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4" r:id="rId4"/>
  </p:sldMasterIdLst>
  <p:notesMasterIdLst>
    <p:notesMasterId r:id="rId33"/>
  </p:notesMasterIdLst>
  <p:handoutMasterIdLst>
    <p:handoutMasterId r:id="rId34"/>
  </p:handoutMasterIdLst>
  <p:sldIdLst>
    <p:sldId id="286" r:id="rId5"/>
    <p:sldId id="2147482410" r:id="rId6"/>
    <p:sldId id="2147482403" r:id="rId7"/>
    <p:sldId id="2147476167" r:id="rId8"/>
    <p:sldId id="2147469044" r:id="rId9"/>
    <p:sldId id="2147474905" r:id="rId10"/>
    <p:sldId id="2147482402" r:id="rId11"/>
    <p:sldId id="2147482406" r:id="rId12"/>
    <p:sldId id="2147482065" r:id="rId13"/>
    <p:sldId id="2147481186" r:id="rId14"/>
    <p:sldId id="2147482072" r:id="rId15"/>
    <p:sldId id="2147482413" r:id="rId16"/>
    <p:sldId id="2147482405" r:id="rId17"/>
    <p:sldId id="2147481489" r:id="rId18"/>
    <p:sldId id="2147482073" r:id="rId19"/>
    <p:sldId id="2147476131" r:id="rId20"/>
    <p:sldId id="2147482074" r:id="rId21"/>
    <p:sldId id="2147482412" r:id="rId22"/>
    <p:sldId id="2147469009" r:id="rId23"/>
    <p:sldId id="2147469087" r:id="rId24"/>
    <p:sldId id="2147481533" r:id="rId25"/>
    <p:sldId id="289" r:id="rId26"/>
    <p:sldId id="2147481532" r:id="rId27"/>
    <p:sldId id="2147482407" r:id="rId28"/>
    <p:sldId id="2147482411" r:id="rId29"/>
    <p:sldId id="2147482408" r:id="rId30"/>
    <p:sldId id="2147480777" r:id="rId31"/>
    <p:sldId id="276" r:id="rId32"/>
  </p:sldIdLst>
  <p:sldSz cx="24382413" cy="13716000"/>
  <p:notesSz cx="6858000" cy="91440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3AB64C-DCB2-475B-990B-EEA0A18FBEF2}">
          <p14:sldIdLst>
            <p14:sldId id="286"/>
            <p14:sldId id="2147482410"/>
            <p14:sldId id="2147482403"/>
            <p14:sldId id="2147476167"/>
            <p14:sldId id="2147469044"/>
            <p14:sldId id="2147474905"/>
            <p14:sldId id="2147482402"/>
            <p14:sldId id="2147482406"/>
            <p14:sldId id="2147482065"/>
            <p14:sldId id="2147481186"/>
            <p14:sldId id="2147482072"/>
            <p14:sldId id="2147482413"/>
            <p14:sldId id="2147482405"/>
            <p14:sldId id="2147481489"/>
            <p14:sldId id="2147482073"/>
            <p14:sldId id="2147476131"/>
            <p14:sldId id="2147482074"/>
            <p14:sldId id="2147482412"/>
            <p14:sldId id="2147469009"/>
            <p14:sldId id="2147469087"/>
            <p14:sldId id="2147481533"/>
            <p14:sldId id="289"/>
            <p14:sldId id="2147481532"/>
            <p14:sldId id="2147482407"/>
            <p14:sldId id="2147482411"/>
            <p14:sldId id="2147482408"/>
            <p14:sldId id="2147480777"/>
            <p14:sldId id="27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5"/>
    <a:srgbClr val="0055A8"/>
    <a:srgbClr val="FFFFFF"/>
    <a:srgbClr val="CDDBDE"/>
    <a:srgbClr val="EEF6F7"/>
    <a:srgbClr val="ACC0C3"/>
    <a:srgbClr val="28B0C3"/>
    <a:srgbClr val="46535E"/>
    <a:srgbClr val="262836"/>
    <a:srgbClr val="F25D0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6B4242-3249-4F39-80F0-A40DD81E80BA}" v="22" dt="2025-06-25T14:51:20.958"/>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9" d="100"/>
          <a:sy n="29" d="100"/>
        </p:scale>
        <p:origin x="12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1398594183701318E-2"/>
          <c:w val="0.95493650143383857"/>
          <c:h val="0.9525348658082171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1"/>
              <c:layout>
                <c:manualLayout>
                  <c:x val="-1.9082762240352348E-3"/>
                  <c:y val="0.118349497114482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B2-4EA6-8C4C-F139E9A36F3A}"/>
                </c:ext>
              </c:extLst>
            </c:dLbl>
            <c:numFmt formatCode="0.0%" sourceLinked="0"/>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2019</c:v>
                </c:pt>
                <c:pt idx="1">
                  <c:v>2020</c:v>
                </c:pt>
                <c:pt idx="2">
                  <c:v>2021</c:v>
                </c:pt>
                <c:pt idx="3">
                  <c:v>2022</c:v>
                </c:pt>
                <c:pt idx="4">
                  <c:v>2023</c:v>
                </c:pt>
                <c:pt idx="5">
                  <c:v>2024</c:v>
                </c:pt>
                <c:pt idx="6">
                  <c:v>2025</c:v>
                </c:pt>
              </c:numCache>
            </c:numRef>
          </c:cat>
          <c:val>
            <c:numRef>
              <c:f>Sheet1!$B$2:$B$8</c:f>
              <c:numCache>
                <c:formatCode>General</c:formatCode>
                <c:ptCount val="7"/>
                <c:pt idx="0">
                  <c:v>4.4999999999999998E-2</c:v>
                </c:pt>
                <c:pt idx="1">
                  <c:v>-0.01</c:v>
                </c:pt>
                <c:pt idx="2">
                  <c:v>0.13500000000000001</c:v>
                </c:pt>
                <c:pt idx="3">
                  <c:v>2.5000000000000001E-2</c:v>
                </c:pt>
                <c:pt idx="4">
                  <c:v>7.4999999999999997E-2</c:v>
                </c:pt>
                <c:pt idx="5">
                  <c:v>8.5000000000000006E-2</c:v>
                </c:pt>
                <c:pt idx="6">
                  <c:v>0.09</c:v>
                </c:pt>
              </c:numCache>
            </c:numRef>
          </c:val>
          <c:extLst>
            <c:ext xmlns:c16="http://schemas.microsoft.com/office/drawing/2014/chart" uri="{C3380CC4-5D6E-409C-BE32-E72D297353CC}">
              <c16:uniqueId val="{00000000-D3B2-4EA6-8C4C-F139E9A36F3A}"/>
            </c:ext>
          </c:extLst>
        </c:ser>
        <c:dLbls>
          <c:showLegendKey val="0"/>
          <c:showVal val="0"/>
          <c:showCatName val="0"/>
          <c:showSerName val="0"/>
          <c:showPercent val="0"/>
          <c:showBubbleSize val="0"/>
        </c:dLbls>
        <c:gapWidth val="219"/>
        <c:overlap val="-27"/>
        <c:axId val="820206248"/>
        <c:axId val="820203368"/>
      </c:barChart>
      <c:catAx>
        <c:axId val="82020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20203368"/>
        <c:crosses val="autoZero"/>
        <c:auto val="1"/>
        <c:lblAlgn val="ctr"/>
        <c:lblOffset val="100"/>
        <c:noMultiLvlLbl val="0"/>
      </c:catAx>
      <c:valAx>
        <c:axId val="820203368"/>
        <c:scaling>
          <c:orientation val="minMax"/>
        </c:scaling>
        <c:delete val="1"/>
        <c:axPos val="l"/>
        <c:numFmt formatCode="General" sourceLinked="1"/>
        <c:majorTickMark val="none"/>
        <c:minorTickMark val="none"/>
        <c:tickLblPos val="nextTo"/>
        <c:crossAx val="820206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dirty="0"/>
              <a:t>Frequency per 100K</a:t>
            </a:r>
          </a:p>
          <a:p>
            <a:pPr>
              <a:defRPr/>
            </a:pPr>
            <a:r>
              <a:rPr lang="en-US" dirty="0"/>
              <a:t>$1M+ Claims</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277070071037105E-2"/>
          <c:y val="8.317459166746953E-2"/>
          <c:w val="0.93922569325159033"/>
          <c:h val="0.81286956919880693"/>
        </c:manualLayout>
      </c:layout>
      <c:lineChart>
        <c:grouping val="standard"/>
        <c:varyColors val="0"/>
        <c:ser>
          <c:idx val="1"/>
          <c:order val="0"/>
          <c:tx>
            <c:strRef>
              <c:f>TruvenAge1M!$L$35</c:f>
              <c:strCache>
                <c:ptCount val="1"/>
                <c:pt idx="0">
                  <c:v>Newborn</c:v>
                </c:pt>
              </c:strCache>
            </c:strRef>
          </c:tx>
          <c:spPr>
            <a:ln w="38100" cap="rnd">
              <a:solidFill>
                <a:srgbClr val="29B0C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C4E6-4975-807B-61795CA7BBEB}"/>
                </c:ext>
              </c:extLst>
            </c:dLbl>
            <c:dLbl>
              <c:idx val="1"/>
              <c:delete val="1"/>
              <c:extLst>
                <c:ext xmlns:c15="http://schemas.microsoft.com/office/drawing/2012/chart" uri="{CE6537A1-D6FC-4f65-9D91-7224C49458BB}"/>
                <c:ext xmlns:c16="http://schemas.microsoft.com/office/drawing/2014/chart" uri="{C3380CC4-5D6E-409C-BE32-E72D297353CC}">
                  <c16:uniqueId val="{00000001-C4E6-4975-807B-61795CA7BBEB}"/>
                </c:ext>
              </c:extLst>
            </c:dLbl>
            <c:dLbl>
              <c:idx val="2"/>
              <c:delete val="1"/>
              <c:extLst>
                <c:ext xmlns:c15="http://schemas.microsoft.com/office/drawing/2012/chart" uri="{CE6537A1-D6FC-4f65-9D91-7224C49458BB}"/>
                <c:ext xmlns:c16="http://schemas.microsoft.com/office/drawing/2014/chart" uri="{C3380CC4-5D6E-409C-BE32-E72D297353CC}">
                  <c16:uniqueId val="{00000002-C4E6-4975-807B-61795CA7BBEB}"/>
                </c:ext>
              </c:extLst>
            </c:dLbl>
            <c:dLbl>
              <c:idx val="3"/>
              <c:delete val="1"/>
              <c:extLst>
                <c:ext xmlns:c15="http://schemas.microsoft.com/office/drawing/2012/chart" uri="{CE6537A1-D6FC-4f65-9D91-7224C49458BB}"/>
                <c:ext xmlns:c16="http://schemas.microsoft.com/office/drawing/2014/chart" uri="{C3380CC4-5D6E-409C-BE32-E72D297353CC}">
                  <c16:uniqueId val="{00000003-C4E6-4975-807B-61795CA7BBEB}"/>
                </c:ext>
              </c:extLst>
            </c:dLbl>
            <c:dLbl>
              <c:idx val="4"/>
              <c:delete val="1"/>
              <c:extLst>
                <c:ext xmlns:c15="http://schemas.microsoft.com/office/drawing/2012/chart" uri="{CE6537A1-D6FC-4f65-9D91-7224C49458BB}"/>
                <c:ext xmlns:c16="http://schemas.microsoft.com/office/drawing/2014/chart" uri="{C3380CC4-5D6E-409C-BE32-E72D297353CC}">
                  <c16:uniqueId val="{00000004-C4E6-4975-807B-61795CA7BBEB}"/>
                </c:ext>
              </c:extLst>
            </c:dLbl>
            <c:dLbl>
              <c:idx val="5"/>
              <c:layout>
                <c:manualLayout>
                  <c:x val="0"/>
                  <c:y val="1.759633245962719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C4E6-4975-807B-61795CA7BBEB}"/>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TruvenAge1M!$M$34:$R$34</c:f>
              <c:numCache>
                <c:formatCode>General</c:formatCode>
                <c:ptCount val="6"/>
                <c:pt idx="0">
                  <c:v>2017</c:v>
                </c:pt>
                <c:pt idx="1">
                  <c:v>2018</c:v>
                </c:pt>
                <c:pt idx="2">
                  <c:v>2019</c:v>
                </c:pt>
                <c:pt idx="3">
                  <c:v>2020</c:v>
                </c:pt>
                <c:pt idx="4">
                  <c:v>2021</c:v>
                </c:pt>
                <c:pt idx="5">
                  <c:v>2022</c:v>
                </c:pt>
              </c:numCache>
            </c:numRef>
          </c:cat>
          <c:val>
            <c:numRef>
              <c:f>TruvenAge1M!$M$35:$R$35</c:f>
              <c:numCache>
                <c:formatCode>0.0</c:formatCode>
                <c:ptCount val="6"/>
                <c:pt idx="0">
                  <c:v>1.1946664669808353</c:v>
                </c:pt>
                <c:pt idx="1">
                  <c:v>1.3773576375667245</c:v>
                </c:pt>
                <c:pt idx="2">
                  <c:v>1.5298046128362708</c:v>
                </c:pt>
                <c:pt idx="3">
                  <c:v>1.7305580694048004</c:v>
                </c:pt>
                <c:pt idx="4">
                  <c:v>1.8299531909908222</c:v>
                </c:pt>
                <c:pt idx="5">
                  <c:v>1.526005929953802</c:v>
                </c:pt>
              </c:numCache>
            </c:numRef>
          </c:val>
          <c:smooth val="1"/>
          <c:extLst>
            <c:ext xmlns:c16="http://schemas.microsoft.com/office/drawing/2014/chart" uri="{C3380CC4-5D6E-409C-BE32-E72D297353CC}">
              <c16:uniqueId val="{00000005-C4E6-4975-807B-61795CA7BBEB}"/>
            </c:ext>
          </c:extLst>
        </c:ser>
        <c:ser>
          <c:idx val="2"/>
          <c:order val="1"/>
          <c:tx>
            <c:strRef>
              <c:f>TruvenAge1M!$L$36</c:f>
              <c:strCache>
                <c:ptCount val="1"/>
                <c:pt idx="0">
                  <c:v>Children</c:v>
                </c:pt>
              </c:strCache>
            </c:strRef>
          </c:tx>
          <c:spPr>
            <a:ln w="38100" cap="rnd">
              <a:solidFill>
                <a:srgbClr val="73E2D8"/>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C4E6-4975-807B-61795CA7BBEB}"/>
                </c:ext>
              </c:extLst>
            </c:dLbl>
            <c:dLbl>
              <c:idx val="1"/>
              <c:delete val="1"/>
              <c:extLst>
                <c:ext xmlns:c15="http://schemas.microsoft.com/office/drawing/2012/chart" uri="{CE6537A1-D6FC-4f65-9D91-7224C49458BB}"/>
                <c:ext xmlns:c16="http://schemas.microsoft.com/office/drawing/2014/chart" uri="{C3380CC4-5D6E-409C-BE32-E72D297353CC}">
                  <c16:uniqueId val="{00000007-C4E6-4975-807B-61795CA7BBEB}"/>
                </c:ext>
              </c:extLst>
            </c:dLbl>
            <c:dLbl>
              <c:idx val="2"/>
              <c:delete val="1"/>
              <c:extLst>
                <c:ext xmlns:c15="http://schemas.microsoft.com/office/drawing/2012/chart" uri="{CE6537A1-D6FC-4f65-9D91-7224C49458BB}"/>
                <c:ext xmlns:c16="http://schemas.microsoft.com/office/drawing/2014/chart" uri="{C3380CC4-5D6E-409C-BE32-E72D297353CC}">
                  <c16:uniqueId val="{00000008-C4E6-4975-807B-61795CA7BBEB}"/>
                </c:ext>
              </c:extLst>
            </c:dLbl>
            <c:dLbl>
              <c:idx val="3"/>
              <c:delete val="1"/>
              <c:extLst>
                <c:ext xmlns:c15="http://schemas.microsoft.com/office/drawing/2012/chart" uri="{CE6537A1-D6FC-4f65-9D91-7224C49458BB}"/>
                <c:ext xmlns:c16="http://schemas.microsoft.com/office/drawing/2014/chart" uri="{C3380CC4-5D6E-409C-BE32-E72D297353CC}">
                  <c16:uniqueId val="{00000009-C4E6-4975-807B-61795CA7BBEB}"/>
                </c:ext>
              </c:extLst>
            </c:dLbl>
            <c:dLbl>
              <c:idx val="4"/>
              <c:delete val="1"/>
              <c:extLst>
                <c:ext xmlns:c15="http://schemas.microsoft.com/office/drawing/2012/chart" uri="{CE6537A1-D6FC-4f65-9D91-7224C49458BB}"/>
                <c:ext xmlns:c16="http://schemas.microsoft.com/office/drawing/2014/chart" uri="{C3380CC4-5D6E-409C-BE32-E72D297353CC}">
                  <c16:uniqueId val="{0000000A-C4E6-4975-807B-61795CA7BBEB}"/>
                </c:ext>
              </c:extLst>
            </c:dLbl>
            <c:dLbl>
              <c:idx val="5"/>
              <c:layout>
                <c:manualLayout>
                  <c:x val="-1.9365670105301081E-16"/>
                  <c:y val="-8.121384212135670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C4E6-4975-807B-61795CA7BBEB}"/>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TruvenAge1M!$M$34:$R$34</c:f>
              <c:numCache>
                <c:formatCode>General</c:formatCode>
                <c:ptCount val="6"/>
                <c:pt idx="0">
                  <c:v>2017</c:v>
                </c:pt>
                <c:pt idx="1">
                  <c:v>2018</c:v>
                </c:pt>
                <c:pt idx="2">
                  <c:v>2019</c:v>
                </c:pt>
                <c:pt idx="3">
                  <c:v>2020</c:v>
                </c:pt>
                <c:pt idx="4">
                  <c:v>2021</c:v>
                </c:pt>
                <c:pt idx="5">
                  <c:v>2022</c:v>
                </c:pt>
              </c:numCache>
            </c:numRef>
          </c:cat>
          <c:val>
            <c:numRef>
              <c:f>TruvenAge1M!$M$36:$R$36</c:f>
              <c:numCache>
                <c:formatCode>0.0</c:formatCode>
                <c:ptCount val="6"/>
                <c:pt idx="0">
                  <c:v>1.1022953483998428</c:v>
                </c:pt>
                <c:pt idx="1">
                  <c:v>1.265323762740723</c:v>
                </c:pt>
                <c:pt idx="2">
                  <c:v>1.3569453345496862</c:v>
                </c:pt>
                <c:pt idx="3">
                  <c:v>1.6248017429411736</c:v>
                </c:pt>
                <c:pt idx="4">
                  <c:v>1.6210998376712173</c:v>
                </c:pt>
                <c:pt idx="5">
                  <c:v>1.8627796524263651</c:v>
                </c:pt>
              </c:numCache>
            </c:numRef>
          </c:val>
          <c:smooth val="1"/>
          <c:extLst>
            <c:ext xmlns:c16="http://schemas.microsoft.com/office/drawing/2014/chart" uri="{C3380CC4-5D6E-409C-BE32-E72D297353CC}">
              <c16:uniqueId val="{0000000B-C4E6-4975-807B-61795CA7BBEB}"/>
            </c:ext>
          </c:extLst>
        </c:ser>
        <c:ser>
          <c:idx val="3"/>
          <c:order val="2"/>
          <c:tx>
            <c:strRef>
              <c:f>TruvenAge1M!$L$37</c:f>
              <c:strCache>
                <c:ptCount val="1"/>
                <c:pt idx="0">
                  <c:v>Under 45</c:v>
                </c:pt>
              </c:strCache>
            </c:strRef>
          </c:tx>
          <c:spPr>
            <a:ln w="38100" cap="rnd">
              <a:solidFill>
                <a:srgbClr val="0084BB"/>
              </a:solidFill>
              <a:round/>
            </a:ln>
            <a:effectLst/>
          </c:spPr>
          <c:marker>
            <c:symbol val="none"/>
          </c:marker>
          <c:dLbls>
            <c:dLbl>
              <c:idx val="0"/>
              <c:layout>
                <c:manualLayout>
                  <c:x val="0.66538579155607225"/>
                  <c:y val="-0.19138873218691083"/>
                </c:manualLayout>
              </c:layout>
              <c:showLegendKey val="0"/>
              <c:showVal val="0"/>
              <c:showCatName val="0"/>
              <c:showSerName val="1"/>
              <c:showPercent val="0"/>
              <c:showBubbleSize val="0"/>
              <c:extLst>
                <c:ext xmlns:c15="http://schemas.microsoft.com/office/drawing/2012/chart" uri="{CE6537A1-D6FC-4f65-9D91-7224C49458BB}">
                  <c15:layout>
                    <c:manualLayout>
                      <c:w val="0.21522854183264625"/>
                      <c:h val="6.5512499311227754E-2"/>
                    </c:manualLayout>
                  </c15:layout>
                </c:ext>
                <c:ext xmlns:c16="http://schemas.microsoft.com/office/drawing/2014/chart" uri="{C3380CC4-5D6E-409C-BE32-E72D297353CC}">
                  <c16:uniqueId val="{0000000C-C4E6-4975-807B-61795CA7BBEB}"/>
                </c:ext>
              </c:extLst>
            </c:dLbl>
            <c:dLbl>
              <c:idx val="1"/>
              <c:delete val="1"/>
              <c:extLst>
                <c:ext xmlns:c15="http://schemas.microsoft.com/office/drawing/2012/chart" uri="{CE6537A1-D6FC-4f65-9D91-7224C49458BB}"/>
                <c:ext xmlns:c16="http://schemas.microsoft.com/office/drawing/2014/chart" uri="{C3380CC4-5D6E-409C-BE32-E72D297353CC}">
                  <c16:uniqueId val="{0000000D-C4E6-4975-807B-61795CA7BBEB}"/>
                </c:ext>
              </c:extLst>
            </c:dLbl>
            <c:dLbl>
              <c:idx val="2"/>
              <c:delete val="1"/>
              <c:extLst>
                <c:ext xmlns:c15="http://schemas.microsoft.com/office/drawing/2012/chart" uri="{CE6537A1-D6FC-4f65-9D91-7224C49458BB}"/>
                <c:ext xmlns:c16="http://schemas.microsoft.com/office/drawing/2014/chart" uri="{C3380CC4-5D6E-409C-BE32-E72D297353CC}">
                  <c16:uniqueId val="{0000000E-C4E6-4975-807B-61795CA7BBEB}"/>
                </c:ext>
              </c:extLst>
            </c:dLbl>
            <c:dLbl>
              <c:idx val="3"/>
              <c:delete val="1"/>
              <c:extLst>
                <c:ext xmlns:c15="http://schemas.microsoft.com/office/drawing/2012/chart" uri="{CE6537A1-D6FC-4f65-9D91-7224C49458BB}"/>
                <c:ext xmlns:c16="http://schemas.microsoft.com/office/drawing/2014/chart" uri="{C3380CC4-5D6E-409C-BE32-E72D297353CC}">
                  <c16:uniqueId val="{0000000F-C4E6-4975-807B-61795CA7BBEB}"/>
                </c:ext>
              </c:extLst>
            </c:dLbl>
            <c:dLbl>
              <c:idx val="4"/>
              <c:delete val="1"/>
              <c:extLst>
                <c:ext xmlns:c15="http://schemas.microsoft.com/office/drawing/2012/chart" uri="{CE6537A1-D6FC-4f65-9D91-7224C49458BB}"/>
                <c:ext xmlns:c16="http://schemas.microsoft.com/office/drawing/2014/chart" uri="{C3380CC4-5D6E-409C-BE32-E72D297353CC}">
                  <c16:uniqueId val="{00000010-C4E6-4975-807B-61795CA7BBEB}"/>
                </c:ext>
              </c:extLst>
            </c:dLbl>
            <c:dLbl>
              <c:idx val="5"/>
              <c:delete val="1"/>
              <c:extLst>
                <c:ext xmlns:c15="http://schemas.microsoft.com/office/drawing/2012/chart" uri="{CE6537A1-D6FC-4f65-9D91-7224C49458BB}"/>
                <c:ext xmlns:c16="http://schemas.microsoft.com/office/drawing/2014/chart" uri="{C3380CC4-5D6E-409C-BE32-E72D297353CC}">
                  <c16:uniqueId val="{00000011-C4E6-4975-807B-61795CA7BBEB}"/>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TruvenAge1M!$M$34:$R$34</c:f>
              <c:numCache>
                <c:formatCode>General</c:formatCode>
                <c:ptCount val="6"/>
                <c:pt idx="0">
                  <c:v>2017</c:v>
                </c:pt>
                <c:pt idx="1">
                  <c:v>2018</c:v>
                </c:pt>
                <c:pt idx="2">
                  <c:v>2019</c:v>
                </c:pt>
                <c:pt idx="3">
                  <c:v>2020</c:v>
                </c:pt>
                <c:pt idx="4">
                  <c:v>2021</c:v>
                </c:pt>
                <c:pt idx="5">
                  <c:v>2022</c:v>
                </c:pt>
              </c:numCache>
            </c:numRef>
          </c:cat>
          <c:val>
            <c:numRef>
              <c:f>TruvenAge1M!$M$37:$R$37</c:f>
              <c:numCache>
                <c:formatCode>0.0</c:formatCode>
                <c:ptCount val="6"/>
                <c:pt idx="0">
                  <c:v>1.4040410024310848</c:v>
                </c:pt>
                <c:pt idx="1">
                  <c:v>1.5750644754949623</c:v>
                </c:pt>
                <c:pt idx="2">
                  <c:v>1.5470905406649291</c:v>
                </c:pt>
                <c:pt idx="3">
                  <c:v>1.8363143958684272</c:v>
                </c:pt>
                <c:pt idx="4">
                  <c:v>2.2874414887385277</c:v>
                </c:pt>
                <c:pt idx="5">
                  <c:v>2.0943115866262523</c:v>
                </c:pt>
              </c:numCache>
            </c:numRef>
          </c:val>
          <c:smooth val="1"/>
          <c:extLst>
            <c:ext xmlns:c16="http://schemas.microsoft.com/office/drawing/2014/chart" uri="{C3380CC4-5D6E-409C-BE32-E72D297353CC}">
              <c16:uniqueId val="{00000012-C4E6-4975-807B-61795CA7BBEB}"/>
            </c:ext>
          </c:extLst>
        </c:ser>
        <c:ser>
          <c:idx val="4"/>
          <c:order val="3"/>
          <c:tx>
            <c:strRef>
              <c:f>TruvenAge1M!$L$38</c:f>
              <c:strCache>
                <c:ptCount val="1"/>
                <c:pt idx="0">
                  <c:v>45 - 64</c:v>
                </c:pt>
              </c:strCache>
            </c:strRef>
          </c:tx>
          <c:spPr>
            <a:ln w="38100" cap="rnd">
              <a:solidFill>
                <a:srgbClr val="0055A8"/>
              </a:solidFill>
              <a:round/>
            </a:ln>
            <a:effectLst/>
          </c:spPr>
          <c:marker>
            <c:symbol val="none"/>
          </c:marker>
          <c:dLbls>
            <c:dLbl>
              <c:idx val="0"/>
              <c:layout>
                <c:manualLayout>
                  <c:x val="0.76055146635304172"/>
                  <c:y val="-0.3004912158490198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C4E6-4975-807B-61795CA7BBEB}"/>
                </c:ext>
              </c:extLst>
            </c:dLbl>
            <c:dLbl>
              <c:idx val="1"/>
              <c:delete val="1"/>
              <c:extLst>
                <c:ext xmlns:c15="http://schemas.microsoft.com/office/drawing/2012/chart" uri="{CE6537A1-D6FC-4f65-9D91-7224C49458BB}"/>
                <c:ext xmlns:c16="http://schemas.microsoft.com/office/drawing/2014/chart" uri="{C3380CC4-5D6E-409C-BE32-E72D297353CC}">
                  <c16:uniqueId val="{00000013-C4E6-4975-807B-61795CA7BBEB}"/>
                </c:ext>
              </c:extLst>
            </c:dLbl>
            <c:dLbl>
              <c:idx val="2"/>
              <c:delete val="1"/>
              <c:extLst>
                <c:ext xmlns:c15="http://schemas.microsoft.com/office/drawing/2012/chart" uri="{CE6537A1-D6FC-4f65-9D91-7224C49458BB}"/>
                <c:ext xmlns:c16="http://schemas.microsoft.com/office/drawing/2014/chart" uri="{C3380CC4-5D6E-409C-BE32-E72D297353CC}">
                  <c16:uniqueId val="{00000014-C4E6-4975-807B-61795CA7BBEB}"/>
                </c:ext>
              </c:extLst>
            </c:dLbl>
            <c:dLbl>
              <c:idx val="3"/>
              <c:delete val="1"/>
              <c:extLst>
                <c:ext xmlns:c15="http://schemas.microsoft.com/office/drawing/2012/chart" uri="{CE6537A1-D6FC-4f65-9D91-7224C49458BB}"/>
                <c:ext xmlns:c16="http://schemas.microsoft.com/office/drawing/2014/chart" uri="{C3380CC4-5D6E-409C-BE32-E72D297353CC}">
                  <c16:uniqueId val="{00000015-C4E6-4975-807B-61795CA7BBEB}"/>
                </c:ext>
              </c:extLst>
            </c:dLbl>
            <c:dLbl>
              <c:idx val="4"/>
              <c:delete val="1"/>
              <c:extLst>
                <c:ext xmlns:c15="http://schemas.microsoft.com/office/drawing/2012/chart" uri="{CE6537A1-D6FC-4f65-9D91-7224C49458BB}"/>
                <c:ext xmlns:c16="http://schemas.microsoft.com/office/drawing/2014/chart" uri="{C3380CC4-5D6E-409C-BE32-E72D297353CC}">
                  <c16:uniqueId val="{00000016-C4E6-4975-807B-61795CA7BBEB}"/>
                </c:ext>
              </c:extLst>
            </c:dLbl>
            <c:dLbl>
              <c:idx val="5"/>
              <c:delete val="1"/>
              <c:extLst>
                <c:ext xmlns:c15="http://schemas.microsoft.com/office/drawing/2012/chart" uri="{CE6537A1-D6FC-4f65-9D91-7224C49458BB}"/>
                <c:ext xmlns:c16="http://schemas.microsoft.com/office/drawing/2014/chart" uri="{C3380CC4-5D6E-409C-BE32-E72D297353CC}">
                  <c16:uniqueId val="{00000017-C4E6-4975-807B-61795CA7BBEB}"/>
                </c:ext>
              </c:extLst>
            </c:dLbl>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TruvenAge1M!$M$34:$R$34</c:f>
              <c:numCache>
                <c:formatCode>General</c:formatCode>
                <c:ptCount val="6"/>
                <c:pt idx="0">
                  <c:v>2017</c:v>
                </c:pt>
                <c:pt idx="1">
                  <c:v>2018</c:v>
                </c:pt>
                <c:pt idx="2">
                  <c:v>2019</c:v>
                </c:pt>
                <c:pt idx="3">
                  <c:v>2020</c:v>
                </c:pt>
                <c:pt idx="4">
                  <c:v>2021</c:v>
                </c:pt>
                <c:pt idx="5">
                  <c:v>2022</c:v>
                </c:pt>
              </c:numCache>
            </c:numRef>
          </c:cat>
          <c:val>
            <c:numRef>
              <c:f>TruvenAge1M!$M$38:$R$38</c:f>
              <c:numCache>
                <c:formatCode>0.0</c:formatCode>
                <c:ptCount val="6"/>
                <c:pt idx="0">
                  <c:v>2.4817040525426632</c:v>
                </c:pt>
                <c:pt idx="1">
                  <c:v>2.9656025689235692</c:v>
                </c:pt>
                <c:pt idx="2">
                  <c:v>2.6620328856133977</c:v>
                </c:pt>
                <c:pt idx="3">
                  <c:v>3.1342329479220279</c:v>
                </c:pt>
                <c:pt idx="4">
                  <c:v>3.6101793930960242</c:v>
                </c:pt>
                <c:pt idx="5">
                  <c:v>3.9465670602253495</c:v>
                </c:pt>
              </c:numCache>
            </c:numRef>
          </c:val>
          <c:smooth val="1"/>
          <c:extLst>
            <c:ext xmlns:c16="http://schemas.microsoft.com/office/drawing/2014/chart" uri="{C3380CC4-5D6E-409C-BE32-E72D297353CC}">
              <c16:uniqueId val="{00000018-C4E6-4975-807B-61795CA7BBEB}"/>
            </c:ext>
          </c:extLst>
        </c:ser>
        <c:dLbls>
          <c:showLegendKey val="0"/>
          <c:showVal val="0"/>
          <c:showCatName val="0"/>
          <c:showSerName val="0"/>
          <c:showPercent val="0"/>
          <c:showBubbleSize val="0"/>
        </c:dLbls>
        <c:smooth val="0"/>
        <c:axId val="567611623"/>
        <c:axId val="567611983"/>
      </c:lineChart>
      <c:catAx>
        <c:axId val="567611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67611983"/>
        <c:crosses val="autoZero"/>
        <c:auto val="1"/>
        <c:lblAlgn val="ctr"/>
        <c:lblOffset val="100"/>
        <c:noMultiLvlLbl val="0"/>
      </c:catAx>
      <c:valAx>
        <c:axId val="5676119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67611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sz="3600" b="1" dirty="0"/>
              <a:t>Staffing</a:t>
            </a:r>
          </a:p>
        </c:rich>
      </c:tx>
      <c:overlay val="0"/>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093705238645923E-2"/>
          <c:y val="7.437494585021534E-2"/>
          <c:w val="0.55817164019151388"/>
          <c:h val="0.57733435262339783"/>
        </c:manualLayout>
      </c:layout>
      <c:doughnutChart>
        <c:varyColors val="1"/>
        <c:ser>
          <c:idx val="0"/>
          <c:order val="0"/>
          <c:tx>
            <c:strRef>
              <c:f>Sheet1!$B$1</c:f>
              <c:strCache>
                <c:ptCount val="1"/>
                <c:pt idx="0">
                  <c:v>Staffing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6E26-4938-A6C7-CCA359C89F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9B-4BD7-B9E8-2D11BB8CC8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9B-4BD7-B9E8-2D11BB8CC8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6E26-4938-A6C7-CCA359C89F4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69B-4BD7-B9E8-2D11BB8CC86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69B-4BD7-B9E8-2D11BB8CC862}"/>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E26-4938-A6C7-CCA359C89F4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Same Clinic, Same Providers</c:v>
                </c:pt>
                <c:pt idx="1">
                  <c:v>Different Clinics, Separate Providers</c:v>
                </c:pt>
                <c:pt idx="2">
                  <c:v>Same Clinic, Separate Providers</c:v>
                </c:pt>
                <c:pt idx="3">
                  <c:v>Internal/Third Party Vendor</c:v>
                </c:pt>
                <c:pt idx="4">
                  <c:v>No Primary Care</c:v>
                </c:pt>
                <c:pt idx="5">
                  <c:v>No Occ or Primary Care</c:v>
                </c:pt>
              </c:strCache>
            </c:strRef>
          </c:cat>
          <c:val>
            <c:numRef>
              <c:f>Sheet1!$B$2:$B$7</c:f>
              <c:numCache>
                <c:formatCode>0.0%</c:formatCode>
                <c:ptCount val="6"/>
                <c:pt idx="0">
                  <c:v>0.33333333333333331</c:v>
                </c:pt>
                <c:pt idx="1">
                  <c:v>0.33333333333333331</c:v>
                </c:pt>
                <c:pt idx="2">
                  <c:v>0.13</c:v>
                </c:pt>
                <c:pt idx="3">
                  <c:v>0.1</c:v>
                </c:pt>
                <c:pt idx="4">
                  <c:v>0.03</c:v>
                </c:pt>
                <c:pt idx="5">
                  <c:v>7.0000000000000007E-2</c:v>
                </c:pt>
              </c:numCache>
            </c:numRef>
          </c:val>
          <c:extLst>
            <c:ext xmlns:c16="http://schemas.microsoft.com/office/drawing/2014/chart" uri="{C3380CC4-5D6E-409C-BE32-E72D297353CC}">
              <c16:uniqueId val="{00000000-6E26-4938-A6C7-CCA359C89F42}"/>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56788116163828462"/>
          <c:y val="0.22649544560850279"/>
          <c:w val="0.38410331947885545"/>
          <c:h val="0.2731917299022326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A0CC6-3ACD-4C79-A0B3-47B19C608DB3}" type="doc">
      <dgm:prSet loTypeId="urn:microsoft.com/office/officeart/2005/8/layout/venn1" loCatId="relationship" qsTypeId="urn:microsoft.com/office/officeart/2005/8/quickstyle/simple1" qsCatId="simple" csTypeId="urn:microsoft.com/office/officeart/2005/8/colors/colorful1" csCatId="colorful" phldr="1"/>
      <dgm:spPr/>
    </dgm:pt>
    <dgm:pt modelId="{360A7C89-58A6-4674-A791-48E0AB232853}">
      <dgm:prSet phldrT="[Text]"/>
      <dgm:spPr>
        <a:solidFill>
          <a:schemeClr val="accent5">
            <a:lumMod val="50000"/>
            <a:alpha val="72941"/>
          </a:schemeClr>
        </a:solidFill>
      </dgm:spPr>
      <dgm:t>
        <a:bodyPr/>
        <a:lstStyle/>
        <a:p>
          <a:endParaRPr lang="en-US" dirty="0">
            <a:latin typeface="Arial" panose="020B0604020202020204" pitchFamily="34" charset="0"/>
            <a:cs typeface="Arial" panose="020B0604020202020204" pitchFamily="34" charset="0"/>
          </a:endParaRPr>
        </a:p>
      </dgm:t>
    </dgm:pt>
    <dgm:pt modelId="{BD8F46D5-BE36-4E9E-BA95-935F3DF1E5D3}" type="parTrans" cxnId="{AA07EB25-5CF3-42A9-86D8-9172D57429C9}">
      <dgm:prSet/>
      <dgm:spPr/>
      <dgm:t>
        <a:bodyPr/>
        <a:lstStyle/>
        <a:p>
          <a:endParaRPr lang="en-US">
            <a:latin typeface="Arial" panose="020B0604020202020204" pitchFamily="34" charset="0"/>
            <a:cs typeface="Arial" panose="020B0604020202020204" pitchFamily="34" charset="0"/>
          </a:endParaRPr>
        </a:p>
      </dgm:t>
    </dgm:pt>
    <dgm:pt modelId="{6894FADD-D527-402C-A681-B218EC0E1382}" type="sibTrans" cxnId="{AA07EB25-5CF3-42A9-86D8-9172D57429C9}">
      <dgm:prSet/>
      <dgm:spPr/>
      <dgm:t>
        <a:bodyPr/>
        <a:lstStyle/>
        <a:p>
          <a:endParaRPr lang="en-US">
            <a:latin typeface="Arial" panose="020B0604020202020204" pitchFamily="34" charset="0"/>
            <a:cs typeface="Arial" panose="020B0604020202020204" pitchFamily="34" charset="0"/>
          </a:endParaRPr>
        </a:p>
      </dgm:t>
    </dgm:pt>
    <dgm:pt modelId="{B60F2329-D08B-442F-BFFD-7AC7CCB08F72}">
      <dgm:prSet phldrT="[Text]"/>
      <dgm:spPr>
        <a:solidFill>
          <a:schemeClr val="accent1">
            <a:alpha val="60000"/>
          </a:schemeClr>
        </a:solidFill>
      </dgm:spPr>
      <dgm:t>
        <a:bodyPr/>
        <a:lstStyle/>
        <a:p>
          <a:endParaRPr lang="en-US" dirty="0">
            <a:latin typeface="Arial" panose="020B0604020202020204" pitchFamily="34" charset="0"/>
            <a:cs typeface="Arial" panose="020B0604020202020204" pitchFamily="34" charset="0"/>
          </a:endParaRPr>
        </a:p>
      </dgm:t>
    </dgm:pt>
    <dgm:pt modelId="{4C104ECE-D505-4245-BEE0-5D71059C0471}" type="parTrans" cxnId="{BEF4DA57-84CC-466E-ACBB-98C6A2BC61A4}">
      <dgm:prSet/>
      <dgm:spPr/>
      <dgm:t>
        <a:bodyPr/>
        <a:lstStyle/>
        <a:p>
          <a:endParaRPr lang="en-US">
            <a:latin typeface="Arial" panose="020B0604020202020204" pitchFamily="34" charset="0"/>
            <a:cs typeface="Arial" panose="020B0604020202020204" pitchFamily="34" charset="0"/>
          </a:endParaRPr>
        </a:p>
      </dgm:t>
    </dgm:pt>
    <dgm:pt modelId="{52290B18-8882-43D1-996C-E2850931CEAF}" type="sibTrans" cxnId="{BEF4DA57-84CC-466E-ACBB-98C6A2BC61A4}">
      <dgm:prSet/>
      <dgm:spPr/>
      <dgm:t>
        <a:bodyPr/>
        <a:lstStyle/>
        <a:p>
          <a:endParaRPr lang="en-US">
            <a:latin typeface="Arial" panose="020B0604020202020204" pitchFamily="34" charset="0"/>
            <a:cs typeface="Arial" panose="020B0604020202020204" pitchFamily="34" charset="0"/>
          </a:endParaRPr>
        </a:p>
      </dgm:t>
    </dgm:pt>
    <dgm:pt modelId="{7EBE3699-E63C-4976-99E8-8B1E187255FD}">
      <dgm:prSet phldrT="[Text]" custT="1"/>
      <dgm:spPr>
        <a:solidFill>
          <a:schemeClr val="accent2">
            <a:alpha val="49804"/>
          </a:schemeClr>
        </a:solidFill>
      </dgm:spPr>
      <dgm:t>
        <a:bodyPr/>
        <a:lstStyle/>
        <a:p>
          <a:endParaRPr lang="en-US" sz="2000" dirty="0">
            <a:latin typeface="Arial" panose="020B0604020202020204" pitchFamily="34" charset="0"/>
            <a:cs typeface="Arial" panose="020B0604020202020204" pitchFamily="34" charset="0"/>
          </a:endParaRPr>
        </a:p>
      </dgm:t>
    </dgm:pt>
    <dgm:pt modelId="{080BFED9-AE1E-4D95-810F-911D61296168}" type="sibTrans" cxnId="{B22F8AF3-1F55-440F-B6A6-F8DC23695057}">
      <dgm:prSet/>
      <dgm:spPr/>
      <dgm:t>
        <a:bodyPr/>
        <a:lstStyle/>
        <a:p>
          <a:endParaRPr lang="en-US">
            <a:latin typeface="Arial" panose="020B0604020202020204" pitchFamily="34" charset="0"/>
            <a:cs typeface="Arial" panose="020B0604020202020204" pitchFamily="34" charset="0"/>
          </a:endParaRPr>
        </a:p>
      </dgm:t>
    </dgm:pt>
    <dgm:pt modelId="{4A0653D0-39A8-48F4-8ED2-E533573C8FEF}" type="parTrans" cxnId="{B22F8AF3-1F55-440F-B6A6-F8DC23695057}">
      <dgm:prSet/>
      <dgm:spPr/>
      <dgm:t>
        <a:bodyPr/>
        <a:lstStyle/>
        <a:p>
          <a:endParaRPr lang="en-US">
            <a:latin typeface="Arial" panose="020B0604020202020204" pitchFamily="34" charset="0"/>
            <a:cs typeface="Arial" panose="020B0604020202020204" pitchFamily="34" charset="0"/>
          </a:endParaRPr>
        </a:p>
      </dgm:t>
    </dgm:pt>
    <dgm:pt modelId="{CAEDAD63-BF91-4ABC-823A-252C595A86FF}" type="pres">
      <dgm:prSet presAssocID="{F31A0CC6-3ACD-4C79-A0B3-47B19C608DB3}" presName="compositeShape" presStyleCnt="0">
        <dgm:presLayoutVars>
          <dgm:chMax val="7"/>
          <dgm:dir/>
          <dgm:resizeHandles val="exact"/>
        </dgm:presLayoutVars>
      </dgm:prSet>
      <dgm:spPr/>
    </dgm:pt>
    <dgm:pt modelId="{7DEE0558-9B2F-47B9-A3C2-74292F5AFA6A}" type="pres">
      <dgm:prSet presAssocID="{7EBE3699-E63C-4976-99E8-8B1E187255FD}" presName="circ1" presStyleLbl="vennNode1" presStyleIdx="0" presStyleCnt="3" custLinFactNeighborX="3822" custLinFactNeighborY="-1782"/>
      <dgm:spPr/>
    </dgm:pt>
    <dgm:pt modelId="{33F8149D-1328-46D7-A234-C655E226BE32}" type="pres">
      <dgm:prSet presAssocID="{7EBE3699-E63C-4976-99E8-8B1E187255FD}" presName="circ1Tx" presStyleLbl="revTx" presStyleIdx="0" presStyleCnt="0">
        <dgm:presLayoutVars>
          <dgm:chMax val="0"/>
          <dgm:chPref val="0"/>
          <dgm:bulletEnabled val="1"/>
        </dgm:presLayoutVars>
      </dgm:prSet>
      <dgm:spPr/>
    </dgm:pt>
    <dgm:pt modelId="{9E86D262-3134-46E9-B652-686EFD1CF558}" type="pres">
      <dgm:prSet presAssocID="{360A7C89-58A6-4674-A791-48E0AB232853}" presName="circ2" presStyleLbl="vennNode1" presStyleIdx="1" presStyleCnt="3" custLinFactNeighborX="4000" custLinFactNeighborY="259"/>
      <dgm:spPr/>
    </dgm:pt>
    <dgm:pt modelId="{F86308F9-4008-4552-B249-6E033C7D1009}" type="pres">
      <dgm:prSet presAssocID="{360A7C89-58A6-4674-A791-48E0AB232853}" presName="circ2Tx" presStyleLbl="revTx" presStyleIdx="0" presStyleCnt="0">
        <dgm:presLayoutVars>
          <dgm:chMax val="0"/>
          <dgm:chPref val="0"/>
          <dgm:bulletEnabled val="1"/>
        </dgm:presLayoutVars>
      </dgm:prSet>
      <dgm:spPr/>
    </dgm:pt>
    <dgm:pt modelId="{E43FC316-EA76-4862-AF40-F2D8FD711784}" type="pres">
      <dgm:prSet presAssocID="{B60F2329-D08B-442F-BFFD-7AC7CCB08F72}" presName="circ3" presStyleLbl="vennNode1" presStyleIdx="2" presStyleCnt="3" custScaleX="98085" custScaleY="98505" custLinFactNeighborX="-776" custLinFactNeighborY="-1211"/>
      <dgm:spPr/>
    </dgm:pt>
    <dgm:pt modelId="{55D6D998-A7C5-4440-AC8C-511CD51773DD}" type="pres">
      <dgm:prSet presAssocID="{B60F2329-D08B-442F-BFFD-7AC7CCB08F72}" presName="circ3Tx" presStyleLbl="revTx" presStyleIdx="0" presStyleCnt="0">
        <dgm:presLayoutVars>
          <dgm:chMax val="0"/>
          <dgm:chPref val="0"/>
          <dgm:bulletEnabled val="1"/>
        </dgm:presLayoutVars>
      </dgm:prSet>
      <dgm:spPr/>
    </dgm:pt>
  </dgm:ptLst>
  <dgm:cxnLst>
    <dgm:cxn modelId="{3B59AA04-48AB-48B1-B412-DBFEE269F11A}" type="presOf" srcId="{7EBE3699-E63C-4976-99E8-8B1E187255FD}" destId="{33F8149D-1328-46D7-A234-C655E226BE32}" srcOrd="1" destOrd="0" presId="urn:microsoft.com/office/officeart/2005/8/layout/venn1"/>
    <dgm:cxn modelId="{F9999B23-E627-49F1-83E8-C29F6B398955}" type="presOf" srcId="{7EBE3699-E63C-4976-99E8-8B1E187255FD}" destId="{7DEE0558-9B2F-47B9-A3C2-74292F5AFA6A}" srcOrd="0" destOrd="0" presId="urn:microsoft.com/office/officeart/2005/8/layout/venn1"/>
    <dgm:cxn modelId="{EF096125-F81A-497F-BA15-3B617417BF62}" type="presOf" srcId="{B60F2329-D08B-442F-BFFD-7AC7CCB08F72}" destId="{55D6D998-A7C5-4440-AC8C-511CD51773DD}" srcOrd="1" destOrd="0" presId="urn:microsoft.com/office/officeart/2005/8/layout/venn1"/>
    <dgm:cxn modelId="{AA07EB25-5CF3-42A9-86D8-9172D57429C9}" srcId="{F31A0CC6-3ACD-4C79-A0B3-47B19C608DB3}" destId="{360A7C89-58A6-4674-A791-48E0AB232853}" srcOrd="1" destOrd="0" parTransId="{BD8F46D5-BE36-4E9E-BA95-935F3DF1E5D3}" sibTransId="{6894FADD-D527-402C-A681-B218EC0E1382}"/>
    <dgm:cxn modelId="{C8401A53-95BE-46A6-B678-2D6CE1A2BE8F}" type="presOf" srcId="{B60F2329-D08B-442F-BFFD-7AC7CCB08F72}" destId="{E43FC316-EA76-4862-AF40-F2D8FD711784}" srcOrd="0" destOrd="0" presId="urn:microsoft.com/office/officeart/2005/8/layout/venn1"/>
    <dgm:cxn modelId="{BEF4DA57-84CC-466E-ACBB-98C6A2BC61A4}" srcId="{F31A0CC6-3ACD-4C79-A0B3-47B19C608DB3}" destId="{B60F2329-D08B-442F-BFFD-7AC7CCB08F72}" srcOrd="2" destOrd="0" parTransId="{4C104ECE-D505-4245-BEE0-5D71059C0471}" sibTransId="{52290B18-8882-43D1-996C-E2850931CEAF}"/>
    <dgm:cxn modelId="{36485578-5E2D-491B-8B10-F2A739349A31}" type="presOf" srcId="{360A7C89-58A6-4674-A791-48E0AB232853}" destId="{F86308F9-4008-4552-B249-6E033C7D1009}" srcOrd="1" destOrd="0" presId="urn:microsoft.com/office/officeart/2005/8/layout/venn1"/>
    <dgm:cxn modelId="{BC974088-3060-40C7-8250-B585B0538E6F}" type="presOf" srcId="{F31A0CC6-3ACD-4C79-A0B3-47B19C608DB3}" destId="{CAEDAD63-BF91-4ABC-823A-252C595A86FF}" srcOrd="0" destOrd="0" presId="urn:microsoft.com/office/officeart/2005/8/layout/venn1"/>
    <dgm:cxn modelId="{294430E6-F09D-48FF-8E7B-4921D0FA6C62}" type="presOf" srcId="{360A7C89-58A6-4674-A791-48E0AB232853}" destId="{9E86D262-3134-46E9-B652-686EFD1CF558}" srcOrd="0" destOrd="0" presId="urn:microsoft.com/office/officeart/2005/8/layout/venn1"/>
    <dgm:cxn modelId="{B22F8AF3-1F55-440F-B6A6-F8DC23695057}" srcId="{F31A0CC6-3ACD-4C79-A0B3-47B19C608DB3}" destId="{7EBE3699-E63C-4976-99E8-8B1E187255FD}" srcOrd="0" destOrd="0" parTransId="{4A0653D0-39A8-48F4-8ED2-E533573C8FEF}" sibTransId="{080BFED9-AE1E-4D95-810F-911D61296168}"/>
    <dgm:cxn modelId="{B24C8351-FB73-4667-AB87-7DF92688C3D9}" type="presParOf" srcId="{CAEDAD63-BF91-4ABC-823A-252C595A86FF}" destId="{7DEE0558-9B2F-47B9-A3C2-74292F5AFA6A}" srcOrd="0" destOrd="0" presId="urn:microsoft.com/office/officeart/2005/8/layout/venn1"/>
    <dgm:cxn modelId="{7DDCD0A1-3E4E-4C64-B0EC-15A3597E1205}" type="presParOf" srcId="{CAEDAD63-BF91-4ABC-823A-252C595A86FF}" destId="{33F8149D-1328-46D7-A234-C655E226BE32}" srcOrd="1" destOrd="0" presId="urn:microsoft.com/office/officeart/2005/8/layout/venn1"/>
    <dgm:cxn modelId="{6A0CAF84-3674-4632-A5E5-E4B8122BE376}" type="presParOf" srcId="{CAEDAD63-BF91-4ABC-823A-252C595A86FF}" destId="{9E86D262-3134-46E9-B652-686EFD1CF558}" srcOrd="2" destOrd="0" presId="urn:microsoft.com/office/officeart/2005/8/layout/venn1"/>
    <dgm:cxn modelId="{FE6E4E63-C530-4D9A-AA69-26870A6AD547}" type="presParOf" srcId="{CAEDAD63-BF91-4ABC-823A-252C595A86FF}" destId="{F86308F9-4008-4552-B249-6E033C7D1009}" srcOrd="3" destOrd="0" presId="urn:microsoft.com/office/officeart/2005/8/layout/venn1"/>
    <dgm:cxn modelId="{7EB52883-F44F-4A95-96DA-B4BE94848457}" type="presParOf" srcId="{CAEDAD63-BF91-4ABC-823A-252C595A86FF}" destId="{E43FC316-EA76-4862-AF40-F2D8FD711784}" srcOrd="4" destOrd="0" presId="urn:microsoft.com/office/officeart/2005/8/layout/venn1"/>
    <dgm:cxn modelId="{3951D9C0-1E63-4D9F-9384-39D774AADDF7}" type="presParOf" srcId="{CAEDAD63-BF91-4ABC-823A-252C595A86FF}" destId="{55D6D998-A7C5-4440-AC8C-511CD51773D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339E4D-5808-4AA2-B18B-73F387F0221D}"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E867B89C-656B-4A4A-AB78-147A53E735AC}">
      <dgm:prSet phldrT="[Text]"/>
      <dgm:spPr/>
      <dgm:t>
        <a:bodyPr/>
        <a:lstStyle/>
        <a:p>
          <a:r>
            <a:rPr lang="en-US" dirty="0"/>
            <a:t>EMR and Data Management</a:t>
          </a:r>
        </a:p>
      </dgm:t>
    </dgm:pt>
    <dgm:pt modelId="{8DF163D9-F381-474B-9695-F34A2F8770E8}" type="parTrans" cxnId="{1276CECA-5436-4334-A360-AA8D3684FDAE}">
      <dgm:prSet/>
      <dgm:spPr/>
      <dgm:t>
        <a:bodyPr/>
        <a:lstStyle/>
        <a:p>
          <a:endParaRPr lang="en-US"/>
        </a:p>
      </dgm:t>
    </dgm:pt>
    <dgm:pt modelId="{178CE6C0-6B6E-4A67-B08A-9402078EF1A3}" type="sibTrans" cxnId="{1276CECA-5436-4334-A360-AA8D3684FDAE}">
      <dgm:prSet/>
      <dgm:spPr/>
      <dgm:t>
        <a:bodyPr/>
        <a:lstStyle/>
        <a:p>
          <a:endParaRPr lang="en-US"/>
        </a:p>
      </dgm:t>
    </dgm:pt>
    <dgm:pt modelId="{EB844A34-D3AB-45C2-AE79-717D247A0E94}">
      <dgm:prSet phldrT="[Text]" custT="1"/>
      <dgm:spPr/>
      <dgm:t>
        <a:bodyPr/>
        <a:lstStyle/>
        <a:p>
          <a:r>
            <a:rPr lang="en-US" sz="2800" b="1" dirty="0"/>
            <a:t>54%</a:t>
          </a:r>
          <a:r>
            <a:rPr lang="en-US" sz="2800" dirty="0"/>
            <a:t> use </a:t>
          </a:r>
          <a:r>
            <a:rPr lang="en-US" sz="2800" u="sng" dirty="0"/>
            <a:t>single EMR </a:t>
          </a:r>
          <a:r>
            <a:rPr lang="en-US" sz="2800" dirty="0"/>
            <a:t>across primary and occ health</a:t>
          </a:r>
        </a:p>
      </dgm:t>
    </dgm:pt>
    <dgm:pt modelId="{8FB01962-791B-4699-9E1A-5EA1E9EB1846}" type="parTrans" cxnId="{8442F5B0-4D9D-474A-86A7-15030885D825}">
      <dgm:prSet/>
      <dgm:spPr/>
      <dgm:t>
        <a:bodyPr/>
        <a:lstStyle/>
        <a:p>
          <a:endParaRPr lang="en-US"/>
        </a:p>
      </dgm:t>
    </dgm:pt>
    <dgm:pt modelId="{E3FD59B9-B5BE-40F1-A4A9-56E59567EF45}" type="sibTrans" cxnId="{8442F5B0-4D9D-474A-86A7-15030885D825}">
      <dgm:prSet/>
      <dgm:spPr/>
      <dgm:t>
        <a:bodyPr/>
        <a:lstStyle/>
        <a:p>
          <a:endParaRPr lang="en-US"/>
        </a:p>
      </dgm:t>
    </dgm:pt>
    <dgm:pt modelId="{DBEFBB5F-8B07-4CB5-AFD2-C0A5953C0F27}">
      <dgm:prSet phldrT="[Text]" custT="1"/>
      <dgm:spPr/>
      <dgm:t>
        <a:bodyPr/>
        <a:lstStyle/>
        <a:p>
          <a:r>
            <a:rPr lang="en-US" sz="2800" b="1" dirty="0"/>
            <a:t>45%</a:t>
          </a:r>
          <a:r>
            <a:rPr lang="en-US" sz="2800" dirty="0"/>
            <a:t> use two </a:t>
          </a:r>
          <a:r>
            <a:rPr lang="en-US" sz="2800" u="sng" dirty="0"/>
            <a:t>separate EMRs </a:t>
          </a:r>
          <a:r>
            <a:rPr lang="en-US" sz="2800" dirty="0"/>
            <a:t>and of those, </a:t>
          </a:r>
          <a:r>
            <a:rPr lang="en-US" sz="2800" b="1" dirty="0"/>
            <a:t>17%</a:t>
          </a:r>
          <a:r>
            <a:rPr lang="en-US" sz="2800" dirty="0"/>
            <a:t> integrate both systems within </a:t>
          </a:r>
          <a:r>
            <a:rPr lang="en-US" sz="2800" u="sng" dirty="0"/>
            <a:t>data warehouse</a:t>
          </a:r>
        </a:p>
      </dgm:t>
    </dgm:pt>
    <dgm:pt modelId="{DC87D67D-B137-4EFA-8BFC-8FB5F1D45921}" type="parTrans" cxnId="{A1671A00-EAF3-4364-82ED-83C456F27A47}">
      <dgm:prSet/>
      <dgm:spPr/>
      <dgm:t>
        <a:bodyPr/>
        <a:lstStyle/>
        <a:p>
          <a:endParaRPr lang="en-US"/>
        </a:p>
      </dgm:t>
    </dgm:pt>
    <dgm:pt modelId="{FECC562A-184C-46DE-A3F8-99A61CC46E56}" type="sibTrans" cxnId="{A1671A00-EAF3-4364-82ED-83C456F27A47}">
      <dgm:prSet/>
      <dgm:spPr/>
      <dgm:t>
        <a:bodyPr/>
        <a:lstStyle/>
        <a:p>
          <a:endParaRPr lang="en-US"/>
        </a:p>
      </dgm:t>
    </dgm:pt>
    <dgm:pt modelId="{FE77B916-EF0C-40DC-8E30-238A3DCCF219}">
      <dgm:prSet phldrT="[Text]"/>
      <dgm:spPr/>
      <dgm:t>
        <a:bodyPr/>
        <a:lstStyle/>
        <a:p>
          <a:r>
            <a:rPr lang="en-US" dirty="0"/>
            <a:t>Access to Records</a:t>
          </a:r>
        </a:p>
      </dgm:t>
    </dgm:pt>
    <dgm:pt modelId="{8C0569D5-2902-445B-9FF0-16F249A920F8}" type="parTrans" cxnId="{83F7B16F-9A66-4AF1-A0D2-01FEF5A4DAB0}">
      <dgm:prSet/>
      <dgm:spPr/>
      <dgm:t>
        <a:bodyPr/>
        <a:lstStyle/>
        <a:p>
          <a:endParaRPr lang="en-US"/>
        </a:p>
      </dgm:t>
    </dgm:pt>
    <dgm:pt modelId="{075EE243-9732-40F8-99EC-F44B16AC4DC7}" type="sibTrans" cxnId="{83F7B16F-9A66-4AF1-A0D2-01FEF5A4DAB0}">
      <dgm:prSet/>
      <dgm:spPr/>
      <dgm:t>
        <a:bodyPr/>
        <a:lstStyle/>
        <a:p>
          <a:endParaRPr lang="en-US"/>
        </a:p>
      </dgm:t>
    </dgm:pt>
    <dgm:pt modelId="{512F0AE5-7190-493F-86A0-6065A0ABF9E0}">
      <dgm:prSet phldrT="[Text]" custT="1"/>
      <dgm:spPr/>
      <dgm:t>
        <a:bodyPr/>
        <a:lstStyle/>
        <a:p>
          <a:r>
            <a:rPr lang="en-US" sz="2800" b="1" dirty="0"/>
            <a:t>Access to Primary Care provider: </a:t>
          </a:r>
          <a:r>
            <a:rPr lang="en-US" sz="2800" dirty="0"/>
            <a:t>85% of primary care records</a:t>
          </a:r>
        </a:p>
      </dgm:t>
    </dgm:pt>
    <dgm:pt modelId="{CC8629E0-5941-47D7-822D-6D12AD14192E}" type="parTrans" cxnId="{0D068C5E-BF29-4F7B-9BBC-BDA5E88D7048}">
      <dgm:prSet/>
      <dgm:spPr/>
      <dgm:t>
        <a:bodyPr/>
        <a:lstStyle/>
        <a:p>
          <a:endParaRPr lang="en-US"/>
        </a:p>
      </dgm:t>
    </dgm:pt>
    <dgm:pt modelId="{2B97BEF6-02A6-4153-8AA5-119FD45B694C}" type="sibTrans" cxnId="{0D068C5E-BF29-4F7B-9BBC-BDA5E88D7048}">
      <dgm:prSet/>
      <dgm:spPr/>
      <dgm:t>
        <a:bodyPr/>
        <a:lstStyle/>
        <a:p>
          <a:endParaRPr lang="en-US"/>
        </a:p>
      </dgm:t>
    </dgm:pt>
    <dgm:pt modelId="{D6314150-7A70-4BFD-9FB2-BA79A188FFFB}">
      <dgm:prSet phldrT="[Text]" custT="1"/>
      <dgm:spPr/>
      <dgm:t>
        <a:bodyPr/>
        <a:lstStyle/>
        <a:p>
          <a:r>
            <a:rPr lang="en-US" sz="2800" b="1" dirty="0"/>
            <a:t>Access to Occ Health provider: </a:t>
          </a:r>
          <a:r>
            <a:rPr lang="en-US" sz="2800" dirty="0"/>
            <a:t>85% of occ health records</a:t>
          </a:r>
        </a:p>
      </dgm:t>
    </dgm:pt>
    <dgm:pt modelId="{475F9903-6A7A-465B-B290-1E80B0BFD357}" type="parTrans" cxnId="{33AC53C1-B376-4DFC-9648-88E722499A32}">
      <dgm:prSet/>
      <dgm:spPr/>
      <dgm:t>
        <a:bodyPr/>
        <a:lstStyle/>
        <a:p>
          <a:endParaRPr lang="en-US"/>
        </a:p>
      </dgm:t>
    </dgm:pt>
    <dgm:pt modelId="{7C86C1AF-8311-4CA7-8B2F-A9019BC44B9D}" type="sibTrans" cxnId="{33AC53C1-B376-4DFC-9648-88E722499A32}">
      <dgm:prSet/>
      <dgm:spPr/>
      <dgm:t>
        <a:bodyPr/>
        <a:lstStyle/>
        <a:p>
          <a:endParaRPr lang="en-US"/>
        </a:p>
      </dgm:t>
    </dgm:pt>
    <dgm:pt modelId="{CFE62492-354F-4EDD-833B-6D9829E03CEE}">
      <dgm:prSet phldrT="[Text]"/>
      <dgm:spPr/>
      <dgm:t>
        <a:bodyPr/>
        <a:lstStyle/>
        <a:p>
          <a:r>
            <a:rPr lang="en-US" dirty="0"/>
            <a:t>Cross Training</a:t>
          </a:r>
        </a:p>
      </dgm:t>
    </dgm:pt>
    <dgm:pt modelId="{62AA4949-7463-4BD6-B9F8-5A29A1580B1E}" type="parTrans" cxnId="{1D9194C8-D74B-401D-9766-7A3B4DBB3C5F}">
      <dgm:prSet/>
      <dgm:spPr/>
      <dgm:t>
        <a:bodyPr/>
        <a:lstStyle/>
        <a:p>
          <a:endParaRPr lang="en-US"/>
        </a:p>
      </dgm:t>
    </dgm:pt>
    <dgm:pt modelId="{EC370FB1-6BE7-4540-8C8E-714B28DDF92A}" type="sibTrans" cxnId="{1D9194C8-D74B-401D-9766-7A3B4DBB3C5F}">
      <dgm:prSet/>
      <dgm:spPr/>
      <dgm:t>
        <a:bodyPr/>
        <a:lstStyle/>
        <a:p>
          <a:endParaRPr lang="en-US"/>
        </a:p>
      </dgm:t>
    </dgm:pt>
    <dgm:pt modelId="{4705BF8C-5B36-447A-9783-FE31C81227F4}">
      <dgm:prSet phldrT="[Text]" custT="1"/>
      <dgm:spPr/>
      <dgm:t>
        <a:bodyPr/>
        <a:lstStyle/>
        <a:p>
          <a:r>
            <a:rPr lang="en-US" sz="2800" b="1" dirty="0"/>
            <a:t>82% of Primary Care providers receive training </a:t>
          </a:r>
          <a:r>
            <a:rPr lang="en-US" sz="2800" dirty="0"/>
            <a:t>for recognizing work-related issues</a:t>
          </a:r>
        </a:p>
      </dgm:t>
    </dgm:pt>
    <dgm:pt modelId="{63F450BA-9F20-4F50-A99E-D44E35F3107B}" type="parTrans" cxnId="{5506AF6D-9909-4032-A99B-A74279B17BFA}">
      <dgm:prSet/>
      <dgm:spPr/>
      <dgm:t>
        <a:bodyPr/>
        <a:lstStyle/>
        <a:p>
          <a:endParaRPr lang="en-US"/>
        </a:p>
      </dgm:t>
    </dgm:pt>
    <dgm:pt modelId="{7FFB24D4-FFE6-49FA-B481-DCFB6FB94A7F}" type="sibTrans" cxnId="{5506AF6D-9909-4032-A99B-A74279B17BFA}">
      <dgm:prSet/>
      <dgm:spPr/>
      <dgm:t>
        <a:bodyPr/>
        <a:lstStyle/>
        <a:p>
          <a:endParaRPr lang="en-US"/>
        </a:p>
      </dgm:t>
    </dgm:pt>
    <dgm:pt modelId="{A5365BC9-D16F-41A3-AEBE-E13EEB20F84D}">
      <dgm:prSet phldrT="[Text]" custT="1"/>
      <dgm:spPr/>
      <dgm:t>
        <a:bodyPr/>
        <a:lstStyle/>
        <a:p>
          <a:r>
            <a:rPr lang="en-US" sz="2800" b="1" dirty="0"/>
            <a:t>31% of Occ Health providers receive training </a:t>
          </a:r>
          <a:r>
            <a:rPr lang="en-US" sz="2800" dirty="0"/>
            <a:t>on primary care issues</a:t>
          </a:r>
        </a:p>
      </dgm:t>
    </dgm:pt>
    <dgm:pt modelId="{0E8A532F-C72B-4D04-B917-F3F18D7F4876}" type="parTrans" cxnId="{93B33125-5A7F-4073-AD30-E167677A2AF3}">
      <dgm:prSet/>
      <dgm:spPr/>
      <dgm:t>
        <a:bodyPr/>
        <a:lstStyle/>
        <a:p>
          <a:endParaRPr lang="en-US"/>
        </a:p>
      </dgm:t>
    </dgm:pt>
    <dgm:pt modelId="{D222BC83-0214-4114-AF5E-3454C2CD6770}" type="sibTrans" cxnId="{93B33125-5A7F-4073-AD30-E167677A2AF3}">
      <dgm:prSet/>
      <dgm:spPr/>
      <dgm:t>
        <a:bodyPr/>
        <a:lstStyle/>
        <a:p>
          <a:endParaRPr lang="en-US"/>
        </a:p>
      </dgm:t>
    </dgm:pt>
    <dgm:pt modelId="{3499F2DA-D54B-4C35-9D30-21D1F0E982C8}">
      <dgm:prSet phldrT="[Text]" custT="1"/>
      <dgm:spPr/>
      <dgm:t>
        <a:bodyPr/>
        <a:lstStyle/>
        <a:p>
          <a:endParaRPr lang="en-US" sz="2800" dirty="0"/>
        </a:p>
      </dgm:t>
    </dgm:pt>
    <dgm:pt modelId="{E38B8722-4014-4391-80B5-AF821686BA38}" type="parTrans" cxnId="{4B6382AA-BE3E-4326-A30B-770E9A54D180}">
      <dgm:prSet/>
      <dgm:spPr/>
      <dgm:t>
        <a:bodyPr/>
        <a:lstStyle/>
        <a:p>
          <a:endParaRPr lang="en-US"/>
        </a:p>
      </dgm:t>
    </dgm:pt>
    <dgm:pt modelId="{4EE65B7D-7B45-4585-BB72-8472F28E5A3A}" type="sibTrans" cxnId="{4B6382AA-BE3E-4326-A30B-770E9A54D180}">
      <dgm:prSet/>
      <dgm:spPr/>
      <dgm:t>
        <a:bodyPr/>
        <a:lstStyle/>
        <a:p>
          <a:endParaRPr lang="en-US"/>
        </a:p>
      </dgm:t>
    </dgm:pt>
    <dgm:pt modelId="{52D067BD-79E3-4C56-8D14-B5E3EDBC2341}">
      <dgm:prSet phldrT="[Text]" custT="1"/>
      <dgm:spPr/>
      <dgm:t>
        <a:bodyPr/>
        <a:lstStyle/>
        <a:p>
          <a:r>
            <a:rPr lang="en-US" sz="2800" dirty="0"/>
            <a:t>38% available  behavioral health records</a:t>
          </a:r>
        </a:p>
      </dgm:t>
    </dgm:pt>
    <dgm:pt modelId="{97A85197-F1CA-40CA-9489-A267668EB352}" type="parTrans" cxnId="{1EFF74FB-05E7-4B63-8F7C-FE0B043DFD34}">
      <dgm:prSet/>
      <dgm:spPr/>
      <dgm:t>
        <a:bodyPr/>
        <a:lstStyle/>
        <a:p>
          <a:endParaRPr lang="en-US"/>
        </a:p>
      </dgm:t>
    </dgm:pt>
    <dgm:pt modelId="{65EE9618-E2CF-4341-8029-A719BFFA97A9}" type="sibTrans" cxnId="{1EFF74FB-05E7-4B63-8F7C-FE0B043DFD34}">
      <dgm:prSet/>
      <dgm:spPr/>
      <dgm:t>
        <a:bodyPr/>
        <a:lstStyle/>
        <a:p>
          <a:endParaRPr lang="en-US"/>
        </a:p>
      </dgm:t>
    </dgm:pt>
    <dgm:pt modelId="{CB661CD1-A877-4AB2-8A6F-EA7C93E1D1D0}">
      <dgm:prSet phldrT="[Text]" custT="1"/>
      <dgm:spPr/>
      <dgm:t>
        <a:bodyPr/>
        <a:lstStyle/>
        <a:p>
          <a:r>
            <a:rPr lang="en-US" sz="2800" dirty="0"/>
            <a:t>46% available primary care records</a:t>
          </a:r>
        </a:p>
      </dgm:t>
    </dgm:pt>
    <dgm:pt modelId="{65AD84A6-A746-4A0B-824F-49E71D3E3D92}" type="parTrans" cxnId="{73360F0C-16C8-4DDC-9825-1C575E0DC3BA}">
      <dgm:prSet/>
      <dgm:spPr/>
      <dgm:t>
        <a:bodyPr/>
        <a:lstStyle/>
        <a:p>
          <a:endParaRPr lang="en-US"/>
        </a:p>
      </dgm:t>
    </dgm:pt>
    <dgm:pt modelId="{2D28D3A8-A599-4D07-B729-0901A5F07D5B}" type="sibTrans" cxnId="{73360F0C-16C8-4DDC-9825-1C575E0DC3BA}">
      <dgm:prSet/>
      <dgm:spPr/>
      <dgm:t>
        <a:bodyPr/>
        <a:lstStyle/>
        <a:p>
          <a:endParaRPr lang="en-US"/>
        </a:p>
      </dgm:t>
    </dgm:pt>
    <dgm:pt modelId="{E4F0AB04-EBF9-471D-BDFD-06C560B49250}">
      <dgm:prSet phldrT="[Text]" custT="1"/>
      <dgm:spPr/>
      <dgm:t>
        <a:bodyPr/>
        <a:lstStyle/>
        <a:p>
          <a:r>
            <a:rPr lang="en-US" sz="2800" dirty="0"/>
            <a:t>15% available behavioral health records</a:t>
          </a:r>
        </a:p>
      </dgm:t>
    </dgm:pt>
    <dgm:pt modelId="{D32EF75B-1083-42DD-AEF7-1DD3A49E4413}" type="parTrans" cxnId="{FD977A9E-D0F0-4001-9735-23FA146DA645}">
      <dgm:prSet/>
      <dgm:spPr/>
      <dgm:t>
        <a:bodyPr/>
        <a:lstStyle/>
        <a:p>
          <a:endParaRPr lang="en-US"/>
        </a:p>
      </dgm:t>
    </dgm:pt>
    <dgm:pt modelId="{1C626EB4-223D-408F-B936-B28650BDD9D5}" type="sibTrans" cxnId="{FD977A9E-D0F0-4001-9735-23FA146DA645}">
      <dgm:prSet/>
      <dgm:spPr/>
      <dgm:t>
        <a:bodyPr/>
        <a:lstStyle/>
        <a:p>
          <a:endParaRPr lang="en-US"/>
        </a:p>
      </dgm:t>
    </dgm:pt>
    <dgm:pt modelId="{86707908-645E-4196-8FDE-FE9A9218FBA8}">
      <dgm:prSet phldrT="[Text]" custT="1"/>
      <dgm:spPr/>
      <dgm:t>
        <a:bodyPr/>
        <a:lstStyle/>
        <a:p>
          <a:r>
            <a:rPr lang="en-US" sz="2800" dirty="0"/>
            <a:t>54% available occ health records</a:t>
          </a:r>
        </a:p>
      </dgm:t>
    </dgm:pt>
    <dgm:pt modelId="{9CA79727-7943-4C18-86F0-06B8C0227C92}" type="parTrans" cxnId="{FDECCE11-23A2-4FFD-BCE8-7210537F8877}">
      <dgm:prSet/>
      <dgm:spPr/>
      <dgm:t>
        <a:bodyPr/>
        <a:lstStyle/>
        <a:p>
          <a:endParaRPr lang="en-US"/>
        </a:p>
      </dgm:t>
    </dgm:pt>
    <dgm:pt modelId="{9161F461-DCD6-4D64-8554-A4D03C084F68}" type="sibTrans" cxnId="{FDECCE11-23A2-4FFD-BCE8-7210537F8877}">
      <dgm:prSet/>
      <dgm:spPr/>
      <dgm:t>
        <a:bodyPr/>
        <a:lstStyle/>
        <a:p>
          <a:endParaRPr lang="en-US"/>
        </a:p>
      </dgm:t>
    </dgm:pt>
    <dgm:pt modelId="{0E442E2C-F0C0-4734-A323-AB868C10610A}">
      <dgm:prSet phldrT="[Text]" custT="1"/>
      <dgm:spPr/>
      <dgm:t>
        <a:bodyPr/>
        <a:lstStyle/>
        <a:p>
          <a:endParaRPr lang="en-US" sz="2800" dirty="0"/>
        </a:p>
      </dgm:t>
    </dgm:pt>
    <dgm:pt modelId="{E5484C40-1916-4B2B-84B0-1810F3805416}" type="parTrans" cxnId="{6ACAC8FD-1D91-4DB2-AF03-392723B9A215}">
      <dgm:prSet/>
      <dgm:spPr/>
      <dgm:t>
        <a:bodyPr/>
        <a:lstStyle/>
        <a:p>
          <a:endParaRPr lang="en-US"/>
        </a:p>
      </dgm:t>
    </dgm:pt>
    <dgm:pt modelId="{942868EB-1BED-4E70-8B95-44E67201E69E}" type="sibTrans" cxnId="{6ACAC8FD-1D91-4DB2-AF03-392723B9A215}">
      <dgm:prSet/>
      <dgm:spPr/>
      <dgm:t>
        <a:bodyPr/>
        <a:lstStyle/>
        <a:p>
          <a:endParaRPr lang="en-US"/>
        </a:p>
      </dgm:t>
    </dgm:pt>
    <dgm:pt modelId="{ABCF843F-2303-4BBA-8479-EBB5985FD628}">
      <dgm:prSet phldrT="[Text]" custT="1"/>
      <dgm:spPr/>
      <dgm:t>
        <a:bodyPr/>
        <a:lstStyle/>
        <a:p>
          <a:r>
            <a:rPr lang="en-US" sz="2800" dirty="0"/>
            <a:t>31% receive training on how to improve work conditions and health at work</a:t>
          </a:r>
        </a:p>
      </dgm:t>
    </dgm:pt>
    <dgm:pt modelId="{B4363B6E-7C35-43ED-8452-3780EB36C9EE}" type="parTrans" cxnId="{7059A2F1-E9E6-4207-9350-7C4ED18384C5}">
      <dgm:prSet/>
      <dgm:spPr/>
      <dgm:t>
        <a:bodyPr/>
        <a:lstStyle/>
        <a:p>
          <a:endParaRPr lang="en-US"/>
        </a:p>
      </dgm:t>
    </dgm:pt>
    <dgm:pt modelId="{EB15E026-F085-4128-879D-C0C2549C0068}" type="sibTrans" cxnId="{7059A2F1-E9E6-4207-9350-7C4ED18384C5}">
      <dgm:prSet/>
      <dgm:spPr/>
      <dgm:t>
        <a:bodyPr/>
        <a:lstStyle/>
        <a:p>
          <a:endParaRPr lang="en-US"/>
        </a:p>
      </dgm:t>
    </dgm:pt>
    <dgm:pt modelId="{BE026CEE-66D9-4DB1-86AD-4E66CF81689B}">
      <dgm:prSet phldrT="[Text]" custT="1"/>
      <dgm:spPr/>
      <dgm:t>
        <a:bodyPr/>
        <a:lstStyle/>
        <a:p>
          <a:r>
            <a:rPr lang="en-US" sz="2800" dirty="0"/>
            <a:t>31% receive training on preserving and restoring working capacity</a:t>
          </a:r>
        </a:p>
      </dgm:t>
    </dgm:pt>
    <dgm:pt modelId="{C912DB77-7BCD-4D7E-ADF6-50C816A1D2F5}" type="parTrans" cxnId="{DF987EA8-B718-4A4F-98A9-602BBFBE5EC5}">
      <dgm:prSet/>
      <dgm:spPr/>
      <dgm:t>
        <a:bodyPr/>
        <a:lstStyle/>
        <a:p>
          <a:endParaRPr lang="en-US"/>
        </a:p>
      </dgm:t>
    </dgm:pt>
    <dgm:pt modelId="{A32552F6-A9CB-42A5-AA1B-8F8F9A21BE9D}" type="sibTrans" cxnId="{DF987EA8-B718-4A4F-98A9-602BBFBE5EC5}">
      <dgm:prSet/>
      <dgm:spPr/>
      <dgm:t>
        <a:bodyPr/>
        <a:lstStyle/>
        <a:p>
          <a:endParaRPr lang="en-US"/>
        </a:p>
      </dgm:t>
    </dgm:pt>
    <dgm:pt modelId="{700F2608-6384-4BCA-8516-75F18463EC12}">
      <dgm:prSet phldrT="[Text]" custT="1"/>
      <dgm:spPr/>
      <dgm:t>
        <a:bodyPr/>
        <a:lstStyle/>
        <a:p>
          <a:r>
            <a:rPr lang="en-US" sz="2800" dirty="0"/>
            <a:t>54% receive Return to Work (RTW) training</a:t>
          </a:r>
        </a:p>
      </dgm:t>
    </dgm:pt>
    <dgm:pt modelId="{9420CDE5-9DC0-4600-AF4E-A91C627B73AE}" type="parTrans" cxnId="{E88B28AE-9DEA-4E8A-B684-1F8E22BFE7AD}">
      <dgm:prSet/>
      <dgm:spPr/>
      <dgm:t>
        <a:bodyPr/>
        <a:lstStyle/>
        <a:p>
          <a:endParaRPr lang="en-US"/>
        </a:p>
      </dgm:t>
    </dgm:pt>
    <dgm:pt modelId="{860FCF75-D5C5-4427-AFA1-9D2B779A90DF}" type="sibTrans" cxnId="{E88B28AE-9DEA-4E8A-B684-1F8E22BFE7AD}">
      <dgm:prSet/>
      <dgm:spPr/>
      <dgm:t>
        <a:bodyPr/>
        <a:lstStyle/>
        <a:p>
          <a:endParaRPr lang="en-US"/>
        </a:p>
      </dgm:t>
    </dgm:pt>
    <dgm:pt modelId="{44AA336D-DC1E-4FF6-8CA2-11FAF322722D}">
      <dgm:prSet phldrT="[Text]" custT="1"/>
      <dgm:spPr/>
      <dgm:t>
        <a:bodyPr/>
        <a:lstStyle/>
        <a:p>
          <a:endParaRPr lang="en-US" sz="2800" dirty="0"/>
        </a:p>
      </dgm:t>
    </dgm:pt>
    <dgm:pt modelId="{D9EF5ABF-808E-43A7-A27C-60B30AE254CD}" type="parTrans" cxnId="{60509339-32E8-4AF7-94FB-69BD87CEC891}">
      <dgm:prSet/>
      <dgm:spPr/>
      <dgm:t>
        <a:bodyPr/>
        <a:lstStyle/>
        <a:p>
          <a:endParaRPr lang="en-US"/>
        </a:p>
      </dgm:t>
    </dgm:pt>
    <dgm:pt modelId="{1B487019-7685-401C-98F4-38313409D9CE}" type="sibTrans" cxnId="{60509339-32E8-4AF7-94FB-69BD87CEC891}">
      <dgm:prSet/>
      <dgm:spPr/>
      <dgm:t>
        <a:bodyPr/>
        <a:lstStyle/>
        <a:p>
          <a:endParaRPr lang="en-US"/>
        </a:p>
      </dgm:t>
    </dgm:pt>
    <dgm:pt modelId="{5B6C1FCD-4B6F-485C-BA14-C044828CC268}">
      <dgm:prSet phldrT="[Text]" custT="1"/>
      <dgm:spPr/>
      <dgm:t>
        <a:bodyPr/>
        <a:lstStyle/>
        <a:p>
          <a:r>
            <a:rPr lang="en-US" sz="2800" b="1" u="none" dirty="0"/>
            <a:t>38% </a:t>
          </a:r>
          <a:r>
            <a:rPr lang="en-US" sz="2800" u="none" dirty="0"/>
            <a:t>have a </a:t>
          </a:r>
          <a:r>
            <a:rPr lang="en-US" sz="2800" u="sng" dirty="0"/>
            <a:t>structured communication system </a:t>
          </a:r>
          <a:r>
            <a:rPr lang="en-US" sz="2800" u="none" dirty="0"/>
            <a:t>to share information between providers</a:t>
          </a:r>
        </a:p>
      </dgm:t>
    </dgm:pt>
    <dgm:pt modelId="{B37BC866-A382-4D06-877C-78D9C79532F1}" type="parTrans" cxnId="{9BE79706-A54C-4237-B45E-4641FAE3C46A}">
      <dgm:prSet/>
      <dgm:spPr/>
      <dgm:t>
        <a:bodyPr/>
        <a:lstStyle/>
        <a:p>
          <a:endParaRPr lang="en-US"/>
        </a:p>
      </dgm:t>
    </dgm:pt>
    <dgm:pt modelId="{AE274A7B-D8C8-4AF4-BBBC-69869500BB6D}" type="sibTrans" cxnId="{9BE79706-A54C-4237-B45E-4641FAE3C46A}">
      <dgm:prSet/>
      <dgm:spPr/>
      <dgm:t>
        <a:bodyPr/>
        <a:lstStyle/>
        <a:p>
          <a:endParaRPr lang="en-US"/>
        </a:p>
      </dgm:t>
    </dgm:pt>
    <dgm:pt modelId="{58724FE8-7F4F-4290-8A66-1B70B345EAD3}">
      <dgm:prSet phldrT="[Text]" custT="1"/>
      <dgm:spPr/>
      <dgm:t>
        <a:bodyPr/>
        <a:lstStyle/>
        <a:p>
          <a:endParaRPr lang="en-US" sz="2800" u="sng" dirty="0"/>
        </a:p>
      </dgm:t>
    </dgm:pt>
    <dgm:pt modelId="{E814145D-4651-44E9-9133-7EA06E386161}" type="parTrans" cxnId="{CB6C491C-FBA2-4937-809F-CEE79446C107}">
      <dgm:prSet/>
      <dgm:spPr/>
      <dgm:t>
        <a:bodyPr/>
        <a:lstStyle/>
        <a:p>
          <a:endParaRPr lang="en-US"/>
        </a:p>
      </dgm:t>
    </dgm:pt>
    <dgm:pt modelId="{AAE397D6-63A0-4795-91F1-16DB4BB545D2}" type="sibTrans" cxnId="{CB6C491C-FBA2-4937-809F-CEE79446C107}">
      <dgm:prSet/>
      <dgm:spPr/>
      <dgm:t>
        <a:bodyPr/>
        <a:lstStyle/>
        <a:p>
          <a:endParaRPr lang="en-US"/>
        </a:p>
      </dgm:t>
    </dgm:pt>
    <dgm:pt modelId="{55E8666B-F4C9-4A13-B4FA-3D33F579F8B8}" type="pres">
      <dgm:prSet presAssocID="{98339E4D-5808-4AA2-B18B-73F387F0221D}" presName="Name0" presStyleCnt="0">
        <dgm:presLayoutVars>
          <dgm:dir/>
          <dgm:animLvl val="lvl"/>
          <dgm:resizeHandles val="exact"/>
        </dgm:presLayoutVars>
      </dgm:prSet>
      <dgm:spPr/>
    </dgm:pt>
    <dgm:pt modelId="{68C622F3-766C-453F-9C0F-71B9190087F1}" type="pres">
      <dgm:prSet presAssocID="{E867B89C-656B-4A4A-AB78-147A53E735AC}" presName="composite" presStyleCnt="0"/>
      <dgm:spPr/>
    </dgm:pt>
    <dgm:pt modelId="{F60D9E11-6C25-4585-B2A7-9310EC56A40C}" type="pres">
      <dgm:prSet presAssocID="{E867B89C-656B-4A4A-AB78-147A53E735AC}" presName="parTx" presStyleLbl="alignNode1" presStyleIdx="0" presStyleCnt="3">
        <dgm:presLayoutVars>
          <dgm:chMax val="0"/>
          <dgm:chPref val="0"/>
          <dgm:bulletEnabled val="1"/>
        </dgm:presLayoutVars>
      </dgm:prSet>
      <dgm:spPr/>
    </dgm:pt>
    <dgm:pt modelId="{744A19E9-4076-4726-A92E-105F2D17FE0F}" type="pres">
      <dgm:prSet presAssocID="{E867B89C-656B-4A4A-AB78-147A53E735AC}" presName="desTx" presStyleLbl="alignAccFollowNode1" presStyleIdx="0" presStyleCnt="3">
        <dgm:presLayoutVars>
          <dgm:bulletEnabled val="1"/>
        </dgm:presLayoutVars>
      </dgm:prSet>
      <dgm:spPr/>
    </dgm:pt>
    <dgm:pt modelId="{BED6660A-747F-4CB7-97CB-59158597158F}" type="pres">
      <dgm:prSet presAssocID="{178CE6C0-6B6E-4A67-B08A-9402078EF1A3}" presName="space" presStyleCnt="0"/>
      <dgm:spPr/>
    </dgm:pt>
    <dgm:pt modelId="{132DFBA9-1F44-4986-AF79-D3451461EA5F}" type="pres">
      <dgm:prSet presAssocID="{FE77B916-EF0C-40DC-8E30-238A3DCCF219}" presName="composite" presStyleCnt="0"/>
      <dgm:spPr/>
    </dgm:pt>
    <dgm:pt modelId="{E2C6D55D-8F49-4C09-AB29-70CDF1112F76}" type="pres">
      <dgm:prSet presAssocID="{FE77B916-EF0C-40DC-8E30-238A3DCCF219}" presName="parTx" presStyleLbl="alignNode1" presStyleIdx="1" presStyleCnt="3">
        <dgm:presLayoutVars>
          <dgm:chMax val="0"/>
          <dgm:chPref val="0"/>
          <dgm:bulletEnabled val="1"/>
        </dgm:presLayoutVars>
      </dgm:prSet>
      <dgm:spPr/>
    </dgm:pt>
    <dgm:pt modelId="{69D96C6A-FC31-4847-854D-B8A20477CAB9}" type="pres">
      <dgm:prSet presAssocID="{FE77B916-EF0C-40DC-8E30-238A3DCCF219}" presName="desTx" presStyleLbl="alignAccFollowNode1" presStyleIdx="1" presStyleCnt="3">
        <dgm:presLayoutVars>
          <dgm:bulletEnabled val="1"/>
        </dgm:presLayoutVars>
      </dgm:prSet>
      <dgm:spPr/>
    </dgm:pt>
    <dgm:pt modelId="{60667A6F-F393-42A1-9A15-8448A5E8D703}" type="pres">
      <dgm:prSet presAssocID="{075EE243-9732-40F8-99EC-F44B16AC4DC7}" presName="space" presStyleCnt="0"/>
      <dgm:spPr/>
    </dgm:pt>
    <dgm:pt modelId="{C356510B-2912-4A6F-92B5-8BD9FFD6ACE4}" type="pres">
      <dgm:prSet presAssocID="{CFE62492-354F-4EDD-833B-6D9829E03CEE}" presName="composite" presStyleCnt="0"/>
      <dgm:spPr/>
    </dgm:pt>
    <dgm:pt modelId="{23334DD6-560F-4AEB-8A67-ECEC33122E34}" type="pres">
      <dgm:prSet presAssocID="{CFE62492-354F-4EDD-833B-6D9829E03CEE}" presName="parTx" presStyleLbl="alignNode1" presStyleIdx="2" presStyleCnt="3">
        <dgm:presLayoutVars>
          <dgm:chMax val="0"/>
          <dgm:chPref val="0"/>
          <dgm:bulletEnabled val="1"/>
        </dgm:presLayoutVars>
      </dgm:prSet>
      <dgm:spPr/>
    </dgm:pt>
    <dgm:pt modelId="{2E367C57-870F-41C3-AE25-467823839140}" type="pres">
      <dgm:prSet presAssocID="{CFE62492-354F-4EDD-833B-6D9829E03CEE}" presName="desTx" presStyleLbl="alignAccFollowNode1" presStyleIdx="2" presStyleCnt="3" custLinFactNeighborX="103" custLinFactNeighborY="-417">
        <dgm:presLayoutVars>
          <dgm:bulletEnabled val="1"/>
        </dgm:presLayoutVars>
      </dgm:prSet>
      <dgm:spPr/>
    </dgm:pt>
  </dgm:ptLst>
  <dgm:cxnLst>
    <dgm:cxn modelId="{A1671A00-EAF3-4364-82ED-83C456F27A47}" srcId="{E867B89C-656B-4A4A-AB78-147A53E735AC}" destId="{DBEFBB5F-8B07-4CB5-AFD2-C0A5953C0F27}" srcOrd="2" destOrd="0" parTransId="{DC87D67D-B137-4EFA-8BFC-8FB5F1D45921}" sibTransId="{FECC562A-184C-46DE-A3F8-99A61CC46E56}"/>
    <dgm:cxn modelId="{BE0B4906-3248-425B-915E-2FEB0F7C8A61}" type="presOf" srcId="{CB661CD1-A877-4AB2-8A6F-EA7C93E1D1D0}" destId="{69D96C6A-FC31-4847-854D-B8A20477CAB9}" srcOrd="0" destOrd="5" presId="urn:microsoft.com/office/officeart/2005/8/layout/hList1"/>
    <dgm:cxn modelId="{9BE79706-A54C-4237-B45E-4641FAE3C46A}" srcId="{E867B89C-656B-4A4A-AB78-147A53E735AC}" destId="{5B6C1FCD-4B6F-485C-BA14-C044828CC268}" srcOrd="4" destOrd="0" parTransId="{B37BC866-A382-4D06-877C-78D9C79532F1}" sibTransId="{AE274A7B-D8C8-4AF4-BBBC-69869500BB6D}"/>
    <dgm:cxn modelId="{62424609-9BBE-4C84-90D0-42EF6304591F}" type="presOf" srcId="{512F0AE5-7190-493F-86A0-6065A0ABF9E0}" destId="{69D96C6A-FC31-4847-854D-B8A20477CAB9}" srcOrd="0" destOrd="0" presId="urn:microsoft.com/office/officeart/2005/8/layout/hList1"/>
    <dgm:cxn modelId="{73360F0C-16C8-4DDC-9825-1C575E0DC3BA}" srcId="{D6314150-7A70-4BFD-9FB2-BA79A188FFFB}" destId="{CB661CD1-A877-4AB2-8A6F-EA7C93E1D1D0}" srcOrd="0" destOrd="0" parTransId="{65AD84A6-A746-4A0B-824F-49E71D3E3D92}" sibTransId="{2D28D3A8-A599-4D07-B729-0901A5F07D5B}"/>
    <dgm:cxn modelId="{C4FCF50C-0E6C-4A25-8B1F-3A5330A600CC}" type="presOf" srcId="{58724FE8-7F4F-4290-8A66-1B70B345EAD3}" destId="{744A19E9-4076-4726-A92E-105F2D17FE0F}" srcOrd="0" destOrd="3" presId="urn:microsoft.com/office/officeart/2005/8/layout/hList1"/>
    <dgm:cxn modelId="{FDECCE11-23A2-4FFD-BCE8-7210537F8877}" srcId="{512F0AE5-7190-493F-86A0-6065A0ABF9E0}" destId="{86707908-645E-4196-8FDE-FE9A9218FBA8}" srcOrd="0" destOrd="0" parTransId="{9CA79727-7943-4C18-86F0-06B8C0227C92}" sibTransId="{9161F461-DCD6-4D64-8554-A4D03C084F68}"/>
    <dgm:cxn modelId="{CB6C491C-FBA2-4937-809F-CEE79446C107}" srcId="{E867B89C-656B-4A4A-AB78-147A53E735AC}" destId="{58724FE8-7F4F-4290-8A66-1B70B345EAD3}" srcOrd="3" destOrd="0" parTransId="{E814145D-4651-44E9-9133-7EA06E386161}" sibTransId="{AAE397D6-63A0-4795-91F1-16DB4BB545D2}"/>
    <dgm:cxn modelId="{93B33125-5A7F-4073-AD30-E167677A2AF3}" srcId="{CFE62492-354F-4EDD-833B-6D9829E03CEE}" destId="{A5365BC9-D16F-41A3-AEBE-E13EEB20F84D}" srcOrd="1" destOrd="0" parTransId="{0E8A532F-C72B-4D04-B917-F3F18D7F4876}" sibTransId="{D222BC83-0214-4114-AF5E-3454C2CD6770}"/>
    <dgm:cxn modelId="{23D84F32-37C5-44E2-A630-8D195DA0D7C3}" type="presOf" srcId="{52D067BD-79E3-4C56-8D14-B5E3EDBC2341}" destId="{69D96C6A-FC31-4847-854D-B8A20477CAB9}" srcOrd="0" destOrd="2" presId="urn:microsoft.com/office/officeart/2005/8/layout/hList1"/>
    <dgm:cxn modelId="{60509339-32E8-4AF7-94FB-69BD87CEC891}" srcId="{4705BF8C-5B36-447A-9783-FE31C81227F4}" destId="{44AA336D-DC1E-4FF6-8CA2-11FAF322722D}" srcOrd="3" destOrd="0" parTransId="{D9EF5ABF-808E-43A7-A27C-60B30AE254CD}" sibTransId="{1B487019-7685-401C-98F4-38313409D9CE}"/>
    <dgm:cxn modelId="{0D068C5E-BF29-4F7B-9BBC-BDA5E88D7048}" srcId="{FE77B916-EF0C-40DC-8E30-238A3DCCF219}" destId="{512F0AE5-7190-493F-86A0-6065A0ABF9E0}" srcOrd="0" destOrd="0" parTransId="{CC8629E0-5941-47D7-822D-6D12AD14192E}" sibTransId="{2B97BEF6-02A6-4153-8AA5-119FD45B694C}"/>
    <dgm:cxn modelId="{808AB843-FFCA-41A0-A177-69D317CC0A7A}" type="presOf" srcId="{BE026CEE-66D9-4DB1-86AD-4E66CF81689B}" destId="{2E367C57-870F-41C3-AE25-467823839140}" srcOrd="0" destOrd="3" presId="urn:microsoft.com/office/officeart/2005/8/layout/hList1"/>
    <dgm:cxn modelId="{D25EF444-4982-4CBF-AB2E-0F91918FEACD}" type="presOf" srcId="{A5365BC9-D16F-41A3-AEBE-E13EEB20F84D}" destId="{2E367C57-870F-41C3-AE25-467823839140}" srcOrd="0" destOrd="5" presId="urn:microsoft.com/office/officeart/2005/8/layout/hList1"/>
    <dgm:cxn modelId="{510E3867-3057-4341-8464-2B44687035A9}" type="presOf" srcId="{86707908-645E-4196-8FDE-FE9A9218FBA8}" destId="{69D96C6A-FC31-4847-854D-B8A20477CAB9}" srcOrd="0" destOrd="1" presId="urn:microsoft.com/office/officeart/2005/8/layout/hList1"/>
    <dgm:cxn modelId="{5506AF6D-9909-4032-A99B-A74279B17BFA}" srcId="{CFE62492-354F-4EDD-833B-6D9829E03CEE}" destId="{4705BF8C-5B36-447A-9783-FE31C81227F4}" srcOrd="0" destOrd="0" parTransId="{63F450BA-9F20-4F50-A99E-D44E35F3107B}" sibTransId="{7FFB24D4-FFE6-49FA-B481-DCFB6FB94A7F}"/>
    <dgm:cxn modelId="{83F7B16F-9A66-4AF1-A0D2-01FEF5A4DAB0}" srcId="{98339E4D-5808-4AA2-B18B-73F387F0221D}" destId="{FE77B916-EF0C-40DC-8E30-238A3DCCF219}" srcOrd="1" destOrd="0" parTransId="{8C0569D5-2902-445B-9FF0-16F249A920F8}" sibTransId="{075EE243-9732-40F8-99EC-F44B16AC4DC7}"/>
    <dgm:cxn modelId="{2C53FC53-AF41-465D-B796-5A6869C64E00}" type="presOf" srcId="{E4F0AB04-EBF9-471D-BDFD-06C560B49250}" destId="{69D96C6A-FC31-4847-854D-B8A20477CAB9}" srcOrd="0" destOrd="6" presId="urn:microsoft.com/office/officeart/2005/8/layout/hList1"/>
    <dgm:cxn modelId="{2D570F54-101D-475A-8A4C-9B7736E76E75}" type="presOf" srcId="{5B6C1FCD-4B6F-485C-BA14-C044828CC268}" destId="{744A19E9-4076-4726-A92E-105F2D17FE0F}" srcOrd="0" destOrd="4" presId="urn:microsoft.com/office/officeart/2005/8/layout/hList1"/>
    <dgm:cxn modelId="{9548F055-0062-4C16-8A9C-63B75DD99342}" type="presOf" srcId="{44AA336D-DC1E-4FF6-8CA2-11FAF322722D}" destId="{2E367C57-870F-41C3-AE25-467823839140}" srcOrd="0" destOrd="4" presId="urn:microsoft.com/office/officeart/2005/8/layout/hList1"/>
    <dgm:cxn modelId="{614ACA76-090D-4263-836C-8CE183076667}" type="presOf" srcId="{DBEFBB5F-8B07-4CB5-AFD2-C0A5953C0F27}" destId="{744A19E9-4076-4726-A92E-105F2D17FE0F}" srcOrd="0" destOrd="2" presId="urn:microsoft.com/office/officeart/2005/8/layout/hList1"/>
    <dgm:cxn modelId="{7A7BE97A-D1A0-4816-8F54-8EA4AEBA1D54}" type="presOf" srcId="{EB844A34-D3AB-45C2-AE79-717D247A0E94}" destId="{744A19E9-4076-4726-A92E-105F2D17FE0F}" srcOrd="0" destOrd="0" presId="urn:microsoft.com/office/officeart/2005/8/layout/hList1"/>
    <dgm:cxn modelId="{41163280-FE23-42D3-9D14-468418DF39CC}" type="presOf" srcId="{ABCF843F-2303-4BBA-8479-EBB5985FD628}" destId="{2E367C57-870F-41C3-AE25-467823839140}" srcOrd="0" destOrd="2" presId="urn:microsoft.com/office/officeart/2005/8/layout/hList1"/>
    <dgm:cxn modelId="{E37B7F90-3FC9-4E3B-8776-734C73B96AC1}" type="presOf" srcId="{3499F2DA-D54B-4C35-9D30-21D1F0E982C8}" destId="{744A19E9-4076-4726-A92E-105F2D17FE0F}" srcOrd="0" destOrd="1" presId="urn:microsoft.com/office/officeart/2005/8/layout/hList1"/>
    <dgm:cxn modelId="{FD977A9E-D0F0-4001-9735-23FA146DA645}" srcId="{D6314150-7A70-4BFD-9FB2-BA79A188FFFB}" destId="{E4F0AB04-EBF9-471D-BDFD-06C560B49250}" srcOrd="1" destOrd="0" parTransId="{D32EF75B-1083-42DD-AEF7-1DD3A49E4413}" sibTransId="{1C626EB4-223D-408F-B936-B28650BDD9D5}"/>
    <dgm:cxn modelId="{C1C31DA1-3277-434F-B0CB-3727FAF59F3F}" type="presOf" srcId="{700F2608-6384-4BCA-8516-75F18463EC12}" destId="{2E367C57-870F-41C3-AE25-467823839140}" srcOrd="0" destOrd="1" presId="urn:microsoft.com/office/officeart/2005/8/layout/hList1"/>
    <dgm:cxn modelId="{86B42BA6-523A-48B4-960D-4F798C05F394}" type="presOf" srcId="{CFE62492-354F-4EDD-833B-6D9829E03CEE}" destId="{23334DD6-560F-4AEB-8A67-ECEC33122E34}" srcOrd="0" destOrd="0" presId="urn:microsoft.com/office/officeart/2005/8/layout/hList1"/>
    <dgm:cxn modelId="{DF987EA8-B718-4A4F-98A9-602BBFBE5EC5}" srcId="{4705BF8C-5B36-447A-9783-FE31C81227F4}" destId="{BE026CEE-66D9-4DB1-86AD-4E66CF81689B}" srcOrd="2" destOrd="0" parTransId="{C912DB77-7BCD-4D7E-ADF6-50C816A1D2F5}" sibTransId="{A32552F6-A9CB-42A5-AA1B-8F8F9A21BE9D}"/>
    <dgm:cxn modelId="{4B6382AA-BE3E-4326-A30B-770E9A54D180}" srcId="{E867B89C-656B-4A4A-AB78-147A53E735AC}" destId="{3499F2DA-D54B-4C35-9D30-21D1F0E982C8}" srcOrd="1" destOrd="0" parTransId="{E38B8722-4014-4391-80B5-AF821686BA38}" sibTransId="{4EE65B7D-7B45-4585-BB72-8472F28E5A3A}"/>
    <dgm:cxn modelId="{E88B28AE-9DEA-4E8A-B684-1F8E22BFE7AD}" srcId="{4705BF8C-5B36-447A-9783-FE31C81227F4}" destId="{700F2608-6384-4BCA-8516-75F18463EC12}" srcOrd="0" destOrd="0" parTransId="{9420CDE5-9DC0-4600-AF4E-A91C627B73AE}" sibTransId="{860FCF75-D5C5-4427-AFA1-9D2B779A90DF}"/>
    <dgm:cxn modelId="{8442F5B0-4D9D-474A-86A7-15030885D825}" srcId="{E867B89C-656B-4A4A-AB78-147A53E735AC}" destId="{EB844A34-D3AB-45C2-AE79-717D247A0E94}" srcOrd="0" destOrd="0" parTransId="{8FB01962-791B-4699-9E1A-5EA1E9EB1846}" sibTransId="{E3FD59B9-B5BE-40F1-A4A9-56E59567EF45}"/>
    <dgm:cxn modelId="{730D35B3-BEBD-449C-AAC3-D68B25E1F9F6}" type="presOf" srcId="{E867B89C-656B-4A4A-AB78-147A53E735AC}" destId="{F60D9E11-6C25-4585-B2A7-9310EC56A40C}" srcOrd="0" destOrd="0" presId="urn:microsoft.com/office/officeart/2005/8/layout/hList1"/>
    <dgm:cxn modelId="{BC3F20BE-3EC6-4B2D-9EE2-A132E719063C}" type="presOf" srcId="{FE77B916-EF0C-40DC-8E30-238A3DCCF219}" destId="{E2C6D55D-8F49-4C09-AB29-70CDF1112F76}" srcOrd="0" destOrd="0" presId="urn:microsoft.com/office/officeart/2005/8/layout/hList1"/>
    <dgm:cxn modelId="{33AC53C1-B376-4DFC-9648-88E722499A32}" srcId="{FE77B916-EF0C-40DC-8E30-238A3DCCF219}" destId="{D6314150-7A70-4BFD-9FB2-BA79A188FFFB}" srcOrd="1" destOrd="0" parTransId="{475F9903-6A7A-465B-B290-1E80B0BFD357}" sibTransId="{7C86C1AF-8311-4CA7-8B2F-A9019BC44B9D}"/>
    <dgm:cxn modelId="{D2EE1DC7-0A22-43BD-981A-9508016BD430}" type="presOf" srcId="{4705BF8C-5B36-447A-9783-FE31C81227F4}" destId="{2E367C57-870F-41C3-AE25-467823839140}" srcOrd="0" destOrd="0" presId="urn:microsoft.com/office/officeart/2005/8/layout/hList1"/>
    <dgm:cxn modelId="{1D9194C8-D74B-401D-9766-7A3B4DBB3C5F}" srcId="{98339E4D-5808-4AA2-B18B-73F387F0221D}" destId="{CFE62492-354F-4EDD-833B-6D9829E03CEE}" srcOrd="2" destOrd="0" parTransId="{62AA4949-7463-4BD6-B9F8-5A29A1580B1E}" sibTransId="{EC370FB1-6BE7-4540-8C8E-714B28DDF92A}"/>
    <dgm:cxn modelId="{1276CECA-5436-4334-A360-AA8D3684FDAE}" srcId="{98339E4D-5808-4AA2-B18B-73F387F0221D}" destId="{E867B89C-656B-4A4A-AB78-147A53E735AC}" srcOrd="0" destOrd="0" parTransId="{8DF163D9-F381-474B-9695-F34A2F8770E8}" sibTransId="{178CE6C0-6B6E-4A67-B08A-9402078EF1A3}"/>
    <dgm:cxn modelId="{FA8AD4CD-A422-4162-9A1A-B90D339E2581}" type="presOf" srcId="{0E442E2C-F0C0-4734-A323-AB868C10610A}" destId="{69D96C6A-FC31-4847-854D-B8A20477CAB9}" srcOrd="0" destOrd="3" presId="urn:microsoft.com/office/officeart/2005/8/layout/hList1"/>
    <dgm:cxn modelId="{3410DECE-AC92-4942-B641-663CC4E9A7B5}" type="presOf" srcId="{98339E4D-5808-4AA2-B18B-73F387F0221D}" destId="{55E8666B-F4C9-4A13-B4FA-3D33F579F8B8}" srcOrd="0" destOrd="0" presId="urn:microsoft.com/office/officeart/2005/8/layout/hList1"/>
    <dgm:cxn modelId="{5AC925E3-569E-4E29-A659-43CC8DE4CF71}" type="presOf" srcId="{D6314150-7A70-4BFD-9FB2-BA79A188FFFB}" destId="{69D96C6A-FC31-4847-854D-B8A20477CAB9}" srcOrd="0" destOrd="4" presId="urn:microsoft.com/office/officeart/2005/8/layout/hList1"/>
    <dgm:cxn modelId="{7059A2F1-E9E6-4207-9350-7C4ED18384C5}" srcId="{4705BF8C-5B36-447A-9783-FE31C81227F4}" destId="{ABCF843F-2303-4BBA-8479-EBB5985FD628}" srcOrd="1" destOrd="0" parTransId="{B4363B6E-7C35-43ED-8452-3780EB36C9EE}" sibTransId="{EB15E026-F085-4128-879D-C0C2549C0068}"/>
    <dgm:cxn modelId="{1EFF74FB-05E7-4B63-8F7C-FE0B043DFD34}" srcId="{512F0AE5-7190-493F-86A0-6065A0ABF9E0}" destId="{52D067BD-79E3-4C56-8D14-B5E3EDBC2341}" srcOrd="1" destOrd="0" parTransId="{97A85197-F1CA-40CA-9489-A267668EB352}" sibTransId="{65EE9618-E2CF-4341-8029-A719BFFA97A9}"/>
    <dgm:cxn modelId="{6ACAC8FD-1D91-4DB2-AF03-392723B9A215}" srcId="{512F0AE5-7190-493F-86A0-6065A0ABF9E0}" destId="{0E442E2C-F0C0-4734-A323-AB868C10610A}" srcOrd="2" destOrd="0" parTransId="{E5484C40-1916-4B2B-84B0-1810F3805416}" sibTransId="{942868EB-1BED-4E70-8B95-44E67201E69E}"/>
    <dgm:cxn modelId="{B15E8F40-2B28-4F37-9139-8EF5FE370C66}" type="presParOf" srcId="{55E8666B-F4C9-4A13-B4FA-3D33F579F8B8}" destId="{68C622F3-766C-453F-9C0F-71B9190087F1}" srcOrd="0" destOrd="0" presId="urn:microsoft.com/office/officeart/2005/8/layout/hList1"/>
    <dgm:cxn modelId="{71354EAB-2EF4-4C41-BD15-EDBCC5E5744A}" type="presParOf" srcId="{68C622F3-766C-453F-9C0F-71B9190087F1}" destId="{F60D9E11-6C25-4585-B2A7-9310EC56A40C}" srcOrd="0" destOrd="0" presId="urn:microsoft.com/office/officeart/2005/8/layout/hList1"/>
    <dgm:cxn modelId="{FF621C4B-C404-4A14-8217-57BDAB7FD1EF}" type="presParOf" srcId="{68C622F3-766C-453F-9C0F-71B9190087F1}" destId="{744A19E9-4076-4726-A92E-105F2D17FE0F}" srcOrd="1" destOrd="0" presId="urn:microsoft.com/office/officeart/2005/8/layout/hList1"/>
    <dgm:cxn modelId="{B4E99F1F-0390-4A57-96E0-36058B91A168}" type="presParOf" srcId="{55E8666B-F4C9-4A13-B4FA-3D33F579F8B8}" destId="{BED6660A-747F-4CB7-97CB-59158597158F}" srcOrd="1" destOrd="0" presId="urn:microsoft.com/office/officeart/2005/8/layout/hList1"/>
    <dgm:cxn modelId="{45F37378-A713-41FD-B68E-E91CDCBC36A6}" type="presParOf" srcId="{55E8666B-F4C9-4A13-B4FA-3D33F579F8B8}" destId="{132DFBA9-1F44-4986-AF79-D3451461EA5F}" srcOrd="2" destOrd="0" presId="urn:microsoft.com/office/officeart/2005/8/layout/hList1"/>
    <dgm:cxn modelId="{699C2350-B7A0-453B-A812-BC822EE52A7B}" type="presParOf" srcId="{132DFBA9-1F44-4986-AF79-D3451461EA5F}" destId="{E2C6D55D-8F49-4C09-AB29-70CDF1112F76}" srcOrd="0" destOrd="0" presId="urn:microsoft.com/office/officeart/2005/8/layout/hList1"/>
    <dgm:cxn modelId="{2995C9C2-432C-4890-A251-A516BCB5C640}" type="presParOf" srcId="{132DFBA9-1F44-4986-AF79-D3451461EA5F}" destId="{69D96C6A-FC31-4847-854D-B8A20477CAB9}" srcOrd="1" destOrd="0" presId="urn:microsoft.com/office/officeart/2005/8/layout/hList1"/>
    <dgm:cxn modelId="{83DE4669-95AA-4637-8836-AF4F4773DDD5}" type="presParOf" srcId="{55E8666B-F4C9-4A13-B4FA-3D33F579F8B8}" destId="{60667A6F-F393-42A1-9A15-8448A5E8D703}" srcOrd="3" destOrd="0" presId="urn:microsoft.com/office/officeart/2005/8/layout/hList1"/>
    <dgm:cxn modelId="{093425E6-AF1E-488D-8BD7-C1C7EC1DC226}" type="presParOf" srcId="{55E8666B-F4C9-4A13-B4FA-3D33F579F8B8}" destId="{C356510B-2912-4A6F-92B5-8BD9FFD6ACE4}" srcOrd="4" destOrd="0" presId="urn:microsoft.com/office/officeart/2005/8/layout/hList1"/>
    <dgm:cxn modelId="{6C5967A0-A17A-40E0-BC55-E7C401FE241E}" type="presParOf" srcId="{C356510B-2912-4A6F-92B5-8BD9FFD6ACE4}" destId="{23334DD6-560F-4AEB-8A67-ECEC33122E34}" srcOrd="0" destOrd="0" presId="urn:microsoft.com/office/officeart/2005/8/layout/hList1"/>
    <dgm:cxn modelId="{33ADBA10-0221-4E4F-8E0F-2F3D335CA89C}" type="presParOf" srcId="{C356510B-2912-4A6F-92B5-8BD9FFD6ACE4}" destId="{2E367C57-870F-41C3-AE25-4678238391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AE129-227A-4B71-9570-1AA890AAD2EE}" type="doc">
      <dgm:prSet loTypeId="urn:microsoft.com/office/officeart/2005/8/layout/hProcess9" loCatId="process" qsTypeId="urn:microsoft.com/office/officeart/2005/8/quickstyle/simple1" qsCatId="simple" csTypeId="urn:microsoft.com/office/officeart/2005/8/colors/accent1_2" csCatId="accent1" phldr="1"/>
      <dgm:spPr/>
    </dgm:pt>
    <dgm:pt modelId="{B736EE43-0ACD-478B-B9DE-E16C38515FC5}">
      <dgm:prSet phldrT="[Text]" custT="1"/>
      <dgm:spPr>
        <a:solidFill>
          <a:schemeClr val="bg1">
            <a:lumMod val="65000"/>
          </a:schemeClr>
        </a:solidFill>
      </dgm:spPr>
      <dgm:t>
        <a:bodyPr/>
        <a:lstStyle/>
        <a:p>
          <a:endParaRPr lang="en-US" sz="1400" dirty="0">
            <a:latin typeface="Helvetica Now Text" panose="020B0504030202020204" pitchFamily="34" charset="0"/>
          </a:endParaRPr>
        </a:p>
      </dgm:t>
    </dgm:pt>
    <dgm:pt modelId="{57A7E62F-21AC-4B6B-89F5-18A82F7250E6}" type="parTrans" cxnId="{AA2A1CB0-BEEC-4F57-B2E9-EEA7689FAA77}">
      <dgm:prSet/>
      <dgm:spPr/>
      <dgm:t>
        <a:bodyPr/>
        <a:lstStyle/>
        <a:p>
          <a:endParaRPr lang="en-US">
            <a:latin typeface="Helvetica Now Text" panose="020B0504030202020204" pitchFamily="34" charset="0"/>
          </a:endParaRPr>
        </a:p>
      </dgm:t>
    </dgm:pt>
    <dgm:pt modelId="{00783F70-FC39-46A8-BDEA-F15EEA1B7399}" type="sibTrans" cxnId="{AA2A1CB0-BEEC-4F57-B2E9-EEA7689FAA77}">
      <dgm:prSet/>
      <dgm:spPr/>
      <dgm:t>
        <a:bodyPr/>
        <a:lstStyle/>
        <a:p>
          <a:endParaRPr lang="en-US">
            <a:latin typeface="Helvetica Now Text" panose="020B0504030202020204" pitchFamily="34" charset="0"/>
          </a:endParaRPr>
        </a:p>
      </dgm:t>
    </dgm:pt>
    <dgm:pt modelId="{CF47AC80-2EDE-4A0E-BACC-9928CBB82147}">
      <dgm:prSet phldrT="[Text]" custT="1"/>
      <dgm:spPr>
        <a:solidFill>
          <a:schemeClr val="bg1">
            <a:lumMod val="65000"/>
          </a:schemeClr>
        </a:solidFill>
      </dgm:spPr>
      <dgm:t>
        <a:bodyPr/>
        <a:lstStyle/>
        <a:p>
          <a:pPr algn="ctr"/>
          <a:endParaRPr lang="en-US" sz="1050" dirty="0">
            <a:latin typeface="Helvetica Now Text" panose="020B0504030202020204" pitchFamily="34" charset="0"/>
          </a:endParaRPr>
        </a:p>
      </dgm:t>
    </dgm:pt>
    <dgm:pt modelId="{9DC77414-CDB9-40B8-9CBE-536006BE11DE}" type="sibTrans" cxnId="{F4C28A74-6F7F-466F-BAEE-83501B511EC9}">
      <dgm:prSet/>
      <dgm:spPr/>
      <dgm:t>
        <a:bodyPr/>
        <a:lstStyle/>
        <a:p>
          <a:endParaRPr lang="en-US">
            <a:latin typeface="Helvetica Now Text" panose="020B0504030202020204" pitchFamily="34" charset="0"/>
          </a:endParaRPr>
        </a:p>
      </dgm:t>
    </dgm:pt>
    <dgm:pt modelId="{AD3F1523-97D6-4D9C-982E-40D3DDFBAB78}" type="parTrans" cxnId="{F4C28A74-6F7F-466F-BAEE-83501B511EC9}">
      <dgm:prSet/>
      <dgm:spPr/>
      <dgm:t>
        <a:bodyPr/>
        <a:lstStyle/>
        <a:p>
          <a:endParaRPr lang="en-US">
            <a:latin typeface="Helvetica Now Text" panose="020B0504030202020204" pitchFamily="34" charset="0"/>
          </a:endParaRPr>
        </a:p>
      </dgm:t>
    </dgm:pt>
    <dgm:pt modelId="{4FA036A2-48B1-4676-97A6-B6D7FF850015}">
      <dgm:prSet phldrT="[Text]" custT="1"/>
      <dgm:spPr>
        <a:solidFill>
          <a:schemeClr val="bg1">
            <a:lumMod val="65000"/>
          </a:schemeClr>
        </a:solidFill>
      </dgm:spPr>
      <dgm:t>
        <a:bodyPr/>
        <a:lstStyle/>
        <a:p>
          <a:pPr algn="l"/>
          <a:endParaRPr lang="en-US" sz="1200" dirty="0">
            <a:latin typeface="Helvetica Now Text" panose="020B0504030202020204" pitchFamily="34" charset="0"/>
          </a:endParaRPr>
        </a:p>
      </dgm:t>
    </dgm:pt>
    <dgm:pt modelId="{8004849D-053D-4C8E-BEB6-40F99DE37C6B}" type="sibTrans" cxnId="{EF46AF38-6788-43DF-B477-840A04765020}">
      <dgm:prSet/>
      <dgm:spPr/>
      <dgm:t>
        <a:bodyPr/>
        <a:lstStyle/>
        <a:p>
          <a:endParaRPr lang="en-US">
            <a:latin typeface="Helvetica Now Text" panose="020B0504030202020204" pitchFamily="34" charset="0"/>
          </a:endParaRPr>
        </a:p>
      </dgm:t>
    </dgm:pt>
    <dgm:pt modelId="{7B32FB30-C21F-4965-876F-2F43154A537F}" type="parTrans" cxnId="{EF46AF38-6788-43DF-B477-840A04765020}">
      <dgm:prSet/>
      <dgm:spPr/>
      <dgm:t>
        <a:bodyPr/>
        <a:lstStyle/>
        <a:p>
          <a:endParaRPr lang="en-US">
            <a:latin typeface="Helvetica Now Text" panose="020B0504030202020204" pitchFamily="34" charset="0"/>
          </a:endParaRPr>
        </a:p>
      </dgm:t>
    </dgm:pt>
    <dgm:pt modelId="{8A98DBCC-B61E-4C3D-8AE2-E88AE5A16743}" type="pres">
      <dgm:prSet presAssocID="{F6FAE129-227A-4B71-9570-1AA890AAD2EE}" presName="CompostProcess" presStyleCnt="0">
        <dgm:presLayoutVars>
          <dgm:dir/>
          <dgm:resizeHandles val="exact"/>
        </dgm:presLayoutVars>
      </dgm:prSet>
      <dgm:spPr/>
    </dgm:pt>
    <dgm:pt modelId="{81DC65F6-8E7F-474B-9C4E-A16FDD12772A}" type="pres">
      <dgm:prSet presAssocID="{F6FAE129-227A-4B71-9570-1AA890AAD2EE}" presName="arrow" presStyleLbl="bgShp" presStyleIdx="0" presStyleCnt="1"/>
      <dgm:spPr>
        <a:solidFill>
          <a:srgbClr val="E93301"/>
        </a:solidFill>
      </dgm:spPr>
    </dgm:pt>
    <dgm:pt modelId="{7C82C2E5-882E-4AE3-9DA0-76341E927881}" type="pres">
      <dgm:prSet presAssocID="{F6FAE129-227A-4B71-9570-1AA890AAD2EE}" presName="linearProcess" presStyleCnt="0"/>
      <dgm:spPr/>
    </dgm:pt>
    <dgm:pt modelId="{EC52D9D3-8CFA-49AD-9D2F-51347CDB5540}" type="pres">
      <dgm:prSet presAssocID="{B736EE43-0ACD-478B-B9DE-E16C38515FC5}" presName="textNode" presStyleLbl="node1" presStyleIdx="0" presStyleCnt="3">
        <dgm:presLayoutVars>
          <dgm:bulletEnabled val="1"/>
        </dgm:presLayoutVars>
      </dgm:prSet>
      <dgm:spPr/>
    </dgm:pt>
    <dgm:pt modelId="{EB313AD6-7C5B-469C-8107-0ACC2DC3437C}" type="pres">
      <dgm:prSet presAssocID="{00783F70-FC39-46A8-BDEA-F15EEA1B7399}" presName="sibTrans" presStyleCnt="0"/>
      <dgm:spPr/>
    </dgm:pt>
    <dgm:pt modelId="{883BDBD2-2CB7-4547-8D4D-AF1C2F11D751}" type="pres">
      <dgm:prSet presAssocID="{CF47AC80-2EDE-4A0E-BACC-9928CBB82147}" presName="textNode" presStyleLbl="node1" presStyleIdx="1" presStyleCnt="3" custLinFactNeighborX="0" custLinFactNeighborY="0">
        <dgm:presLayoutVars>
          <dgm:bulletEnabled val="1"/>
        </dgm:presLayoutVars>
      </dgm:prSet>
      <dgm:spPr/>
    </dgm:pt>
    <dgm:pt modelId="{3246CD4A-1012-4BE5-9D67-B703FBE1E19C}" type="pres">
      <dgm:prSet presAssocID="{9DC77414-CDB9-40B8-9CBE-536006BE11DE}" presName="sibTrans" presStyleCnt="0"/>
      <dgm:spPr/>
    </dgm:pt>
    <dgm:pt modelId="{0919F6B8-5442-4885-8B43-4D3F87891017}" type="pres">
      <dgm:prSet presAssocID="{4FA036A2-48B1-4676-97A6-B6D7FF850015}" presName="textNode" presStyleLbl="node1" presStyleIdx="2" presStyleCnt="3">
        <dgm:presLayoutVars>
          <dgm:bulletEnabled val="1"/>
        </dgm:presLayoutVars>
      </dgm:prSet>
      <dgm:spPr/>
    </dgm:pt>
  </dgm:ptLst>
  <dgm:cxnLst>
    <dgm:cxn modelId="{DE32780E-1E71-4DDB-B426-2813BBF1940E}" type="presOf" srcId="{4FA036A2-48B1-4676-97A6-B6D7FF850015}" destId="{0919F6B8-5442-4885-8B43-4D3F87891017}" srcOrd="0" destOrd="0" presId="urn:microsoft.com/office/officeart/2005/8/layout/hProcess9"/>
    <dgm:cxn modelId="{EF46AF38-6788-43DF-B477-840A04765020}" srcId="{F6FAE129-227A-4B71-9570-1AA890AAD2EE}" destId="{4FA036A2-48B1-4676-97A6-B6D7FF850015}" srcOrd="2" destOrd="0" parTransId="{7B32FB30-C21F-4965-876F-2F43154A537F}" sibTransId="{8004849D-053D-4C8E-BEB6-40F99DE37C6B}"/>
    <dgm:cxn modelId="{D864EF3F-D1D7-43C9-A251-119B09E994E2}" type="presOf" srcId="{B736EE43-0ACD-478B-B9DE-E16C38515FC5}" destId="{EC52D9D3-8CFA-49AD-9D2F-51347CDB5540}" srcOrd="0" destOrd="0" presId="urn:microsoft.com/office/officeart/2005/8/layout/hProcess9"/>
    <dgm:cxn modelId="{5E52F368-C1F0-4B5E-9E8A-E6AD4B4343C2}" type="presOf" srcId="{CF47AC80-2EDE-4A0E-BACC-9928CBB82147}" destId="{883BDBD2-2CB7-4547-8D4D-AF1C2F11D751}" srcOrd="0" destOrd="0" presId="urn:microsoft.com/office/officeart/2005/8/layout/hProcess9"/>
    <dgm:cxn modelId="{F4C28A74-6F7F-466F-BAEE-83501B511EC9}" srcId="{F6FAE129-227A-4B71-9570-1AA890AAD2EE}" destId="{CF47AC80-2EDE-4A0E-BACC-9928CBB82147}" srcOrd="1" destOrd="0" parTransId="{AD3F1523-97D6-4D9C-982E-40D3DDFBAB78}" sibTransId="{9DC77414-CDB9-40B8-9CBE-536006BE11DE}"/>
    <dgm:cxn modelId="{AA2A1CB0-BEEC-4F57-B2E9-EEA7689FAA77}" srcId="{F6FAE129-227A-4B71-9570-1AA890AAD2EE}" destId="{B736EE43-0ACD-478B-B9DE-E16C38515FC5}" srcOrd="0" destOrd="0" parTransId="{57A7E62F-21AC-4B6B-89F5-18A82F7250E6}" sibTransId="{00783F70-FC39-46A8-BDEA-F15EEA1B7399}"/>
    <dgm:cxn modelId="{C89D41CC-820B-49F4-A918-632F5A98A98D}" type="presOf" srcId="{F6FAE129-227A-4B71-9570-1AA890AAD2EE}" destId="{8A98DBCC-B61E-4C3D-8AE2-E88AE5A16743}" srcOrd="0" destOrd="0" presId="urn:microsoft.com/office/officeart/2005/8/layout/hProcess9"/>
    <dgm:cxn modelId="{074B6FA1-A0A3-4EDF-803A-5712BAF1FEEF}" type="presParOf" srcId="{8A98DBCC-B61E-4C3D-8AE2-E88AE5A16743}" destId="{81DC65F6-8E7F-474B-9C4E-A16FDD12772A}" srcOrd="0" destOrd="0" presId="urn:microsoft.com/office/officeart/2005/8/layout/hProcess9"/>
    <dgm:cxn modelId="{57C6004A-3F2F-48DB-A003-004954CE3A4F}" type="presParOf" srcId="{8A98DBCC-B61E-4C3D-8AE2-E88AE5A16743}" destId="{7C82C2E5-882E-4AE3-9DA0-76341E927881}" srcOrd="1" destOrd="0" presId="urn:microsoft.com/office/officeart/2005/8/layout/hProcess9"/>
    <dgm:cxn modelId="{563B0D86-E472-4D4E-B819-73B2FE715ECB}" type="presParOf" srcId="{7C82C2E5-882E-4AE3-9DA0-76341E927881}" destId="{EC52D9D3-8CFA-49AD-9D2F-51347CDB5540}" srcOrd="0" destOrd="0" presId="urn:microsoft.com/office/officeart/2005/8/layout/hProcess9"/>
    <dgm:cxn modelId="{F13AF73D-84F0-432D-B1B2-1B737DD58738}" type="presParOf" srcId="{7C82C2E5-882E-4AE3-9DA0-76341E927881}" destId="{EB313AD6-7C5B-469C-8107-0ACC2DC3437C}" srcOrd="1" destOrd="0" presId="urn:microsoft.com/office/officeart/2005/8/layout/hProcess9"/>
    <dgm:cxn modelId="{7FEBCB73-1152-404A-A622-61059E63591A}" type="presParOf" srcId="{7C82C2E5-882E-4AE3-9DA0-76341E927881}" destId="{883BDBD2-2CB7-4547-8D4D-AF1C2F11D751}" srcOrd="2" destOrd="0" presId="urn:microsoft.com/office/officeart/2005/8/layout/hProcess9"/>
    <dgm:cxn modelId="{18949D48-CFB4-4E19-BB86-FF139E96DCB3}" type="presParOf" srcId="{7C82C2E5-882E-4AE3-9DA0-76341E927881}" destId="{3246CD4A-1012-4BE5-9D67-B703FBE1E19C}" srcOrd="3" destOrd="0" presId="urn:microsoft.com/office/officeart/2005/8/layout/hProcess9"/>
    <dgm:cxn modelId="{EC1376CF-2D26-4486-B7B4-46F0B9F735E5}" type="presParOf" srcId="{7C82C2E5-882E-4AE3-9DA0-76341E927881}" destId="{0919F6B8-5442-4885-8B43-4D3F8789101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40A658-7223-4EC6-84DB-23AC60E36460}"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D6F4607C-17EA-461B-8734-08B8AC093E5B}">
      <dgm:prSet phldrT="[Text]" custT="1"/>
      <dgm:spPr/>
      <dgm:t>
        <a:bodyPr/>
        <a:lstStyle/>
        <a:p>
          <a:pPr algn="ctr"/>
          <a:r>
            <a:rPr lang="en-US" sz="2000" b="1" dirty="0">
              <a:latin typeface="Helvetica Now Text" panose="020B0504030202020204" pitchFamily="34" charset="0"/>
            </a:rPr>
            <a:t>Cost Savings</a:t>
          </a:r>
        </a:p>
      </dgm:t>
    </dgm:pt>
    <dgm:pt modelId="{4138A0B2-5EC7-497A-B31D-D715401903C0}" type="parTrans" cxnId="{D59069D9-9D44-4D20-B5B3-A52220E5DA21}">
      <dgm:prSet/>
      <dgm:spPr/>
      <dgm:t>
        <a:bodyPr/>
        <a:lstStyle/>
        <a:p>
          <a:endParaRPr lang="en-US"/>
        </a:p>
      </dgm:t>
    </dgm:pt>
    <dgm:pt modelId="{BE74B153-15BC-4B80-966A-C4C6907B9354}" type="sibTrans" cxnId="{D59069D9-9D44-4D20-B5B3-A52220E5DA21}">
      <dgm:prSet/>
      <dgm:spPr/>
      <dgm:t>
        <a:bodyPr/>
        <a:lstStyle/>
        <a:p>
          <a:endParaRPr lang="en-US"/>
        </a:p>
      </dgm:t>
    </dgm:pt>
    <dgm:pt modelId="{599130C9-A4C8-402B-A136-E18B1635A4BE}">
      <dgm:prSet phldrT="[Text]" custT="1"/>
      <dgm:spPr>
        <a:solidFill>
          <a:schemeClr val="bg1">
            <a:lumMod val="65000"/>
          </a:schemeClr>
        </a:solidFill>
      </dgm:spPr>
      <dgm:t>
        <a:bodyPr/>
        <a:lstStyle/>
        <a:p>
          <a:r>
            <a:rPr lang="en-US" sz="2000" dirty="0">
              <a:latin typeface="Helvetica Now Text" panose="020B0504030202020204" pitchFamily="34" charset="0"/>
            </a:rPr>
            <a:t>Direct Savings</a:t>
          </a:r>
        </a:p>
      </dgm:t>
    </dgm:pt>
    <dgm:pt modelId="{EE6D5DA5-A4DE-4E4B-A5AF-0311FB19E71C}" type="parTrans" cxnId="{4F0C7E03-FCAB-4C88-A550-799B9206F906}">
      <dgm:prSet/>
      <dgm:spPr/>
      <dgm:t>
        <a:bodyPr/>
        <a:lstStyle/>
        <a:p>
          <a:endParaRPr lang="en-US"/>
        </a:p>
      </dgm:t>
    </dgm:pt>
    <dgm:pt modelId="{930BD0AC-FFB3-4DF9-BA6C-EE5A0F01F8CE}" type="sibTrans" cxnId="{4F0C7E03-FCAB-4C88-A550-799B9206F906}">
      <dgm:prSet/>
      <dgm:spPr/>
      <dgm:t>
        <a:bodyPr/>
        <a:lstStyle/>
        <a:p>
          <a:endParaRPr lang="en-US"/>
        </a:p>
      </dgm:t>
    </dgm:pt>
    <dgm:pt modelId="{B350145D-605F-4F53-8658-6520DD21CC43}">
      <dgm:prSet phldrT="[Text]" custT="1"/>
      <dgm:spPr/>
      <dgm:t>
        <a:bodyPr/>
        <a:lstStyle/>
        <a:p>
          <a:pPr algn="ctr"/>
          <a:r>
            <a:rPr lang="en-US" sz="2000" b="1" dirty="0">
              <a:latin typeface="Helvetica Now Text" panose="020B0504030202020204" pitchFamily="34" charset="0"/>
            </a:rPr>
            <a:t>Expenses</a:t>
          </a:r>
          <a:endParaRPr lang="en-US" sz="1600" b="1" dirty="0">
            <a:latin typeface="Helvetica Now Text" panose="020B0504030202020204" pitchFamily="34" charset="0"/>
          </a:endParaRPr>
        </a:p>
      </dgm:t>
    </dgm:pt>
    <dgm:pt modelId="{CB0F4030-0175-46F3-81AD-45A562028CBE}" type="parTrans" cxnId="{AB463272-967F-4B64-AF4C-D72479A462D8}">
      <dgm:prSet/>
      <dgm:spPr/>
      <dgm:t>
        <a:bodyPr/>
        <a:lstStyle/>
        <a:p>
          <a:endParaRPr lang="en-US"/>
        </a:p>
      </dgm:t>
    </dgm:pt>
    <dgm:pt modelId="{0E5FFBC9-E6A1-415D-9BE3-FA72FB3C106A}" type="sibTrans" cxnId="{AB463272-967F-4B64-AF4C-D72479A462D8}">
      <dgm:prSet/>
      <dgm:spPr/>
      <dgm:t>
        <a:bodyPr/>
        <a:lstStyle/>
        <a:p>
          <a:endParaRPr lang="en-US"/>
        </a:p>
      </dgm:t>
    </dgm:pt>
    <dgm:pt modelId="{51A511DB-BA10-4A9B-B4FF-2ED626CF33F6}">
      <dgm:prSet phldrT="[Text]" custT="1"/>
      <dgm:spPr>
        <a:solidFill>
          <a:schemeClr val="bg1">
            <a:lumMod val="65000"/>
          </a:schemeClr>
        </a:solidFill>
      </dgm:spPr>
      <dgm:t>
        <a:bodyPr/>
        <a:lstStyle/>
        <a:p>
          <a:r>
            <a:rPr lang="en-US" sz="2000" dirty="0">
              <a:latin typeface="Helvetica Now Text" panose="020B0504030202020204" pitchFamily="34" charset="0"/>
            </a:rPr>
            <a:t>Start-up Cost</a:t>
          </a:r>
        </a:p>
      </dgm:t>
    </dgm:pt>
    <dgm:pt modelId="{B255CB12-5B94-4353-8B01-793E7F01EF51}" type="parTrans" cxnId="{6557E0A2-9946-4E0D-8E54-8A783ADF5C68}">
      <dgm:prSet/>
      <dgm:spPr/>
      <dgm:t>
        <a:bodyPr/>
        <a:lstStyle/>
        <a:p>
          <a:endParaRPr lang="en-US"/>
        </a:p>
      </dgm:t>
    </dgm:pt>
    <dgm:pt modelId="{EDCAB738-EE00-46E3-A5C8-8C059751F955}" type="sibTrans" cxnId="{6557E0A2-9946-4E0D-8E54-8A783ADF5C68}">
      <dgm:prSet/>
      <dgm:spPr/>
      <dgm:t>
        <a:bodyPr/>
        <a:lstStyle/>
        <a:p>
          <a:endParaRPr lang="en-US"/>
        </a:p>
      </dgm:t>
    </dgm:pt>
    <dgm:pt modelId="{0549C1C0-444E-476F-8234-A7C4CF6E4AE9}">
      <dgm:prSet phldrT="[Text]" custT="1"/>
      <dgm:spPr>
        <a:solidFill>
          <a:schemeClr val="bg1">
            <a:lumMod val="65000"/>
          </a:schemeClr>
        </a:solidFill>
      </dgm:spPr>
      <dgm:t>
        <a:bodyPr/>
        <a:lstStyle/>
        <a:p>
          <a:r>
            <a:rPr lang="en-US" sz="2000" dirty="0">
              <a:latin typeface="Helvetica Now Text" panose="020B0504030202020204" pitchFamily="34" charset="0"/>
            </a:rPr>
            <a:t>Indirect Savings</a:t>
          </a:r>
        </a:p>
      </dgm:t>
    </dgm:pt>
    <dgm:pt modelId="{92CD6AE4-335D-4720-86FB-9A06E7F74879}" type="parTrans" cxnId="{3365A6C5-0CFC-4732-9EAF-D52648DE8622}">
      <dgm:prSet/>
      <dgm:spPr/>
      <dgm:t>
        <a:bodyPr/>
        <a:lstStyle/>
        <a:p>
          <a:endParaRPr lang="en-US"/>
        </a:p>
      </dgm:t>
    </dgm:pt>
    <dgm:pt modelId="{32D65D37-047D-4815-8014-69CF01803A4F}" type="sibTrans" cxnId="{3365A6C5-0CFC-4732-9EAF-D52648DE8622}">
      <dgm:prSet/>
      <dgm:spPr/>
      <dgm:t>
        <a:bodyPr/>
        <a:lstStyle/>
        <a:p>
          <a:endParaRPr lang="en-US"/>
        </a:p>
      </dgm:t>
    </dgm:pt>
    <dgm:pt modelId="{AD90B342-86B5-4937-9242-CCA6D6604F86}">
      <dgm:prSet phldrT="[Text]" custT="1"/>
      <dgm:spPr>
        <a:solidFill>
          <a:schemeClr val="bg1">
            <a:lumMod val="65000"/>
          </a:schemeClr>
        </a:solidFill>
      </dgm:spPr>
      <dgm:t>
        <a:bodyPr/>
        <a:lstStyle/>
        <a:p>
          <a:r>
            <a:rPr lang="en-US" sz="2000" dirty="0">
              <a:latin typeface="Helvetica Now Text" panose="020B0504030202020204" pitchFamily="34" charset="0"/>
            </a:rPr>
            <a:t>Operating Cost</a:t>
          </a:r>
        </a:p>
      </dgm:t>
    </dgm:pt>
    <dgm:pt modelId="{1AD0AA4D-BA9C-40FA-8512-0DE8FFA9A9D5}" type="parTrans" cxnId="{8576F50F-9DF5-46C9-8E71-9632EE07BA19}">
      <dgm:prSet/>
      <dgm:spPr/>
      <dgm:t>
        <a:bodyPr/>
        <a:lstStyle/>
        <a:p>
          <a:endParaRPr lang="en-US"/>
        </a:p>
      </dgm:t>
    </dgm:pt>
    <dgm:pt modelId="{5B3E8548-1E7C-47E3-BBE4-6A387D8591ED}" type="sibTrans" cxnId="{8576F50F-9DF5-46C9-8E71-9632EE07BA19}">
      <dgm:prSet/>
      <dgm:spPr/>
      <dgm:t>
        <a:bodyPr/>
        <a:lstStyle/>
        <a:p>
          <a:endParaRPr lang="en-US"/>
        </a:p>
      </dgm:t>
    </dgm:pt>
    <dgm:pt modelId="{BF5A4C1C-C149-4634-817E-21834F2C5CDE}" type="pres">
      <dgm:prSet presAssocID="{3440A658-7223-4EC6-84DB-23AC60E36460}" presName="Name0" presStyleCnt="0">
        <dgm:presLayoutVars>
          <dgm:dir/>
          <dgm:animLvl val="lvl"/>
          <dgm:resizeHandles val="exact"/>
        </dgm:presLayoutVars>
      </dgm:prSet>
      <dgm:spPr/>
    </dgm:pt>
    <dgm:pt modelId="{CFC3F7D2-BF76-41A7-8E59-00A3EE9B8E76}" type="pres">
      <dgm:prSet presAssocID="{D6F4607C-17EA-461B-8734-08B8AC093E5B}" presName="linNode" presStyleCnt="0"/>
      <dgm:spPr/>
    </dgm:pt>
    <dgm:pt modelId="{8E5AAA46-EB5A-4338-BD9B-FD434EE2D76B}" type="pres">
      <dgm:prSet presAssocID="{D6F4607C-17EA-461B-8734-08B8AC093E5B}" presName="parTx" presStyleLbl="revTx" presStyleIdx="0" presStyleCnt="2" custScaleX="111148">
        <dgm:presLayoutVars>
          <dgm:chMax val="1"/>
          <dgm:bulletEnabled val="1"/>
        </dgm:presLayoutVars>
      </dgm:prSet>
      <dgm:spPr/>
    </dgm:pt>
    <dgm:pt modelId="{CD73B479-8367-4ECF-AE6D-182476B15499}" type="pres">
      <dgm:prSet presAssocID="{D6F4607C-17EA-461B-8734-08B8AC093E5B}" presName="bracket" presStyleLbl="parChTrans1D1" presStyleIdx="0" presStyleCnt="2"/>
      <dgm:spPr>
        <a:ln>
          <a:solidFill>
            <a:schemeClr val="tx1"/>
          </a:solidFill>
        </a:ln>
      </dgm:spPr>
    </dgm:pt>
    <dgm:pt modelId="{F45FF0C1-875B-4636-96BF-0DD71F666906}" type="pres">
      <dgm:prSet presAssocID="{D6F4607C-17EA-461B-8734-08B8AC093E5B}" presName="spH" presStyleCnt="0"/>
      <dgm:spPr/>
    </dgm:pt>
    <dgm:pt modelId="{8064FB84-B0F8-465A-8BE4-E3CFB2FE6C7F}" type="pres">
      <dgm:prSet presAssocID="{D6F4607C-17EA-461B-8734-08B8AC093E5B}" presName="desTx" presStyleLbl="node1" presStyleIdx="0" presStyleCnt="2">
        <dgm:presLayoutVars>
          <dgm:bulletEnabled val="1"/>
        </dgm:presLayoutVars>
      </dgm:prSet>
      <dgm:spPr/>
    </dgm:pt>
    <dgm:pt modelId="{B0C683C2-00B3-437E-B2D3-0083F8382A60}" type="pres">
      <dgm:prSet presAssocID="{BE74B153-15BC-4B80-966A-C4C6907B9354}" presName="spV" presStyleCnt="0"/>
      <dgm:spPr/>
    </dgm:pt>
    <dgm:pt modelId="{F156738D-6574-4FE2-93D2-3007CE0D5AB9}" type="pres">
      <dgm:prSet presAssocID="{B350145D-605F-4F53-8658-6520DD21CC43}" presName="linNode" presStyleCnt="0"/>
      <dgm:spPr/>
    </dgm:pt>
    <dgm:pt modelId="{876228C0-B51F-441A-BAEF-B039DEE7C0AF}" type="pres">
      <dgm:prSet presAssocID="{B350145D-605F-4F53-8658-6520DD21CC43}" presName="parTx" presStyleLbl="revTx" presStyleIdx="1" presStyleCnt="2" custScaleX="110058">
        <dgm:presLayoutVars>
          <dgm:chMax val="1"/>
          <dgm:bulletEnabled val="1"/>
        </dgm:presLayoutVars>
      </dgm:prSet>
      <dgm:spPr/>
    </dgm:pt>
    <dgm:pt modelId="{B85C1F43-29C0-4391-A850-36E68C42C9BF}" type="pres">
      <dgm:prSet presAssocID="{B350145D-605F-4F53-8658-6520DD21CC43}" presName="bracket" presStyleLbl="parChTrans1D1" presStyleIdx="1" presStyleCnt="2"/>
      <dgm:spPr>
        <a:ln>
          <a:solidFill>
            <a:schemeClr val="tx1"/>
          </a:solidFill>
        </a:ln>
      </dgm:spPr>
    </dgm:pt>
    <dgm:pt modelId="{34122335-A6CC-4EDC-888D-6E301221811A}" type="pres">
      <dgm:prSet presAssocID="{B350145D-605F-4F53-8658-6520DD21CC43}" presName="spH" presStyleCnt="0"/>
      <dgm:spPr/>
    </dgm:pt>
    <dgm:pt modelId="{7A3886E0-4D23-42B3-9DE9-A203E3BF54E5}" type="pres">
      <dgm:prSet presAssocID="{B350145D-605F-4F53-8658-6520DD21CC43}" presName="desTx" presStyleLbl="node1" presStyleIdx="1" presStyleCnt="2">
        <dgm:presLayoutVars>
          <dgm:bulletEnabled val="1"/>
        </dgm:presLayoutVars>
      </dgm:prSet>
      <dgm:spPr/>
    </dgm:pt>
  </dgm:ptLst>
  <dgm:cxnLst>
    <dgm:cxn modelId="{4F0C7E03-FCAB-4C88-A550-799B9206F906}" srcId="{D6F4607C-17EA-461B-8734-08B8AC093E5B}" destId="{599130C9-A4C8-402B-A136-E18B1635A4BE}" srcOrd="0" destOrd="0" parTransId="{EE6D5DA5-A4DE-4E4B-A5AF-0311FB19E71C}" sibTransId="{930BD0AC-FFB3-4DF9-BA6C-EE5A0F01F8CE}"/>
    <dgm:cxn modelId="{8576F50F-9DF5-46C9-8E71-9632EE07BA19}" srcId="{B350145D-605F-4F53-8658-6520DD21CC43}" destId="{AD90B342-86B5-4937-9242-CCA6D6604F86}" srcOrd="1" destOrd="0" parTransId="{1AD0AA4D-BA9C-40FA-8512-0DE8FFA9A9D5}" sibTransId="{5B3E8548-1E7C-47E3-BBE4-6A387D8591ED}"/>
    <dgm:cxn modelId="{591F2C17-28AB-4382-8208-5DB372150489}" type="presOf" srcId="{0549C1C0-444E-476F-8234-A7C4CF6E4AE9}" destId="{8064FB84-B0F8-465A-8BE4-E3CFB2FE6C7F}" srcOrd="0" destOrd="1" presId="urn:diagrams.loki3.com/BracketList"/>
    <dgm:cxn modelId="{8DC4DD34-ED0F-4899-8CE9-ACE09967D6F3}" type="presOf" srcId="{599130C9-A4C8-402B-A136-E18B1635A4BE}" destId="{8064FB84-B0F8-465A-8BE4-E3CFB2FE6C7F}" srcOrd="0" destOrd="0" presId="urn:diagrams.loki3.com/BracketList"/>
    <dgm:cxn modelId="{83CC0467-C3CA-43FF-BACB-EEB2E7E89165}" type="presOf" srcId="{D6F4607C-17EA-461B-8734-08B8AC093E5B}" destId="{8E5AAA46-EB5A-4338-BD9B-FD434EE2D76B}" srcOrd="0" destOrd="0" presId="urn:diagrams.loki3.com/BracketList"/>
    <dgm:cxn modelId="{AB463272-967F-4B64-AF4C-D72479A462D8}" srcId="{3440A658-7223-4EC6-84DB-23AC60E36460}" destId="{B350145D-605F-4F53-8658-6520DD21CC43}" srcOrd="1" destOrd="0" parTransId="{CB0F4030-0175-46F3-81AD-45A562028CBE}" sibTransId="{0E5FFBC9-E6A1-415D-9BE3-FA72FB3C106A}"/>
    <dgm:cxn modelId="{E1EB918D-C32D-4B0E-B5C3-0F7F9EAAF043}" type="presOf" srcId="{51A511DB-BA10-4A9B-B4FF-2ED626CF33F6}" destId="{7A3886E0-4D23-42B3-9DE9-A203E3BF54E5}" srcOrd="0" destOrd="0" presId="urn:diagrams.loki3.com/BracketList"/>
    <dgm:cxn modelId="{6557E0A2-9946-4E0D-8E54-8A783ADF5C68}" srcId="{B350145D-605F-4F53-8658-6520DD21CC43}" destId="{51A511DB-BA10-4A9B-B4FF-2ED626CF33F6}" srcOrd="0" destOrd="0" parTransId="{B255CB12-5B94-4353-8B01-793E7F01EF51}" sibTransId="{EDCAB738-EE00-46E3-A5C8-8C059751F955}"/>
    <dgm:cxn modelId="{3365A6C5-0CFC-4732-9EAF-D52648DE8622}" srcId="{D6F4607C-17EA-461B-8734-08B8AC093E5B}" destId="{0549C1C0-444E-476F-8234-A7C4CF6E4AE9}" srcOrd="1" destOrd="0" parTransId="{92CD6AE4-335D-4720-86FB-9A06E7F74879}" sibTransId="{32D65D37-047D-4815-8014-69CF01803A4F}"/>
    <dgm:cxn modelId="{D59069D9-9D44-4D20-B5B3-A52220E5DA21}" srcId="{3440A658-7223-4EC6-84DB-23AC60E36460}" destId="{D6F4607C-17EA-461B-8734-08B8AC093E5B}" srcOrd="0" destOrd="0" parTransId="{4138A0B2-5EC7-497A-B31D-D715401903C0}" sibTransId="{BE74B153-15BC-4B80-966A-C4C6907B9354}"/>
    <dgm:cxn modelId="{F51EC2E8-6D91-411E-A504-933C53DEE510}" type="presOf" srcId="{B350145D-605F-4F53-8658-6520DD21CC43}" destId="{876228C0-B51F-441A-BAEF-B039DEE7C0AF}" srcOrd="0" destOrd="0" presId="urn:diagrams.loki3.com/BracketList"/>
    <dgm:cxn modelId="{B7D21BEF-D3DE-435A-AE64-431A3CE55448}" type="presOf" srcId="{3440A658-7223-4EC6-84DB-23AC60E36460}" destId="{BF5A4C1C-C149-4634-817E-21834F2C5CDE}" srcOrd="0" destOrd="0" presId="urn:diagrams.loki3.com/BracketList"/>
    <dgm:cxn modelId="{2BE4A3F0-B538-4D51-8E98-47B26AEA85E5}" type="presOf" srcId="{AD90B342-86B5-4937-9242-CCA6D6604F86}" destId="{7A3886E0-4D23-42B3-9DE9-A203E3BF54E5}" srcOrd="0" destOrd="1" presId="urn:diagrams.loki3.com/BracketList"/>
    <dgm:cxn modelId="{D8632829-13CB-4FB8-8B56-1F3FFC780C7B}" type="presParOf" srcId="{BF5A4C1C-C149-4634-817E-21834F2C5CDE}" destId="{CFC3F7D2-BF76-41A7-8E59-00A3EE9B8E76}" srcOrd="0" destOrd="0" presId="urn:diagrams.loki3.com/BracketList"/>
    <dgm:cxn modelId="{E4EB1C73-ADF1-4D53-AE5D-C7B5233254A6}" type="presParOf" srcId="{CFC3F7D2-BF76-41A7-8E59-00A3EE9B8E76}" destId="{8E5AAA46-EB5A-4338-BD9B-FD434EE2D76B}" srcOrd="0" destOrd="0" presId="urn:diagrams.loki3.com/BracketList"/>
    <dgm:cxn modelId="{E9F9A7CA-2963-4D47-B17B-19F0F0F26BD8}" type="presParOf" srcId="{CFC3F7D2-BF76-41A7-8E59-00A3EE9B8E76}" destId="{CD73B479-8367-4ECF-AE6D-182476B15499}" srcOrd="1" destOrd="0" presId="urn:diagrams.loki3.com/BracketList"/>
    <dgm:cxn modelId="{C9796F6B-6790-4BDD-AE3E-85E63751398B}" type="presParOf" srcId="{CFC3F7D2-BF76-41A7-8E59-00A3EE9B8E76}" destId="{F45FF0C1-875B-4636-96BF-0DD71F666906}" srcOrd="2" destOrd="0" presId="urn:diagrams.loki3.com/BracketList"/>
    <dgm:cxn modelId="{AEE60F88-ADF3-4DEF-BDAC-7D05C2480ACD}" type="presParOf" srcId="{CFC3F7D2-BF76-41A7-8E59-00A3EE9B8E76}" destId="{8064FB84-B0F8-465A-8BE4-E3CFB2FE6C7F}" srcOrd="3" destOrd="0" presId="urn:diagrams.loki3.com/BracketList"/>
    <dgm:cxn modelId="{5300A2F3-95FB-402D-9FDD-B3395C2951F2}" type="presParOf" srcId="{BF5A4C1C-C149-4634-817E-21834F2C5CDE}" destId="{B0C683C2-00B3-437E-B2D3-0083F8382A60}" srcOrd="1" destOrd="0" presId="urn:diagrams.loki3.com/BracketList"/>
    <dgm:cxn modelId="{7ACB5AC3-23F2-4457-A9DE-FD91768F2754}" type="presParOf" srcId="{BF5A4C1C-C149-4634-817E-21834F2C5CDE}" destId="{F156738D-6574-4FE2-93D2-3007CE0D5AB9}" srcOrd="2" destOrd="0" presId="urn:diagrams.loki3.com/BracketList"/>
    <dgm:cxn modelId="{5D8DDCAD-F437-45D6-B9A9-8D3246660702}" type="presParOf" srcId="{F156738D-6574-4FE2-93D2-3007CE0D5AB9}" destId="{876228C0-B51F-441A-BAEF-B039DEE7C0AF}" srcOrd="0" destOrd="0" presId="urn:diagrams.loki3.com/BracketList"/>
    <dgm:cxn modelId="{BF1471DE-73AD-4D8B-9E03-7025B8B249F8}" type="presParOf" srcId="{F156738D-6574-4FE2-93D2-3007CE0D5AB9}" destId="{B85C1F43-29C0-4391-A850-36E68C42C9BF}" srcOrd="1" destOrd="0" presId="urn:diagrams.loki3.com/BracketList"/>
    <dgm:cxn modelId="{C68C1EE7-7031-4586-AFDC-2B1D680A81B8}" type="presParOf" srcId="{F156738D-6574-4FE2-93D2-3007CE0D5AB9}" destId="{34122335-A6CC-4EDC-888D-6E301221811A}" srcOrd="2" destOrd="0" presId="urn:diagrams.loki3.com/BracketList"/>
    <dgm:cxn modelId="{4EFC8EE3-C99D-4A1A-9C9E-C86E2536C163}" type="presParOf" srcId="{F156738D-6574-4FE2-93D2-3007CE0D5AB9}" destId="{7A3886E0-4D23-42B3-9DE9-A203E3BF54E5}"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E0558-9B2F-47B9-A3C2-74292F5AFA6A}">
      <dsp:nvSpPr>
        <dsp:cNvPr id="0" name=""/>
        <dsp:cNvSpPr/>
      </dsp:nvSpPr>
      <dsp:spPr>
        <a:xfrm>
          <a:off x="5012303" y="16838"/>
          <a:ext cx="5587960" cy="5587960"/>
        </a:xfrm>
        <a:prstGeom prst="ellipse">
          <a:avLst/>
        </a:prstGeom>
        <a:solidFill>
          <a:schemeClr val="accent2">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dsp:txBody>
      <dsp:txXfrm>
        <a:off x="5757365" y="994731"/>
        <a:ext cx="4097837" cy="2514582"/>
      </dsp:txXfrm>
    </dsp:sp>
    <dsp:sp modelId="{9E86D262-3134-46E9-B652-686EFD1CF558}">
      <dsp:nvSpPr>
        <dsp:cNvPr id="0" name=""/>
        <dsp:cNvSpPr/>
      </dsp:nvSpPr>
      <dsp:spPr>
        <a:xfrm>
          <a:off x="7038572" y="3623364"/>
          <a:ext cx="5587960" cy="5587960"/>
        </a:xfrm>
        <a:prstGeom prst="ellipse">
          <a:avLst/>
        </a:prstGeom>
        <a:solidFill>
          <a:schemeClr val="accent5">
            <a:lumMod val="50000"/>
            <a:alpha val="7294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rial" panose="020B0604020202020204" pitchFamily="34" charset="0"/>
            <a:cs typeface="Arial" panose="020B0604020202020204" pitchFamily="34" charset="0"/>
          </a:endParaRPr>
        </a:p>
      </dsp:txBody>
      <dsp:txXfrm>
        <a:off x="8747557" y="5066920"/>
        <a:ext cx="3352776" cy="3073378"/>
      </dsp:txXfrm>
    </dsp:sp>
    <dsp:sp modelId="{E43FC316-EA76-4862-AF40-F2D8FD711784}">
      <dsp:nvSpPr>
        <dsp:cNvPr id="0" name=""/>
        <dsp:cNvSpPr/>
      </dsp:nvSpPr>
      <dsp:spPr>
        <a:xfrm>
          <a:off x="2792551" y="3582991"/>
          <a:ext cx="5480951" cy="5504420"/>
        </a:xfrm>
        <a:prstGeom prst="ellipse">
          <a:avLst/>
        </a:prstGeom>
        <a:solidFill>
          <a:schemeClr val="accent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rial" panose="020B0604020202020204" pitchFamily="34" charset="0"/>
            <a:cs typeface="Arial" panose="020B0604020202020204" pitchFamily="34" charset="0"/>
          </a:endParaRPr>
        </a:p>
      </dsp:txBody>
      <dsp:txXfrm>
        <a:off x="3308674" y="5004966"/>
        <a:ext cx="3288570" cy="3027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D9E11-6C25-4585-B2A7-9310EC56A40C}">
      <dsp:nvSpPr>
        <dsp:cNvPr id="0" name=""/>
        <dsp:cNvSpPr/>
      </dsp:nvSpPr>
      <dsp:spPr>
        <a:xfrm>
          <a:off x="4231" y="320669"/>
          <a:ext cx="4125235" cy="145737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US" sz="4200" kern="1200" dirty="0"/>
            <a:t>EMR and Data Management</a:t>
          </a:r>
        </a:p>
      </dsp:txBody>
      <dsp:txXfrm>
        <a:off x="4231" y="320669"/>
        <a:ext cx="4125235" cy="1457377"/>
      </dsp:txXfrm>
    </dsp:sp>
    <dsp:sp modelId="{744A19E9-4076-4726-A92E-105F2D17FE0F}">
      <dsp:nvSpPr>
        <dsp:cNvPr id="0" name=""/>
        <dsp:cNvSpPr/>
      </dsp:nvSpPr>
      <dsp:spPr>
        <a:xfrm>
          <a:off x="4231" y="1778046"/>
          <a:ext cx="4125235" cy="924121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54%</a:t>
          </a:r>
          <a:r>
            <a:rPr lang="en-US" sz="2800" kern="1200" dirty="0"/>
            <a:t> use </a:t>
          </a:r>
          <a:r>
            <a:rPr lang="en-US" sz="2800" u="sng" kern="1200" dirty="0"/>
            <a:t>single EMR </a:t>
          </a:r>
          <a:r>
            <a:rPr lang="en-US" sz="2800" kern="1200" dirty="0"/>
            <a:t>across primary and occ health</a:t>
          </a:r>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b="1" kern="1200" dirty="0"/>
            <a:t>45%</a:t>
          </a:r>
          <a:r>
            <a:rPr lang="en-US" sz="2800" kern="1200" dirty="0"/>
            <a:t> use two </a:t>
          </a:r>
          <a:r>
            <a:rPr lang="en-US" sz="2800" u="sng" kern="1200" dirty="0"/>
            <a:t>separate EMRs </a:t>
          </a:r>
          <a:r>
            <a:rPr lang="en-US" sz="2800" kern="1200" dirty="0"/>
            <a:t>and of those, </a:t>
          </a:r>
          <a:r>
            <a:rPr lang="en-US" sz="2800" b="1" kern="1200" dirty="0"/>
            <a:t>17%</a:t>
          </a:r>
          <a:r>
            <a:rPr lang="en-US" sz="2800" kern="1200" dirty="0"/>
            <a:t> integrate both systems within </a:t>
          </a:r>
          <a:r>
            <a:rPr lang="en-US" sz="2800" u="sng" kern="1200" dirty="0"/>
            <a:t>data warehouse</a:t>
          </a:r>
        </a:p>
        <a:p>
          <a:pPr marL="285750" lvl="1" indent="-285750" algn="l" defTabSz="1244600">
            <a:lnSpc>
              <a:spcPct val="90000"/>
            </a:lnSpc>
            <a:spcBef>
              <a:spcPct val="0"/>
            </a:spcBef>
            <a:spcAft>
              <a:spcPct val="15000"/>
            </a:spcAft>
            <a:buChar char="•"/>
          </a:pPr>
          <a:endParaRPr lang="en-US" sz="2800" u="sng" kern="1200" dirty="0"/>
        </a:p>
        <a:p>
          <a:pPr marL="285750" lvl="1" indent="-285750" algn="l" defTabSz="1244600">
            <a:lnSpc>
              <a:spcPct val="90000"/>
            </a:lnSpc>
            <a:spcBef>
              <a:spcPct val="0"/>
            </a:spcBef>
            <a:spcAft>
              <a:spcPct val="15000"/>
            </a:spcAft>
            <a:buChar char="•"/>
          </a:pPr>
          <a:r>
            <a:rPr lang="en-US" sz="2800" b="1" u="none" kern="1200" dirty="0"/>
            <a:t>38% </a:t>
          </a:r>
          <a:r>
            <a:rPr lang="en-US" sz="2800" u="none" kern="1200" dirty="0"/>
            <a:t>have a </a:t>
          </a:r>
          <a:r>
            <a:rPr lang="en-US" sz="2800" u="sng" kern="1200" dirty="0"/>
            <a:t>structured communication system </a:t>
          </a:r>
          <a:r>
            <a:rPr lang="en-US" sz="2800" u="none" kern="1200" dirty="0"/>
            <a:t>to share information between providers</a:t>
          </a:r>
        </a:p>
      </dsp:txBody>
      <dsp:txXfrm>
        <a:off x="4231" y="1778046"/>
        <a:ext cx="4125235" cy="9241214"/>
      </dsp:txXfrm>
    </dsp:sp>
    <dsp:sp modelId="{E2C6D55D-8F49-4C09-AB29-70CDF1112F76}">
      <dsp:nvSpPr>
        <dsp:cNvPr id="0" name=""/>
        <dsp:cNvSpPr/>
      </dsp:nvSpPr>
      <dsp:spPr>
        <a:xfrm>
          <a:off x="4706998" y="320669"/>
          <a:ext cx="4125235" cy="145737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US" sz="4200" kern="1200" dirty="0"/>
            <a:t>Access to Records</a:t>
          </a:r>
        </a:p>
      </dsp:txBody>
      <dsp:txXfrm>
        <a:off x="4706998" y="320669"/>
        <a:ext cx="4125235" cy="1457377"/>
      </dsp:txXfrm>
    </dsp:sp>
    <dsp:sp modelId="{69D96C6A-FC31-4847-854D-B8A20477CAB9}">
      <dsp:nvSpPr>
        <dsp:cNvPr id="0" name=""/>
        <dsp:cNvSpPr/>
      </dsp:nvSpPr>
      <dsp:spPr>
        <a:xfrm>
          <a:off x="4706998" y="1778046"/>
          <a:ext cx="4125235" cy="924121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Access to Primary Care provider: </a:t>
          </a:r>
          <a:r>
            <a:rPr lang="en-US" sz="2800" kern="1200" dirty="0"/>
            <a:t>85% of primary care records</a:t>
          </a:r>
        </a:p>
        <a:p>
          <a:pPr marL="571500" lvl="2" indent="-285750" algn="l" defTabSz="1244600">
            <a:lnSpc>
              <a:spcPct val="90000"/>
            </a:lnSpc>
            <a:spcBef>
              <a:spcPct val="0"/>
            </a:spcBef>
            <a:spcAft>
              <a:spcPct val="15000"/>
            </a:spcAft>
            <a:buChar char="•"/>
          </a:pPr>
          <a:r>
            <a:rPr lang="en-US" sz="2800" kern="1200" dirty="0"/>
            <a:t>54% available occ health records</a:t>
          </a:r>
        </a:p>
        <a:p>
          <a:pPr marL="571500" lvl="2" indent="-285750" algn="l" defTabSz="1244600">
            <a:lnSpc>
              <a:spcPct val="90000"/>
            </a:lnSpc>
            <a:spcBef>
              <a:spcPct val="0"/>
            </a:spcBef>
            <a:spcAft>
              <a:spcPct val="15000"/>
            </a:spcAft>
            <a:buChar char="•"/>
          </a:pPr>
          <a:r>
            <a:rPr lang="en-US" sz="2800" kern="1200" dirty="0"/>
            <a:t>38% available  behavioral health records</a:t>
          </a:r>
        </a:p>
        <a:p>
          <a:pPr marL="571500" lvl="2"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b="1" kern="1200" dirty="0"/>
            <a:t>Access to Occ Health provider: </a:t>
          </a:r>
          <a:r>
            <a:rPr lang="en-US" sz="2800" kern="1200" dirty="0"/>
            <a:t>85% of occ health records</a:t>
          </a:r>
        </a:p>
        <a:p>
          <a:pPr marL="571500" lvl="2" indent="-285750" algn="l" defTabSz="1244600">
            <a:lnSpc>
              <a:spcPct val="90000"/>
            </a:lnSpc>
            <a:spcBef>
              <a:spcPct val="0"/>
            </a:spcBef>
            <a:spcAft>
              <a:spcPct val="15000"/>
            </a:spcAft>
            <a:buChar char="•"/>
          </a:pPr>
          <a:r>
            <a:rPr lang="en-US" sz="2800" kern="1200" dirty="0"/>
            <a:t>46% available primary care records</a:t>
          </a:r>
        </a:p>
        <a:p>
          <a:pPr marL="571500" lvl="2" indent="-285750" algn="l" defTabSz="1244600">
            <a:lnSpc>
              <a:spcPct val="90000"/>
            </a:lnSpc>
            <a:spcBef>
              <a:spcPct val="0"/>
            </a:spcBef>
            <a:spcAft>
              <a:spcPct val="15000"/>
            </a:spcAft>
            <a:buChar char="•"/>
          </a:pPr>
          <a:r>
            <a:rPr lang="en-US" sz="2800" kern="1200" dirty="0"/>
            <a:t>15% available behavioral health records</a:t>
          </a:r>
        </a:p>
      </dsp:txBody>
      <dsp:txXfrm>
        <a:off x="4706998" y="1778046"/>
        <a:ext cx="4125235" cy="9241214"/>
      </dsp:txXfrm>
    </dsp:sp>
    <dsp:sp modelId="{23334DD6-560F-4AEB-8A67-ECEC33122E34}">
      <dsp:nvSpPr>
        <dsp:cNvPr id="0" name=""/>
        <dsp:cNvSpPr/>
      </dsp:nvSpPr>
      <dsp:spPr>
        <a:xfrm>
          <a:off x="9409766" y="320669"/>
          <a:ext cx="4125235" cy="145737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US" sz="4200" kern="1200" dirty="0"/>
            <a:t>Cross Training</a:t>
          </a:r>
        </a:p>
      </dsp:txBody>
      <dsp:txXfrm>
        <a:off x="9409766" y="320669"/>
        <a:ext cx="4125235" cy="1457377"/>
      </dsp:txXfrm>
    </dsp:sp>
    <dsp:sp modelId="{2E367C57-870F-41C3-AE25-467823839140}">
      <dsp:nvSpPr>
        <dsp:cNvPr id="0" name=""/>
        <dsp:cNvSpPr/>
      </dsp:nvSpPr>
      <dsp:spPr>
        <a:xfrm>
          <a:off x="9413997" y="1739511"/>
          <a:ext cx="4125235" cy="924121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82% of Primary Care providers receive training </a:t>
          </a:r>
          <a:r>
            <a:rPr lang="en-US" sz="2800" kern="1200" dirty="0"/>
            <a:t>for recognizing work-related issues</a:t>
          </a:r>
        </a:p>
        <a:p>
          <a:pPr marL="571500" lvl="2" indent="-285750" algn="l" defTabSz="1244600">
            <a:lnSpc>
              <a:spcPct val="90000"/>
            </a:lnSpc>
            <a:spcBef>
              <a:spcPct val="0"/>
            </a:spcBef>
            <a:spcAft>
              <a:spcPct val="15000"/>
            </a:spcAft>
            <a:buChar char="•"/>
          </a:pPr>
          <a:r>
            <a:rPr lang="en-US" sz="2800" kern="1200" dirty="0"/>
            <a:t>54% receive Return to Work (RTW) training</a:t>
          </a:r>
        </a:p>
        <a:p>
          <a:pPr marL="571500" lvl="2" indent="-285750" algn="l" defTabSz="1244600">
            <a:lnSpc>
              <a:spcPct val="90000"/>
            </a:lnSpc>
            <a:spcBef>
              <a:spcPct val="0"/>
            </a:spcBef>
            <a:spcAft>
              <a:spcPct val="15000"/>
            </a:spcAft>
            <a:buChar char="•"/>
          </a:pPr>
          <a:r>
            <a:rPr lang="en-US" sz="2800" kern="1200" dirty="0"/>
            <a:t>31% receive training on how to improve work conditions and health at work</a:t>
          </a:r>
        </a:p>
        <a:p>
          <a:pPr marL="571500" lvl="2" indent="-285750" algn="l" defTabSz="1244600">
            <a:lnSpc>
              <a:spcPct val="90000"/>
            </a:lnSpc>
            <a:spcBef>
              <a:spcPct val="0"/>
            </a:spcBef>
            <a:spcAft>
              <a:spcPct val="15000"/>
            </a:spcAft>
            <a:buChar char="•"/>
          </a:pPr>
          <a:r>
            <a:rPr lang="en-US" sz="2800" kern="1200" dirty="0"/>
            <a:t>31% receive training on preserving and restoring working capacity</a:t>
          </a:r>
        </a:p>
        <a:p>
          <a:pPr marL="571500" lvl="2"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b="1" kern="1200" dirty="0"/>
            <a:t>31% of Occ Health providers receive training </a:t>
          </a:r>
          <a:r>
            <a:rPr lang="en-US" sz="2800" kern="1200" dirty="0"/>
            <a:t>on primary care issues</a:t>
          </a:r>
        </a:p>
      </dsp:txBody>
      <dsp:txXfrm>
        <a:off x="9413997" y="1739511"/>
        <a:ext cx="4125235" cy="9241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C65F6-8E7F-474B-9C4E-A16FDD12772A}">
      <dsp:nvSpPr>
        <dsp:cNvPr id="0" name=""/>
        <dsp:cNvSpPr/>
      </dsp:nvSpPr>
      <dsp:spPr>
        <a:xfrm>
          <a:off x="1030963" y="0"/>
          <a:ext cx="11684257" cy="9005058"/>
        </a:xfrm>
        <a:prstGeom prst="rightArrow">
          <a:avLst/>
        </a:prstGeom>
        <a:solidFill>
          <a:srgbClr val="E93301"/>
        </a:solidFill>
        <a:ln>
          <a:noFill/>
        </a:ln>
        <a:effectLst/>
      </dsp:spPr>
      <dsp:style>
        <a:lnRef idx="0">
          <a:scrgbClr r="0" g="0" b="0"/>
        </a:lnRef>
        <a:fillRef idx="1">
          <a:scrgbClr r="0" g="0" b="0"/>
        </a:fillRef>
        <a:effectRef idx="0">
          <a:scrgbClr r="0" g="0" b="0"/>
        </a:effectRef>
        <a:fontRef idx="minor"/>
      </dsp:style>
    </dsp:sp>
    <dsp:sp modelId="{EC52D9D3-8CFA-49AD-9D2F-51347CDB5540}">
      <dsp:nvSpPr>
        <dsp:cNvPr id="0" name=""/>
        <dsp:cNvSpPr/>
      </dsp:nvSpPr>
      <dsp:spPr>
        <a:xfrm>
          <a:off x="0" y="2701517"/>
          <a:ext cx="4123855" cy="3602023"/>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Helvetica Now Text" panose="020B0504030202020204" pitchFamily="34" charset="0"/>
          </a:endParaRPr>
        </a:p>
      </dsp:txBody>
      <dsp:txXfrm>
        <a:off x="175836" y="2877353"/>
        <a:ext cx="3772183" cy="3250351"/>
      </dsp:txXfrm>
    </dsp:sp>
    <dsp:sp modelId="{883BDBD2-2CB7-4547-8D4D-AF1C2F11D751}">
      <dsp:nvSpPr>
        <dsp:cNvPr id="0" name=""/>
        <dsp:cNvSpPr/>
      </dsp:nvSpPr>
      <dsp:spPr>
        <a:xfrm>
          <a:off x="4811164" y="2701517"/>
          <a:ext cx="4123855" cy="3602023"/>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kern="1200" dirty="0">
            <a:latin typeface="Helvetica Now Text" panose="020B0504030202020204" pitchFamily="34" charset="0"/>
          </a:endParaRPr>
        </a:p>
      </dsp:txBody>
      <dsp:txXfrm>
        <a:off x="4987000" y="2877353"/>
        <a:ext cx="3772183" cy="3250351"/>
      </dsp:txXfrm>
    </dsp:sp>
    <dsp:sp modelId="{0919F6B8-5442-4885-8B43-4D3F87891017}">
      <dsp:nvSpPr>
        <dsp:cNvPr id="0" name=""/>
        <dsp:cNvSpPr/>
      </dsp:nvSpPr>
      <dsp:spPr>
        <a:xfrm>
          <a:off x="9622329" y="2701517"/>
          <a:ext cx="4123855" cy="3602023"/>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US" sz="1200" kern="1200" dirty="0">
            <a:latin typeface="Helvetica Now Text" panose="020B0504030202020204" pitchFamily="34" charset="0"/>
          </a:endParaRPr>
        </a:p>
      </dsp:txBody>
      <dsp:txXfrm>
        <a:off x="9798165" y="2877353"/>
        <a:ext cx="3772183" cy="3250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AAA46-EB5A-4338-BD9B-FD434EE2D76B}">
      <dsp:nvSpPr>
        <dsp:cNvPr id="0" name=""/>
        <dsp:cNvSpPr/>
      </dsp:nvSpPr>
      <dsp:spPr>
        <a:xfrm>
          <a:off x="1024" y="196143"/>
          <a:ext cx="2348368"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Helvetica Now Text" panose="020B0504030202020204" pitchFamily="34" charset="0"/>
            </a:rPr>
            <a:t>Cost Savings</a:t>
          </a:r>
        </a:p>
      </dsp:txBody>
      <dsp:txXfrm>
        <a:off x="1024" y="196143"/>
        <a:ext cx="2348368" cy="1287000"/>
      </dsp:txXfrm>
    </dsp:sp>
    <dsp:sp modelId="{CD73B479-8367-4ECF-AE6D-182476B15499}">
      <dsp:nvSpPr>
        <dsp:cNvPr id="0" name=""/>
        <dsp:cNvSpPr/>
      </dsp:nvSpPr>
      <dsp:spPr>
        <a:xfrm>
          <a:off x="2349392" y="196143"/>
          <a:ext cx="422566" cy="1287000"/>
        </a:xfrm>
        <a:prstGeom prst="leftBrace">
          <a:avLst>
            <a:gd name="adj1" fmla="val 35000"/>
            <a:gd name="adj2" fmla="val 5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064FB84-B0F8-465A-8BE4-E3CFB2FE6C7F}">
      <dsp:nvSpPr>
        <dsp:cNvPr id="0" name=""/>
        <dsp:cNvSpPr/>
      </dsp:nvSpPr>
      <dsp:spPr>
        <a:xfrm>
          <a:off x="2940985" y="196143"/>
          <a:ext cx="5746898" cy="1287000"/>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ow Text" panose="020B0504030202020204" pitchFamily="34" charset="0"/>
            </a:rPr>
            <a:t>Direct Savings</a:t>
          </a:r>
        </a:p>
        <a:p>
          <a:pPr marL="228600" lvl="1" indent="-228600" algn="l" defTabSz="889000">
            <a:lnSpc>
              <a:spcPct val="90000"/>
            </a:lnSpc>
            <a:spcBef>
              <a:spcPct val="0"/>
            </a:spcBef>
            <a:spcAft>
              <a:spcPct val="15000"/>
            </a:spcAft>
            <a:buChar char="•"/>
          </a:pPr>
          <a:r>
            <a:rPr lang="en-US" sz="2000" kern="1200" dirty="0">
              <a:latin typeface="Helvetica Now Text" panose="020B0504030202020204" pitchFamily="34" charset="0"/>
            </a:rPr>
            <a:t>Indirect Savings</a:t>
          </a:r>
        </a:p>
      </dsp:txBody>
      <dsp:txXfrm>
        <a:off x="2940985" y="196143"/>
        <a:ext cx="5746898" cy="1287000"/>
      </dsp:txXfrm>
    </dsp:sp>
    <dsp:sp modelId="{876228C0-B51F-441A-BAEF-B039DEE7C0AF}">
      <dsp:nvSpPr>
        <dsp:cNvPr id="0" name=""/>
        <dsp:cNvSpPr/>
      </dsp:nvSpPr>
      <dsp:spPr>
        <a:xfrm>
          <a:off x="1024" y="1717143"/>
          <a:ext cx="2330007"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Helvetica Now Text" panose="020B0504030202020204" pitchFamily="34" charset="0"/>
            </a:rPr>
            <a:t>Expenses</a:t>
          </a:r>
          <a:endParaRPr lang="en-US" sz="1600" b="1" kern="1200" dirty="0">
            <a:latin typeface="Helvetica Now Text" panose="020B0504030202020204" pitchFamily="34" charset="0"/>
          </a:endParaRPr>
        </a:p>
      </dsp:txBody>
      <dsp:txXfrm>
        <a:off x="1024" y="1717143"/>
        <a:ext cx="2330007" cy="1287000"/>
      </dsp:txXfrm>
    </dsp:sp>
    <dsp:sp modelId="{B85C1F43-29C0-4391-A850-36E68C42C9BF}">
      <dsp:nvSpPr>
        <dsp:cNvPr id="0" name=""/>
        <dsp:cNvSpPr/>
      </dsp:nvSpPr>
      <dsp:spPr>
        <a:xfrm>
          <a:off x="2331032" y="1717143"/>
          <a:ext cx="423414" cy="1287000"/>
        </a:xfrm>
        <a:prstGeom prst="leftBrace">
          <a:avLst>
            <a:gd name="adj1" fmla="val 35000"/>
            <a:gd name="adj2" fmla="val 50000"/>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A3886E0-4D23-42B3-9DE9-A203E3BF54E5}">
      <dsp:nvSpPr>
        <dsp:cNvPr id="0" name=""/>
        <dsp:cNvSpPr/>
      </dsp:nvSpPr>
      <dsp:spPr>
        <a:xfrm>
          <a:off x="2923812" y="1717143"/>
          <a:ext cx="5758438" cy="1287000"/>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Helvetica Now Text" panose="020B0504030202020204" pitchFamily="34" charset="0"/>
            </a:rPr>
            <a:t>Start-up Cost</a:t>
          </a:r>
        </a:p>
        <a:p>
          <a:pPr marL="228600" lvl="1" indent="-228600" algn="l" defTabSz="889000">
            <a:lnSpc>
              <a:spcPct val="90000"/>
            </a:lnSpc>
            <a:spcBef>
              <a:spcPct val="0"/>
            </a:spcBef>
            <a:spcAft>
              <a:spcPct val="15000"/>
            </a:spcAft>
            <a:buChar char="•"/>
          </a:pPr>
          <a:r>
            <a:rPr lang="en-US" sz="2000" kern="1200" dirty="0">
              <a:latin typeface="Helvetica Now Text" panose="020B0504030202020204" pitchFamily="34" charset="0"/>
            </a:rPr>
            <a:t>Operating Cost</a:t>
          </a:r>
        </a:p>
      </dsp:txBody>
      <dsp:txXfrm>
        <a:off x="2923812" y="1717143"/>
        <a:ext cx="5758438" cy="12870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1F6A9-E235-1CAF-5A1D-61264D028A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61A6453-10FC-B6AF-B3AF-F0336AC6DF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BE2279-E009-4348-9EE8-4567AB909A51}" type="datetimeFigureOut">
              <a:rPr lang="en-US" smtClean="0"/>
              <a:t>7/10/2025</a:t>
            </a:fld>
            <a:endParaRPr lang="en-US" dirty="0"/>
          </a:p>
        </p:txBody>
      </p:sp>
      <p:sp>
        <p:nvSpPr>
          <p:cNvPr id="4" name="Footer Placeholder 3">
            <a:extLst>
              <a:ext uri="{FF2B5EF4-FFF2-40B4-BE49-F238E27FC236}">
                <a16:creationId xmlns:a16="http://schemas.microsoft.com/office/drawing/2014/main" id="{8D982E07-BDD9-4EF5-B367-6EA82CC7FC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F69A4C0-1952-379F-0682-D444373F09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6E56A5-2200-4B10-8A66-C9D588EFAC28}" type="slidenum">
              <a:rPr lang="en-US" smtClean="0"/>
              <a:t>‹#›</a:t>
            </a:fld>
            <a:endParaRPr lang="en-US" dirty="0"/>
          </a:p>
        </p:txBody>
      </p:sp>
    </p:spTree>
    <p:extLst>
      <p:ext uri="{BB962C8B-B14F-4D97-AF65-F5344CB8AC3E}">
        <p14:creationId xmlns:p14="http://schemas.microsoft.com/office/powerpoint/2010/main" val="3569920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98D5-A3FE-0C4E-B933-B87520E8EF4C}" type="datetimeFigureOut">
              <a:rPr lang="en-GB" smtClean="0"/>
              <a:t>10/07/2025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F102A-BCD4-D14F-9CE7-7BB6C2F4C31B}" type="slidenum">
              <a:rPr lang="en-GB" smtClean="0"/>
              <a:t>‹#›</a:t>
            </a:fld>
            <a:endParaRPr lang="en-GB" dirty="0"/>
          </a:p>
        </p:txBody>
      </p:sp>
    </p:spTree>
    <p:extLst>
      <p:ext uri="{BB962C8B-B14F-4D97-AF65-F5344CB8AC3E}">
        <p14:creationId xmlns:p14="http://schemas.microsoft.com/office/powerpoint/2010/main" val="138916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1</a:t>
            </a:fld>
            <a:endParaRPr lang="en-GB" dirty="0"/>
          </a:p>
        </p:txBody>
      </p:sp>
    </p:spTree>
    <p:extLst>
      <p:ext uri="{BB962C8B-B14F-4D97-AF65-F5344CB8AC3E}">
        <p14:creationId xmlns:p14="http://schemas.microsoft.com/office/powerpoint/2010/main" val="707532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FF63-63E9-D754-615E-EE91C2494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C1199-DC70-4EF1-4E7F-D1C217474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762BD-D4AD-32CD-DEB4-FCB0143B4C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243470-220B-B92F-9645-BE3D93030E37}"/>
              </a:ext>
            </a:extLst>
          </p:cNvPr>
          <p:cNvSpPr>
            <a:spLocks noGrp="1"/>
          </p:cNvSpPr>
          <p:nvPr>
            <p:ph type="sldNum" sz="quarter" idx="5"/>
          </p:nvPr>
        </p:nvSpPr>
        <p:spPr/>
        <p:txBody>
          <a:bodyPr/>
          <a:lstStyle/>
          <a:p>
            <a:fld id="{C6AF102A-BCD4-D14F-9CE7-7BB6C2F4C31B}" type="slidenum">
              <a:rPr lang="en-GB" smtClean="0"/>
              <a:t>12</a:t>
            </a:fld>
            <a:endParaRPr lang="en-GB" dirty="0"/>
          </a:p>
        </p:txBody>
      </p:sp>
    </p:spTree>
    <p:extLst>
      <p:ext uri="{BB962C8B-B14F-4D97-AF65-F5344CB8AC3E}">
        <p14:creationId xmlns:p14="http://schemas.microsoft.com/office/powerpoint/2010/main" val="323360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20461-AAB8-A4AA-2AA7-03C12CA76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6BD68-9028-382F-20C3-0305D8676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534D3-974A-AC87-9A75-D8A5F16419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24926-7CE3-B98E-38B1-0A9BA79B693B}"/>
              </a:ext>
            </a:extLst>
          </p:cNvPr>
          <p:cNvSpPr>
            <a:spLocks noGrp="1"/>
          </p:cNvSpPr>
          <p:nvPr>
            <p:ph type="sldNum" sz="quarter" idx="5"/>
          </p:nvPr>
        </p:nvSpPr>
        <p:spPr/>
        <p:txBody>
          <a:bodyPr/>
          <a:lstStyle/>
          <a:p>
            <a:fld id="{C6AF102A-BCD4-D14F-9CE7-7BB6C2F4C31B}" type="slidenum">
              <a:rPr lang="en-GB" smtClean="0"/>
              <a:t>13</a:t>
            </a:fld>
            <a:endParaRPr lang="en-GB" dirty="0"/>
          </a:p>
        </p:txBody>
      </p:sp>
    </p:spTree>
    <p:extLst>
      <p:ext uri="{BB962C8B-B14F-4D97-AF65-F5344CB8AC3E}">
        <p14:creationId xmlns:p14="http://schemas.microsoft.com/office/powerpoint/2010/main" val="4133657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F102A-BCD4-D14F-9CE7-7BB6C2F4C31B}" type="slidenum">
              <a:rPr lang="en-GB" smtClean="0"/>
              <a:t>14</a:t>
            </a:fld>
            <a:endParaRPr lang="en-GB" dirty="0"/>
          </a:p>
        </p:txBody>
      </p:sp>
    </p:spTree>
    <p:extLst>
      <p:ext uri="{BB962C8B-B14F-4D97-AF65-F5344CB8AC3E}">
        <p14:creationId xmlns:p14="http://schemas.microsoft.com/office/powerpoint/2010/main" val="400617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Nicole/Melissa to split section: 5 min</a:t>
            </a:r>
          </a:p>
        </p:txBody>
      </p:sp>
      <p:sp>
        <p:nvSpPr>
          <p:cNvPr id="4" name="Slide Number Placeholder 3"/>
          <p:cNvSpPr>
            <a:spLocks noGrp="1"/>
          </p:cNvSpPr>
          <p:nvPr>
            <p:ph type="sldNum" sz="quarter" idx="5"/>
          </p:nvPr>
        </p:nvSpPr>
        <p:spPr/>
        <p:txBody>
          <a:bodyPr/>
          <a:lstStyle/>
          <a:p>
            <a:fld id="{C6AF102A-BCD4-D14F-9CE7-7BB6C2F4C31B}" type="slidenum">
              <a:rPr lang="en-GB" smtClean="0"/>
              <a:t>15</a:t>
            </a:fld>
            <a:endParaRPr lang="en-GB" dirty="0"/>
          </a:p>
        </p:txBody>
      </p:sp>
    </p:spTree>
    <p:extLst>
      <p:ext uri="{BB962C8B-B14F-4D97-AF65-F5344CB8AC3E}">
        <p14:creationId xmlns:p14="http://schemas.microsoft.com/office/powerpoint/2010/main" val="212500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F102A-BCD4-D14F-9CE7-7BB6C2F4C31B}" type="slidenum">
              <a:rPr lang="en-GB" smtClean="0"/>
              <a:t>16</a:t>
            </a:fld>
            <a:endParaRPr lang="en-GB" dirty="0"/>
          </a:p>
        </p:txBody>
      </p:sp>
    </p:spTree>
    <p:extLst>
      <p:ext uri="{BB962C8B-B14F-4D97-AF65-F5344CB8AC3E}">
        <p14:creationId xmlns:p14="http://schemas.microsoft.com/office/powerpoint/2010/main" val="297681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example of clinical score card where we focused on cancer</a:t>
            </a:r>
          </a:p>
          <a:p>
            <a:pPr marL="171450" indent="-171450">
              <a:buFont typeface="Arial" panose="020B0604020202020204" pitchFamily="34" charset="0"/>
              <a:buChar char="•"/>
            </a:pPr>
            <a:r>
              <a:rPr lang="en-US" dirty="0"/>
              <a:t>This particular client scored well on preventive care with the medical carrier targeted member communication materials based upon recommended screening services</a:t>
            </a:r>
          </a:p>
          <a:p>
            <a:pPr marL="171450" indent="-171450">
              <a:buFont typeface="Arial" panose="020B0604020202020204" pitchFamily="34" charset="0"/>
              <a:buChar char="•"/>
            </a:pPr>
            <a:r>
              <a:rPr lang="en-US" dirty="0"/>
              <a:t>However, there were no COEs activated except for bone marrow and stem cell transplants. There also wasn’t any steerage to NCI designated cancer facilities. We know that there are cancer diagnosis and treatment disparities that happen with community oncologists given the complexity of cancer.</a:t>
            </a:r>
          </a:p>
          <a:p>
            <a:pPr marL="171450" indent="-171450">
              <a:buFont typeface="Arial" panose="020B0604020202020204" pitchFamily="34" charset="0"/>
              <a:buChar char="•"/>
            </a:pPr>
            <a:r>
              <a:rPr lang="en-US" dirty="0"/>
              <a:t>Regarding UM, the client had precertification for chemotherapy turned on and they were using NCCN pathways. However, there was opportunity for site of care steerage, radiation therapy management, and genetic testing support.</a:t>
            </a:r>
          </a:p>
          <a:p>
            <a:pPr marL="171450" indent="-171450">
              <a:buFont typeface="Arial" panose="020B0604020202020204" pitchFamily="34" charset="0"/>
              <a:buChar char="•"/>
            </a:pPr>
            <a:r>
              <a:rPr lang="en-US" dirty="0"/>
              <a:t>Lastly, from a clinical member support, the case management was targeting 28 cancer types and supporting members holistically. We pushed the vendor on reporting around effectiveness of engagement and management. There was a gap in not promoting clinical trials.</a:t>
            </a:r>
          </a:p>
        </p:txBody>
      </p:sp>
      <p:sp>
        <p:nvSpPr>
          <p:cNvPr id="4" name="Slide Number Placeholder 3"/>
          <p:cNvSpPr>
            <a:spLocks noGrp="1"/>
          </p:cNvSpPr>
          <p:nvPr>
            <p:ph type="sldNum" sz="quarter" idx="5"/>
          </p:nvPr>
        </p:nvSpPr>
        <p:spPr/>
        <p:txBody>
          <a:bodyPr/>
          <a:lstStyle/>
          <a:p>
            <a:fld id="{C6AF102A-BCD4-D14F-9CE7-7BB6C2F4C31B}" type="slidenum">
              <a:rPr lang="en-GB" smtClean="0"/>
              <a:t>17</a:t>
            </a:fld>
            <a:endParaRPr lang="en-GB" dirty="0"/>
          </a:p>
        </p:txBody>
      </p:sp>
    </p:spTree>
    <p:extLst>
      <p:ext uri="{BB962C8B-B14F-4D97-AF65-F5344CB8AC3E}">
        <p14:creationId xmlns:p14="http://schemas.microsoft.com/office/powerpoint/2010/main" val="130895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Melissa – 10 min</a:t>
            </a:r>
          </a:p>
        </p:txBody>
      </p:sp>
      <p:sp>
        <p:nvSpPr>
          <p:cNvPr id="4" name="Slide Number Placeholder 3"/>
          <p:cNvSpPr>
            <a:spLocks noGrp="1"/>
          </p:cNvSpPr>
          <p:nvPr>
            <p:ph type="sldNum" sz="quarter" idx="5"/>
          </p:nvPr>
        </p:nvSpPr>
        <p:spPr/>
        <p:txBody>
          <a:bodyPr/>
          <a:lstStyle/>
          <a:p>
            <a:fld id="{C6AF102A-BCD4-D14F-9CE7-7BB6C2F4C31B}" type="slidenum">
              <a:rPr lang="en-GB" smtClean="0"/>
              <a:t>18</a:t>
            </a:fld>
            <a:endParaRPr lang="en-GB" dirty="0"/>
          </a:p>
        </p:txBody>
      </p:sp>
    </p:spTree>
    <p:extLst>
      <p:ext uri="{BB962C8B-B14F-4D97-AF65-F5344CB8AC3E}">
        <p14:creationId xmlns:p14="http://schemas.microsoft.com/office/powerpoint/2010/main" val="2004997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7241" eaLnBrk="0" fontAlgn="base" hangingPunct="0">
              <a:spcBef>
                <a:spcPct val="0"/>
              </a:spcBef>
              <a:spcAft>
                <a:spcPct val="0"/>
              </a:spcAft>
              <a:defRPr/>
            </a:pPr>
            <a:fld id="{D1C7FB31-0C7B-4DF9-A9BC-6BD9C278B254}" type="slidenum">
              <a:rPr lang="en-US" sz="800">
                <a:solidFill>
                  <a:srgbClr val="313232"/>
                </a:solidFill>
                <a:latin typeface="Arial" charset="0"/>
                <a:ea typeface="ＭＳ Ｐゴシック" pitchFamily="108" charset="-128"/>
              </a:rPr>
              <a:pPr defTabSz="947241" eaLnBrk="0" fontAlgn="base" hangingPunct="0">
                <a:spcBef>
                  <a:spcPct val="0"/>
                </a:spcBef>
                <a:spcAft>
                  <a:spcPct val="0"/>
                </a:spcAft>
                <a:defRPr/>
              </a:pPr>
              <a:t>19</a:t>
            </a:fld>
            <a:endParaRPr lang="en-US" sz="800" dirty="0">
              <a:solidFill>
                <a:srgbClr val="313232"/>
              </a:solidFill>
              <a:latin typeface="Arial" charset="0"/>
              <a:ea typeface="ＭＳ Ｐゴシック" pitchFamily="108" charset="-128"/>
            </a:endParaRPr>
          </a:p>
        </p:txBody>
      </p:sp>
    </p:spTree>
    <p:extLst>
      <p:ext uri="{BB962C8B-B14F-4D97-AF65-F5344CB8AC3E}">
        <p14:creationId xmlns:p14="http://schemas.microsoft.com/office/powerpoint/2010/main" val="1497235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ts val="3080"/>
              </a:lnSpc>
              <a:spcBef>
                <a:spcPts val="1200"/>
              </a:spcBef>
              <a:spcAft>
                <a:spcPts val="2400"/>
              </a:spcAft>
              <a:buClrTx/>
              <a:buSzTx/>
              <a:buFontTx/>
              <a:buNone/>
              <a:tabLst/>
              <a:defRPr/>
            </a:pPr>
            <a:r>
              <a:rPr kumimoji="0" lang="en-IN" sz="1200" b="0" i="0" u="none" strike="noStrike" kern="1200" cap="none" spc="0" normalizeH="0" baseline="0" noProof="0" dirty="0">
                <a:ln>
                  <a:noFill/>
                </a:ln>
                <a:solidFill>
                  <a:srgbClr val="46535E"/>
                </a:solidFill>
                <a:effectLst/>
                <a:uLnTx/>
                <a:uFillTx/>
                <a:latin typeface="Helvetica Now Text"/>
                <a:ea typeface="+mn-ea"/>
                <a:cs typeface="+mn-cs"/>
              </a:rPr>
              <a:t>Occupational medicine is an ecosystem with its own internal logic. </a:t>
            </a:r>
          </a:p>
          <a:p>
            <a:pPr marL="0" marR="0" lvl="0" indent="0" algn="l" defTabSz="1828709" rtl="0" eaLnBrk="1" fontAlgn="auto" latinLnBrk="0" hangingPunct="1">
              <a:lnSpc>
                <a:spcPts val="3080"/>
              </a:lnSpc>
              <a:spcBef>
                <a:spcPts val="1200"/>
              </a:spcBef>
              <a:spcAft>
                <a:spcPts val="2400"/>
              </a:spcAft>
              <a:buClrTx/>
              <a:buSzTx/>
              <a:buFontTx/>
              <a:buNone/>
              <a:tabLst/>
              <a:defRPr/>
            </a:pPr>
            <a:r>
              <a:rPr kumimoji="0" lang="en-IN" sz="1200" b="0" i="0" u="none" strike="noStrike" kern="1200" cap="none" spc="0" normalizeH="0" baseline="0" noProof="0" dirty="0">
                <a:ln>
                  <a:noFill/>
                </a:ln>
                <a:solidFill>
                  <a:srgbClr val="46535E"/>
                </a:solidFill>
                <a:effectLst/>
                <a:uLnTx/>
                <a:uFillTx/>
                <a:latin typeface="Helvetica Now Text"/>
                <a:ea typeface="+mn-ea"/>
                <a:cs typeface="+mn-cs"/>
              </a:rPr>
              <a:t>There is a </a:t>
            </a:r>
            <a:r>
              <a:rPr kumimoji="0" lang="en-IN" sz="1200" b="1" i="0" u="none" strike="noStrike" kern="1200" cap="none" spc="0" normalizeH="0" baseline="0" noProof="0" dirty="0">
                <a:ln>
                  <a:noFill/>
                </a:ln>
                <a:solidFill>
                  <a:schemeClr val="accent1"/>
                </a:solidFill>
                <a:effectLst/>
                <a:uLnTx/>
                <a:uFillTx/>
                <a:latin typeface="Helvetica Now Text"/>
                <a:ea typeface="+mn-ea"/>
                <a:cs typeface="+mn-cs"/>
              </a:rPr>
              <a:t>PRIMARY</a:t>
            </a:r>
            <a:r>
              <a:rPr kumimoji="0" lang="en-IN" sz="1200" b="0" i="0" u="none" strike="noStrike" kern="1200" cap="none" spc="0" normalizeH="0" baseline="0" noProof="0" dirty="0">
                <a:ln>
                  <a:noFill/>
                </a:ln>
                <a:solidFill>
                  <a:srgbClr val="000000"/>
                </a:solidFill>
                <a:effectLst/>
                <a:uLnTx/>
                <a:uFillTx/>
                <a:latin typeface="Helvetica Now Text"/>
                <a:ea typeface="+mn-ea"/>
                <a:cs typeface="+mn-cs"/>
              </a:rPr>
              <a:t> </a:t>
            </a:r>
            <a:r>
              <a:rPr kumimoji="0" lang="en-IN" sz="1200" b="0" i="0" u="none" strike="noStrike" kern="1200" cap="none" spc="0" normalizeH="0" baseline="0" noProof="0" dirty="0">
                <a:ln>
                  <a:noFill/>
                </a:ln>
                <a:solidFill>
                  <a:srgbClr val="46535E"/>
                </a:solidFill>
                <a:effectLst/>
                <a:uLnTx/>
                <a:uFillTx/>
                <a:latin typeface="Helvetica Now Text"/>
                <a:ea typeface="+mn-ea"/>
                <a:cs typeface="+mn-cs"/>
              </a:rPr>
              <a:t>care level (where demand for basic services such as preplacement evaluations is primarily met by physicians not board certified in occupational medicine), a specialized consultation </a:t>
            </a:r>
            <a:r>
              <a:rPr kumimoji="0" lang="en-IN" sz="1200" b="1" i="0" u="none" strike="noStrike" kern="1200" cap="none" spc="0" normalizeH="0" baseline="0" noProof="0" dirty="0">
                <a:ln>
                  <a:noFill/>
                </a:ln>
                <a:solidFill>
                  <a:schemeClr val="accent1"/>
                </a:solidFill>
                <a:effectLst/>
                <a:uLnTx/>
                <a:uFillTx/>
                <a:latin typeface="Helvetica Now Text"/>
                <a:ea typeface="+mn-ea"/>
                <a:cs typeface="+mn-cs"/>
              </a:rPr>
              <a:t>SECONDARY</a:t>
            </a:r>
            <a:r>
              <a:rPr kumimoji="0" lang="en-IN" sz="1200" b="0" i="0" u="none" strike="noStrike" kern="1200" cap="none" spc="0" normalizeH="0" baseline="0" noProof="0" dirty="0">
                <a:ln>
                  <a:noFill/>
                </a:ln>
                <a:solidFill>
                  <a:srgbClr val="262836"/>
                </a:solidFill>
                <a:effectLst/>
                <a:uLnTx/>
                <a:uFillTx/>
                <a:latin typeface="Helvetica Now Text"/>
                <a:ea typeface="+mn-ea"/>
                <a:cs typeface="+mn-cs"/>
              </a:rPr>
              <a:t> </a:t>
            </a:r>
            <a:r>
              <a:rPr kumimoji="0" lang="en-IN" sz="1200" b="0" i="0" u="none" strike="noStrike" kern="1200" cap="none" spc="0" normalizeH="0" baseline="0" noProof="0" dirty="0">
                <a:ln>
                  <a:noFill/>
                </a:ln>
                <a:solidFill>
                  <a:srgbClr val="46535E"/>
                </a:solidFill>
                <a:effectLst/>
                <a:uLnTx/>
                <a:uFillTx/>
                <a:latin typeface="Helvetica Now Text"/>
                <a:ea typeface="+mn-ea"/>
                <a:cs typeface="+mn-cs"/>
              </a:rPr>
              <a:t>level (primarily met by providers specializing in occupational medicine), and a</a:t>
            </a:r>
            <a:r>
              <a:rPr kumimoji="0" lang="en-IN" sz="1200" b="0" i="0" u="none" strike="noStrike" kern="1200" cap="none" spc="0" normalizeH="0" baseline="0" noProof="0" dirty="0">
                <a:ln>
                  <a:noFill/>
                </a:ln>
                <a:solidFill>
                  <a:srgbClr val="000000"/>
                </a:solidFill>
                <a:effectLst/>
                <a:uLnTx/>
                <a:uFillTx/>
                <a:latin typeface="Helvetica Now Text"/>
                <a:ea typeface="+mn-ea"/>
                <a:cs typeface="+mn-cs"/>
              </a:rPr>
              <a:t> </a:t>
            </a:r>
            <a:r>
              <a:rPr kumimoji="0" lang="en-IN" sz="1200" b="1" i="0" u="none" strike="noStrike" kern="1200" cap="none" spc="0" normalizeH="0" baseline="0" noProof="0" dirty="0">
                <a:ln>
                  <a:noFill/>
                </a:ln>
                <a:solidFill>
                  <a:schemeClr val="accent1"/>
                </a:solidFill>
                <a:effectLst/>
                <a:uLnTx/>
                <a:uFillTx/>
                <a:latin typeface="Helvetica Now Text"/>
                <a:ea typeface="+mn-ea"/>
                <a:cs typeface="+mn-cs"/>
              </a:rPr>
              <a:t>T</a:t>
            </a:r>
            <a:r>
              <a:rPr lang="en-IN" sz="1200" b="1" dirty="0">
                <a:solidFill>
                  <a:schemeClr val="accent1"/>
                </a:solidFill>
                <a:latin typeface="Helvetica Now Text"/>
              </a:rPr>
              <a:t>ERTIARY</a:t>
            </a:r>
            <a:r>
              <a:rPr kumimoji="0" lang="en-IN" sz="1200" b="0" i="0" u="none" strike="noStrike" kern="1200" cap="none" spc="0" normalizeH="0" baseline="0" noProof="0" dirty="0">
                <a:ln>
                  <a:noFill/>
                </a:ln>
                <a:solidFill>
                  <a:srgbClr val="262836"/>
                </a:solidFill>
                <a:effectLst/>
                <a:uLnTx/>
                <a:uFillTx/>
                <a:latin typeface="Helvetica Now Text"/>
                <a:ea typeface="+mn-ea"/>
                <a:cs typeface="+mn-cs"/>
              </a:rPr>
              <a:t> </a:t>
            </a:r>
            <a:r>
              <a:rPr kumimoji="0" lang="en-IN" sz="1200" b="0" i="0" u="none" strike="noStrike" kern="1200" cap="none" spc="0" normalizeH="0" baseline="0" noProof="0" dirty="0">
                <a:ln>
                  <a:noFill/>
                </a:ln>
                <a:solidFill>
                  <a:srgbClr val="46535E"/>
                </a:solidFill>
                <a:effectLst/>
                <a:uLnTx/>
                <a:uFillTx/>
                <a:latin typeface="Helvetica Now Text"/>
                <a:ea typeface="+mn-ea"/>
                <a:cs typeface="+mn-cs"/>
              </a:rPr>
              <a:t>level requiring advanced expertise for medical evaluations and such. </a:t>
            </a:r>
          </a:p>
          <a:p>
            <a:pPr marL="0" marR="0" lvl="0" indent="0" algn="l" defTabSz="1828709" rtl="0" eaLnBrk="1" fontAlgn="auto" latinLnBrk="0" hangingPunct="1">
              <a:lnSpc>
                <a:spcPts val="3080"/>
              </a:lnSpc>
              <a:spcBef>
                <a:spcPts val="1200"/>
              </a:spcBef>
              <a:spcAft>
                <a:spcPts val="2400"/>
              </a:spcAft>
              <a:buClrTx/>
              <a:buSzTx/>
              <a:buFontTx/>
              <a:buNone/>
              <a:tabLst/>
              <a:defRPr/>
            </a:pPr>
            <a:r>
              <a:rPr kumimoji="0" lang="en-IN" sz="1200" b="0" i="0" u="none" strike="noStrike" kern="1200" cap="none" spc="0" normalizeH="0" baseline="0" noProof="0" dirty="0">
                <a:ln>
                  <a:noFill/>
                </a:ln>
                <a:solidFill>
                  <a:srgbClr val="46535E"/>
                </a:solidFill>
                <a:effectLst/>
                <a:uLnTx/>
                <a:uFillTx/>
                <a:latin typeface="Helvetica Now Text"/>
                <a:ea typeface="+mn-ea"/>
                <a:cs typeface="+mn-cs"/>
              </a:rPr>
              <a:t>These three levels are obvious for clinical care and case management, but they also exist for population health management (health monitoring, health promotion, program management).  Primary care physicians who do not understand this ecosystem, and who assume that occupational medicine is all about injury care with some onerous paperwork attached, do not get the best outcomes. </a:t>
            </a:r>
          </a:p>
          <a:p>
            <a:pPr marL="0" marR="0" lvl="0" indent="0" algn="l" defTabSz="1828709" rtl="0" eaLnBrk="1" fontAlgn="auto" latinLnBrk="0" hangingPunct="1">
              <a:lnSpc>
                <a:spcPts val="3080"/>
              </a:lnSpc>
              <a:spcBef>
                <a:spcPts val="1200"/>
              </a:spcBef>
              <a:spcAft>
                <a:spcPts val="2400"/>
              </a:spcAft>
              <a:buClrTx/>
              <a:buSzTx/>
              <a:buFontTx/>
              <a:buNone/>
              <a:tabLst/>
              <a:defRPr/>
            </a:pPr>
            <a:endParaRPr kumimoji="0" lang="en-IN" sz="1200" b="0" i="0" u="none" strike="noStrike" kern="1200" cap="none" spc="0" normalizeH="0" baseline="0" noProof="0" dirty="0">
              <a:ln>
                <a:noFill/>
              </a:ln>
              <a:solidFill>
                <a:srgbClr val="46535E"/>
              </a:solidFill>
              <a:effectLst/>
              <a:uLnTx/>
              <a:uFillTx/>
              <a:latin typeface="Helvetica Now Text"/>
              <a:ea typeface="+mn-ea"/>
              <a:cs typeface="+mn-cs"/>
            </a:endParaRPr>
          </a:p>
          <a:p>
            <a:pPr marL="0" marR="0" lvl="0" indent="0" algn="l" defTabSz="1828709" rtl="0" eaLnBrk="1" fontAlgn="auto" latinLnBrk="0" hangingPunct="1">
              <a:lnSpc>
                <a:spcPts val="3080"/>
              </a:lnSpc>
              <a:spcBef>
                <a:spcPts val="1200"/>
              </a:spcBef>
              <a:spcAft>
                <a:spcPts val="2400"/>
              </a:spcAft>
              <a:buClrTx/>
              <a:buSzTx/>
              <a:buFontTx/>
              <a:buNone/>
              <a:tabLst/>
              <a:defRPr/>
            </a:pPr>
            <a:r>
              <a:rPr kumimoji="0" lang="en-IN" sz="1200" b="0" i="0" u="none" strike="noStrike" kern="1200" cap="none" spc="0" normalizeH="0" baseline="0" noProof="0" dirty="0">
                <a:ln>
                  <a:noFill/>
                </a:ln>
                <a:solidFill>
                  <a:srgbClr val="46535E"/>
                </a:solidFill>
                <a:effectLst/>
                <a:uLnTx/>
                <a:uFillTx/>
                <a:latin typeface="Helvetica Now Text"/>
                <a:ea typeface="+mn-ea"/>
                <a:cs typeface="+mn-cs"/>
              </a:rPr>
              <a:t>Considerations:</a:t>
            </a:r>
          </a:p>
          <a:p>
            <a:pPr marL="0" marR="0" lvl="0" indent="0" algn="l" defTabSz="1828709" rtl="0" eaLnBrk="1" fontAlgn="auto" latinLnBrk="0" hangingPunct="1">
              <a:lnSpc>
                <a:spcPct val="100000"/>
              </a:lnSpc>
              <a:spcBef>
                <a:spcPts val="800"/>
              </a:spcBef>
              <a:spcAft>
                <a:spcPts val="0"/>
              </a:spcAft>
              <a:buClr>
                <a:srgbClr val="0083A9"/>
              </a:buClr>
              <a:buSzTx/>
              <a:buFontTx/>
              <a:buNone/>
              <a:tabLst/>
              <a:defRPr/>
            </a:pPr>
            <a:r>
              <a:rPr kumimoji="0" lang="en-US" sz="2600" u="none" strike="noStrike" kern="0" cap="none" spc="0" normalizeH="0" baseline="0" noProof="0" dirty="0">
                <a:ln>
                  <a:noFill/>
                </a:ln>
                <a:solidFill>
                  <a:srgbClr val="007585"/>
                </a:solidFill>
                <a:effectLst/>
                <a:uLnTx/>
                <a:uFillTx/>
                <a:latin typeface="Helvetica Now Text Medium" panose="020B0504030202020204" pitchFamily="34" charset="77"/>
              </a:rPr>
              <a:t>Separate:</a:t>
            </a:r>
          </a:p>
          <a:p>
            <a:pPr marL="254000" marR="0" lvl="2" indent="-254000" fontAlgn="auto">
              <a:lnSpc>
                <a:spcPct val="117000"/>
              </a:lnSpc>
              <a:spcBef>
                <a:spcPts val="300"/>
              </a:spcBef>
              <a:spcAft>
                <a:spcPts val="1200"/>
              </a:spcAft>
              <a:buClr>
                <a:srgbClr val="46535E"/>
              </a:buClr>
              <a:buSzTx/>
              <a:buFont typeface="Helvetica Neue Condensed Bold" panose="02000503000000020004" pitchFamily="2" charset="0"/>
              <a:buChar char="•"/>
              <a:defRPr/>
            </a:pPr>
            <a:r>
              <a:rPr lang="en-US" sz="2000" dirty="0">
                <a:solidFill>
                  <a:srgbClr val="46535E"/>
                </a:solidFill>
                <a:latin typeface="Helvetica Now Text" panose="020B0504030202020204" pitchFamily="34" charset="77"/>
              </a:rPr>
              <a:t>Occupational health providers are similar to specialists—trained in their unique field</a:t>
            </a:r>
          </a:p>
          <a:p>
            <a:pPr marL="254000" marR="0" lvl="2" indent="-254000" fontAlgn="auto">
              <a:lnSpc>
                <a:spcPct val="117000"/>
              </a:lnSpc>
              <a:spcBef>
                <a:spcPts val="300"/>
              </a:spcBef>
              <a:spcAft>
                <a:spcPts val="1200"/>
              </a:spcAft>
              <a:buClr>
                <a:srgbClr val="46535E"/>
              </a:buClr>
              <a:buSzTx/>
              <a:buFont typeface="Helvetica Neue Condensed Bold" panose="02000503000000020004" pitchFamily="2" charset="0"/>
              <a:buChar char="•"/>
              <a:defRPr/>
            </a:pPr>
            <a:r>
              <a:rPr lang="en-US" sz="2000" dirty="0">
                <a:solidFill>
                  <a:srgbClr val="46535E"/>
                </a:solidFill>
                <a:latin typeface="Helvetica Now Text" panose="020B0504030202020204" pitchFamily="34" charset="77"/>
              </a:rPr>
              <a:t>Having a separate occ. model is usually the most expensive approach</a:t>
            </a:r>
          </a:p>
          <a:p>
            <a:pPr marL="254000" marR="0" lvl="2" indent="-254000" fontAlgn="auto">
              <a:lnSpc>
                <a:spcPct val="117000"/>
              </a:lnSpc>
              <a:spcBef>
                <a:spcPts val="300"/>
              </a:spcBef>
              <a:spcAft>
                <a:spcPts val="1200"/>
              </a:spcAft>
              <a:buClr>
                <a:srgbClr val="46535E"/>
              </a:buClr>
              <a:buSzTx/>
              <a:buFont typeface="Helvetica Neue Condensed Bold" panose="02000503000000020004" pitchFamily="2" charset="0"/>
              <a:buChar char="•"/>
              <a:defRPr/>
            </a:pPr>
            <a:r>
              <a:rPr lang="en-US" sz="2000" dirty="0">
                <a:solidFill>
                  <a:srgbClr val="46535E"/>
                </a:solidFill>
                <a:latin typeface="Helvetica Now Text" panose="020B0504030202020204" pitchFamily="34" charset="77"/>
              </a:rPr>
              <a:t>You cannot create a firewall within one individual; therefore, the only way to keep information truly separate is to have multiple providers</a:t>
            </a:r>
          </a:p>
          <a:p>
            <a:pPr marL="254000" marR="0" lvl="2" indent="-254000" fontAlgn="auto">
              <a:lnSpc>
                <a:spcPct val="117000"/>
              </a:lnSpc>
              <a:spcBef>
                <a:spcPts val="300"/>
              </a:spcBef>
              <a:spcAft>
                <a:spcPts val="1200"/>
              </a:spcAft>
              <a:buClr>
                <a:srgbClr val="46535E"/>
              </a:buClr>
              <a:buSzTx/>
              <a:buFont typeface="Helvetica Neue Condensed Bold" panose="02000503000000020004" pitchFamily="2" charset="0"/>
              <a:buChar char="•"/>
              <a:defRPr/>
            </a:pPr>
            <a:r>
              <a:rPr lang="en-US" sz="2000" dirty="0">
                <a:solidFill>
                  <a:srgbClr val="46535E"/>
                </a:solidFill>
                <a:latin typeface="Helvetica Now Text" panose="020B0504030202020204" pitchFamily="34" charset="77"/>
              </a:rPr>
              <a:t>Separation can cause fragmented care </a:t>
            </a:r>
            <a:br>
              <a:rPr lang="en-US" sz="2000" dirty="0">
                <a:solidFill>
                  <a:srgbClr val="46535E"/>
                </a:solidFill>
                <a:latin typeface="Helvetica Now Text" panose="020B0504030202020204" pitchFamily="34" charset="77"/>
              </a:rPr>
            </a:br>
            <a:r>
              <a:rPr lang="en-US" sz="2000" dirty="0">
                <a:solidFill>
                  <a:srgbClr val="46535E"/>
                </a:solidFill>
                <a:latin typeface="Helvetica Now Text" panose="020B0504030202020204" pitchFamily="34" charset="77"/>
              </a:rPr>
              <a:t>and silos</a:t>
            </a:r>
          </a:p>
          <a:p>
            <a:pPr marL="254000" marR="0" lvl="2" indent="-254000" fontAlgn="auto">
              <a:lnSpc>
                <a:spcPct val="117000"/>
              </a:lnSpc>
              <a:spcBef>
                <a:spcPts val="300"/>
              </a:spcBef>
              <a:spcAft>
                <a:spcPts val="1200"/>
              </a:spcAft>
              <a:buClr>
                <a:srgbClr val="46535E"/>
              </a:buClr>
              <a:buSzTx/>
              <a:buFont typeface="Helvetica Neue Condensed Bold" panose="02000503000000020004" pitchFamily="2" charset="0"/>
              <a:buChar char="•"/>
              <a:defRPr/>
            </a:pPr>
            <a:r>
              <a:rPr lang="en-US" sz="2000" dirty="0">
                <a:solidFill>
                  <a:srgbClr val="46535E"/>
                </a:solidFill>
                <a:latin typeface="Helvetica Now Text" panose="020B0504030202020204" pitchFamily="34" charset="77"/>
              </a:rPr>
              <a:t>Trust issues with employees can occur when using the same provider for both services</a:t>
            </a:r>
          </a:p>
          <a:p>
            <a:pPr marL="254000" marR="0" lvl="2" indent="-254000" fontAlgn="auto">
              <a:lnSpc>
                <a:spcPct val="117000"/>
              </a:lnSpc>
              <a:spcBef>
                <a:spcPts val="300"/>
              </a:spcBef>
              <a:spcAft>
                <a:spcPts val="1200"/>
              </a:spcAft>
              <a:buClr>
                <a:srgbClr val="46535E"/>
              </a:buClr>
              <a:buSzTx/>
              <a:buFont typeface="Helvetica Neue Condensed Bold" panose="02000503000000020004" pitchFamily="2" charset="0"/>
              <a:buChar char="•"/>
              <a:defRPr/>
            </a:pPr>
            <a:r>
              <a:rPr lang="en-US" sz="2000" dirty="0">
                <a:solidFill>
                  <a:srgbClr val="46535E"/>
                </a:solidFill>
                <a:latin typeface="Helvetica Now Text" panose="020B0504030202020204" pitchFamily="34" charset="77"/>
              </a:rPr>
              <a:t>Access to medical records can be better controlled and monitored with these services are kept separate</a:t>
            </a:r>
          </a:p>
          <a:p>
            <a:pPr marL="0" marR="0" lvl="0" indent="0" algn="l" defTabSz="1828709" rtl="0" eaLnBrk="1" fontAlgn="auto" latinLnBrk="0" hangingPunct="1">
              <a:lnSpc>
                <a:spcPts val="3080"/>
              </a:lnSpc>
              <a:spcBef>
                <a:spcPts val="1200"/>
              </a:spcBef>
              <a:spcAft>
                <a:spcPts val="2400"/>
              </a:spcAft>
              <a:buClrTx/>
              <a:buSzTx/>
              <a:buFontTx/>
              <a:buNone/>
              <a:tabLst/>
              <a:defRPr/>
            </a:pPr>
            <a:endParaRPr kumimoji="0" lang="en-IN" sz="1200" b="0" i="0" u="none" strike="noStrike" kern="1200" cap="none" spc="0" normalizeH="0" baseline="0" noProof="0" dirty="0">
              <a:ln>
                <a:noFill/>
              </a:ln>
              <a:solidFill>
                <a:srgbClr val="46535E"/>
              </a:solidFill>
              <a:effectLst/>
              <a:uLnTx/>
              <a:uFillTx/>
              <a:latin typeface="Helvetica Now Text"/>
              <a:ea typeface="+mn-ea"/>
              <a:cs typeface="+mn-cs"/>
            </a:endParaRPr>
          </a:p>
          <a:p>
            <a:pPr>
              <a:spcBef>
                <a:spcPts val="800"/>
              </a:spcBef>
              <a:buClr>
                <a:srgbClr val="0083A9"/>
              </a:buClr>
              <a:defRPr/>
            </a:pPr>
            <a:r>
              <a:rPr lang="en-US" sz="2600" kern="0" dirty="0">
                <a:solidFill>
                  <a:srgbClr val="007585"/>
                </a:solidFill>
                <a:latin typeface="Helvetica Now Text Medium" panose="020B0504030202020204" pitchFamily="34" charset="77"/>
              </a:rPr>
              <a:t>Combined:</a:t>
            </a:r>
          </a:p>
          <a:p>
            <a:pPr marL="254000" lvl="2" indent="-254000">
              <a:lnSpc>
                <a:spcPct val="117000"/>
              </a:lnSpc>
              <a:spcBef>
                <a:spcPts val="300"/>
              </a:spcBef>
              <a:spcAft>
                <a:spcPts val="1200"/>
              </a:spcAft>
              <a:buClr>
                <a:srgbClr val="46535E"/>
              </a:buClr>
              <a:buFont typeface="Helvetica Neue Condensed Bold" panose="02000503000000020004" pitchFamily="2" charset="0"/>
              <a:buChar char="•"/>
              <a:tabLst/>
              <a:defRPr/>
            </a:pPr>
            <a:r>
              <a:rPr lang="en-US" sz="2000" dirty="0">
                <a:solidFill>
                  <a:srgbClr val="46535E"/>
                </a:solidFill>
                <a:latin typeface="Helvetica Now Text" panose="020B0504030202020204" pitchFamily="34" charset="77"/>
              </a:rPr>
              <a:t>With proper training and expertise, any provider is capable of doing a great job with occupational medicine</a:t>
            </a:r>
          </a:p>
          <a:p>
            <a:pPr marL="254000" lvl="2" indent="-254000">
              <a:lnSpc>
                <a:spcPct val="117000"/>
              </a:lnSpc>
              <a:spcBef>
                <a:spcPts val="300"/>
              </a:spcBef>
              <a:spcAft>
                <a:spcPts val="1200"/>
              </a:spcAft>
              <a:buClr>
                <a:srgbClr val="46535E"/>
              </a:buClr>
              <a:buFont typeface="Helvetica Neue Condensed Bold" panose="02000503000000020004" pitchFamily="2" charset="0"/>
              <a:buChar char="•"/>
              <a:tabLst/>
              <a:defRPr/>
            </a:pPr>
            <a:r>
              <a:rPr lang="en-US" sz="2000" dirty="0">
                <a:solidFill>
                  <a:srgbClr val="46535E"/>
                </a:solidFill>
                <a:latin typeface="Helvetica Now Text" panose="020B0504030202020204" pitchFamily="34" charset="77"/>
              </a:rPr>
              <a:t>Understanding patients’ history outside of occ. can be invaluable </a:t>
            </a:r>
          </a:p>
          <a:p>
            <a:pPr marL="254000" lvl="2" indent="-254000">
              <a:lnSpc>
                <a:spcPct val="117000"/>
              </a:lnSpc>
              <a:spcBef>
                <a:spcPts val="300"/>
              </a:spcBef>
              <a:spcAft>
                <a:spcPts val="1200"/>
              </a:spcAft>
              <a:buClr>
                <a:srgbClr val="46535E"/>
              </a:buClr>
              <a:buFont typeface="Helvetica Neue Condensed Bold" panose="02000503000000020004" pitchFamily="2" charset="0"/>
              <a:buChar char="•"/>
              <a:tabLst/>
              <a:defRPr/>
            </a:pPr>
            <a:r>
              <a:rPr lang="en-US" sz="2000" dirty="0">
                <a:solidFill>
                  <a:srgbClr val="46535E"/>
                </a:solidFill>
                <a:latin typeface="Helvetica Now Text" panose="020B0504030202020204" pitchFamily="34" charset="77"/>
              </a:rPr>
              <a:t>Resources don’t always allow for separation, and many clinicians are great at managing both</a:t>
            </a:r>
          </a:p>
          <a:p>
            <a:pPr marL="254000" lvl="2" indent="-254000">
              <a:lnSpc>
                <a:spcPct val="117000"/>
              </a:lnSpc>
              <a:spcBef>
                <a:spcPts val="300"/>
              </a:spcBef>
              <a:spcAft>
                <a:spcPts val="1200"/>
              </a:spcAft>
              <a:buClr>
                <a:srgbClr val="46535E"/>
              </a:buClr>
              <a:buFont typeface="Helvetica Neue Condensed Bold" panose="02000503000000020004" pitchFamily="2" charset="0"/>
              <a:buChar char="•"/>
              <a:tabLst/>
              <a:defRPr/>
            </a:pPr>
            <a:r>
              <a:rPr lang="en-US" sz="2000" dirty="0">
                <a:solidFill>
                  <a:srgbClr val="46535E"/>
                </a:solidFill>
                <a:latin typeface="Helvetica Now Text" panose="020B0504030202020204" pitchFamily="34" charset="77"/>
              </a:rPr>
              <a:t>Communication issues can occur when having separate providers or vendors</a:t>
            </a:r>
          </a:p>
          <a:p>
            <a:pPr marL="254000" lvl="2" indent="-254000">
              <a:lnSpc>
                <a:spcPct val="117000"/>
              </a:lnSpc>
              <a:spcBef>
                <a:spcPts val="300"/>
              </a:spcBef>
              <a:spcAft>
                <a:spcPts val="1200"/>
              </a:spcAft>
              <a:buClr>
                <a:srgbClr val="46535E"/>
              </a:buClr>
              <a:buFont typeface="Helvetica Neue Condensed Bold" panose="02000503000000020004" pitchFamily="2" charset="0"/>
              <a:buChar char="•"/>
              <a:tabLst/>
              <a:defRPr/>
            </a:pPr>
            <a:r>
              <a:rPr lang="en-US" sz="2000" dirty="0">
                <a:solidFill>
                  <a:srgbClr val="46535E"/>
                </a:solidFill>
                <a:latin typeface="Helvetica Now Text" panose="020B0504030202020204" pitchFamily="34" charset="77"/>
              </a:rPr>
              <a:t>Resource sharing and savings can occur when combining services providers (e.g., staffing, supply costs, salaries)</a:t>
            </a:r>
          </a:p>
          <a:p>
            <a:pPr marL="254000" lvl="2" indent="-254000">
              <a:lnSpc>
                <a:spcPct val="117000"/>
              </a:lnSpc>
              <a:spcBef>
                <a:spcPts val="300"/>
              </a:spcBef>
              <a:spcAft>
                <a:spcPts val="1200"/>
              </a:spcAft>
              <a:buClr>
                <a:srgbClr val="46535E"/>
              </a:buClr>
              <a:buFont typeface="Helvetica Neue Condensed Bold" panose="02000503000000020004" pitchFamily="2" charset="0"/>
              <a:buChar char="•"/>
              <a:tabLst/>
              <a:defRPr/>
            </a:pPr>
            <a:r>
              <a:rPr lang="en-US" sz="2000" dirty="0">
                <a:solidFill>
                  <a:srgbClr val="46535E"/>
                </a:solidFill>
                <a:latin typeface="Helvetica Now Text" panose="020B0504030202020204" pitchFamily="34" charset="77"/>
              </a:rPr>
              <a:t>Occupational services should be an entry point to driving utilization of primary care services.  Separating them can affect this opportunity</a:t>
            </a:r>
            <a:endParaRPr kumimoji="0" lang="en-IN" sz="1200" b="0" i="0" u="none" strike="noStrike" kern="1200" cap="none" spc="0" normalizeH="0" baseline="0" noProof="0" dirty="0">
              <a:ln>
                <a:noFill/>
              </a:ln>
              <a:solidFill>
                <a:srgbClr val="46535E"/>
              </a:solidFill>
              <a:effectLst/>
              <a:uLnTx/>
              <a:uFillTx/>
              <a:latin typeface="Helvetica Now Text"/>
              <a:ea typeface="+mn-ea"/>
              <a:cs typeface="+mn-cs"/>
            </a:endParaRPr>
          </a:p>
          <a:p>
            <a:endParaRPr lang="en-US" dirty="0"/>
          </a:p>
        </p:txBody>
      </p:sp>
      <p:sp>
        <p:nvSpPr>
          <p:cNvPr id="4" name="Slide Number Placeholder 3"/>
          <p:cNvSpPr>
            <a:spLocks noGrp="1"/>
          </p:cNvSpPr>
          <p:nvPr>
            <p:ph type="sldNum" sz="quarter" idx="5"/>
          </p:nvPr>
        </p:nvSpPr>
        <p:spPr/>
        <p:txBody>
          <a:bodyPr/>
          <a:lstStyle/>
          <a:p>
            <a:fld id="{C6AF102A-BCD4-D14F-9CE7-7BB6C2F4C31B}" type="slidenum">
              <a:rPr lang="en-GB" smtClean="0"/>
              <a:t>20</a:t>
            </a:fld>
            <a:endParaRPr lang="en-GB" dirty="0"/>
          </a:p>
        </p:txBody>
      </p:sp>
    </p:spTree>
    <p:extLst>
      <p:ext uri="{BB962C8B-B14F-4D97-AF65-F5344CB8AC3E}">
        <p14:creationId xmlns:p14="http://schemas.microsoft.com/office/powerpoint/2010/main" val="2410832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Helvetica Now Text" panose="020B0504030202020204" pitchFamily="34" charset="0"/>
              </a:rPr>
              <a:t>Within Aon’s Health Transformation Team (HTT), we have built a team designated to working with employer-sponsored clinics. This team guides clients through financial feasibility, vendor selection, implementation and governance, auditing, and redesign of their health centers.</a:t>
            </a:r>
          </a:p>
          <a:p>
            <a:endParaRPr lang="en-US" dirty="0"/>
          </a:p>
          <a:p>
            <a:r>
              <a:rPr lang="en-US" dirty="0"/>
              <a:t>Discover:</a:t>
            </a:r>
          </a:p>
          <a:p>
            <a:pPr marL="0" lvl="1" defTabSz="1155700">
              <a:spcBef>
                <a:spcPct val="0"/>
              </a:spcBef>
              <a:spcAft>
                <a:spcPts val="1200"/>
              </a:spcAft>
            </a:pPr>
            <a:r>
              <a:rPr lang="en-US" sz="1200" b="1" dirty="0">
                <a:solidFill>
                  <a:srgbClr val="000000">
                    <a:hueOff val="0"/>
                    <a:satOff val="0"/>
                    <a:lumOff val="0"/>
                    <a:alphaOff val="0"/>
                  </a:srgbClr>
                </a:solidFill>
                <a:latin typeface="Helvetica Now Text" panose="020B0504030202020204" pitchFamily="34" charset="0"/>
                <a:ea typeface="ＭＳ Ｐゴシック"/>
              </a:rPr>
              <a:t>Captures what we need to know to identify opportunities, gaps and overall direction of offering a health center:</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Goals and needs</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Data collection/data review to determine population specifics and needed services</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Program inventory for integration/navigation</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Understanding member and leadership need and preference:</a:t>
            </a:r>
          </a:p>
          <a:p>
            <a:pPr marL="800100" lvl="1" indent="-334963" defTabSz="1155700">
              <a:spcBef>
                <a:spcPct val="0"/>
              </a:spcBef>
              <a:spcAft>
                <a:spcPts val="1200"/>
              </a:spcAft>
              <a:buSzPct val="75000"/>
              <a:buFont typeface="Courier New" panose="02070309020205020404" pitchFamily="49" charset="0"/>
              <a:buChar char="o"/>
            </a:pPr>
            <a:r>
              <a:rPr lang="en-US" sz="1200" dirty="0">
                <a:solidFill>
                  <a:srgbClr val="000000">
                    <a:hueOff val="0"/>
                    <a:satOff val="0"/>
                    <a:lumOff val="0"/>
                    <a:alphaOff val="0"/>
                  </a:srgbClr>
                </a:solidFill>
                <a:latin typeface="Helvetica Now Text" panose="020B0504030202020204" pitchFamily="34" charset="0"/>
                <a:ea typeface="ＭＳ Ｐゴシック"/>
              </a:rPr>
              <a:t>Stakeholder interviews</a:t>
            </a:r>
          </a:p>
          <a:p>
            <a:pPr marL="800100" lvl="1" indent="-334963" defTabSz="1155700">
              <a:spcBef>
                <a:spcPct val="0"/>
              </a:spcBef>
              <a:spcAft>
                <a:spcPts val="1200"/>
              </a:spcAft>
              <a:buSzPct val="75000"/>
              <a:buFont typeface="Courier New" panose="02070309020205020404" pitchFamily="49" charset="0"/>
              <a:buChar char="o"/>
            </a:pPr>
            <a:r>
              <a:rPr lang="en-US" sz="1200" dirty="0">
                <a:solidFill>
                  <a:srgbClr val="000000">
                    <a:hueOff val="0"/>
                    <a:satOff val="0"/>
                    <a:lumOff val="0"/>
                    <a:alphaOff val="0"/>
                  </a:srgbClr>
                </a:solidFill>
                <a:latin typeface="Helvetica Now Text" panose="020B0504030202020204" pitchFamily="34" charset="0"/>
                <a:ea typeface="ＭＳ Ｐゴシック"/>
              </a:rPr>
              <a:t>Employee focus groups/surveys</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Feasibility analysis to determine financial value of clinic (ROI) over 5 years looking at multiple utilization rates</a:t>
            </a:r>
          </a:p>
          <a:p>
            <a:pPr marL="450850" lvl="1" indent="-450850" defTabSz="1155700">
              <a:spcBef>
                <a:spcPct val="0"/>
              </a:spcBef>
              <a:spcAft>
                <a:spcPts val="1200"/>
              </a:spcAft>
              <a:buFont typeface="Arial" panose="020B0604020202020204" pitchFamily="34" charset="0"/>
              <a:buChar char="•"/>
            </a:pPr>
            <a:r>
              <a:rPr lang="en-US" sz="1200" dirty="0">
                <a:latin typeface="Helvetica Now Text" panose="020B0504030202020204" pitchFamily="34" charset="0"/>
              </a:rPr>
              <a:t>Business case</a:t>
            </a:r>
          </a:p>
          <a:p>
            <a:pPr marL="0" lvl="1" indent="0" defTabSz="1155700">
              <a:spcBef>
                <a:spcPct val="0"/>
              </a:spcBef>
              <a:spcAft>
                <a:spcPts val="1200"/>
              </a:spcAft>
              <a:buFont typeface="Arial" panose="020B0604020202020204" pitchFamily="34" charset="0"/>
              <a:buNone/>
            </a:pPr>
            <a:r>
              <a:rPr lang="en-US" sz="1200" dirty="0">
                <a:latin typeface="Helvetica Now Text" panose="020B0504030202020204" pitchFamily="34" charset="0"/>
              </a:rPr>
              <a:t>Develop</a:t>
            </a:r>
          </a:p>
          <a:p>
            <a:pPr marL="0" lvl="1" defTabSz="977900">
              <a:spcBef>
                <a:spcPct val="0"/>
              </a:spcBef>
              <a:spcAft>
                <a:spcPts val="1200"/>
              </a:spcAft>
            </a:pPr>
            <a:r>
              <a:rPr lang="en-US" sz="1200" b="1" dirty="0">
                <a:solidFill>
                  <a:srgbClr val="000000">
                    <a:hueOff val="0"/>
                    <a:satOff val="0"/>
                    <a:lumOff val="0"/>
                    <a:alphaOff val="0"/>
                  </a:srgbClr>
                </a:solidFill>
                <a:latin typeface="Helvetica Now Text" panose="020B0504030202020204" pitchFamily="34" charset="0"/>
                <a:ea typeface="ＭＳ Ｐゴシック"/>
              </a:rPr>
              <a:t>Build the framework for short and longer-term strategy</a:t>
            </a:r>
            <a:r>
              <a:rPr lang="en-US" sz="1200" dirty="0">
                <a:solidFill>
                  <a:srgbClr val="000000">
                    <a:hueOff val="0"/>
                    <a:satOff val="0"/>
                    <a:lumOff val="0"/>
                    <a:alphaOff val="0"/>
                  </a:srgbClr>
                </a:solidFill>
                <a:latin typeface="Helvetica Now Text" panose="020B0504030202020204" pitchFamily="34" charset="0"/>
                <a:ea typeface="ＭＳ Ｐゴシック"/>
              </a:rPr>
              <a:t>:</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Health Center strategy design based on feasibility analysis and goals, including scope of services, staffing, compliance, management model, build-out or remodel</a:t>
            </a:r>
          </a:p>
          <a:p>
            <a:pPr marL="800100" lvl="1" indent="-334963" defTabSz="1155700">
              <a:spcBef>
                <a:spcPct val="0"/>
              </a:spcBef>
              <a:spcAft>
                <a:spcPts val="1200"/>
              </a:spcAft>
              <a:buSzPct val="75000"/>
              <a:buFont typeface="Courier New" panose="02070309020205020404" pitchFamily="49" charset="0"/>
              <a:buChar char="o"/>
            </a:pPr>
            <a:r>
              <a:rPr lang="en-US" sz="1200" dirty="0">
                <a:solidFill>
                  <a:srgbClr val="000000">
                    <a:hueOff val="0"/>
                    <a:satOff val="0"/>
                    <a:lumOff val="0"/>
                    <a:alphaOff val="0"/>
                  </a:srgbClr>
                </a:solidFill>
                <a:latin typeface="Helvetica Now Text" panose="020B0504030202020204" pitchFamily="34" charset="0"/>
                <a:ea typeface="ＭＳ Ｐゴシック"/>
              </a:rPr>
              <a:t>Location specific strategy, if multiple sites</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Integrated wellbeing and navigation</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Multi-year framework</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Measurement strategy</a:t>
            </a:r>
          </a:p>
          <a:p>
            <a:pPr marL="0" lvl="1" indent="0" defTabSz="1155700">
              <a:spcBef>
                <a:spcPct val="0"/>
              </a:spcBef>
              <a:spcAft>
                <a:spcPts val="1200"/>
              </a:spcAft>
              <a:buFont typeface="Arial" panose="020B0604020202020204" pitchFamily="34" charset="0"/>
              <a:buNone/>
            </a:pPr>
            <a:r>
              <a:rPr lang="en-US" sz="1200" dirty="0">
                <a:latin typeface="Helvetica Now Text" panose="020B0504030202020204" pitchFamily="34" charset="0"/>
              </a:rPr>
              <a:t>Deliver</a:t>
            </a:r>
          </a:p>
          <a:p>
            <a:pPr marL="0" lvl="1" defTabSz="977900">
              <a:spcBef>
                <a:spcPct val="0"/>
              </a:spcBef>
              <a:spcAft>
                <a:spcPts val="1200"/>
              </a:spcAft>
            </a:pPr>
            <a:r>
              <a:rPr lang="en-US" sz="1200" b="1" dirty="0">
                <a:solidFill>
                  <a:srgbClr val="000000">
                    <a:hueOff val="0"/>
                    <a:satOff val="0"/>
                    <a:lumOff val="0"/>
                    <a:alphaOff val="0"/>
                  </a:srgbClr>
                </a:solidFill>
                <a:latin typeface="Helvetica Now Text" panose="020B0504030202020204" pitchFamily="34" charset="0"/>
                <a:ea typeface="ＭＳ Ｐゴシック"/>
              </a:rPr>
              <a:t>The methods and tactics through which the strategy will come alive by selecting the right vendor</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Vendor/partner selection</a:t>
            </a:r>
          </a:p>
          <a:p>
            <a:pPr marL="749300" lvl="1" indent="-284163" defTabSz="1155700">
              <a:spcBef>
                <a:spcPct val="0"/>
              </a:spcBef>
              <a:spcAft>
                <a:spcPts val="1200"/>
              </a:spcAft>
              <a:buSzPct val="75000"/>
              <a:buFont typeface="Courier New" panose="02070309020205020404" pitchFamily="49" charset="0"/>
              <a:buChar char="o"/>
            </a:pPr>
            <a:r>
              <a:rPr lang="en-US" sz="1200" dirty="0">
                <a:solidFill>
                  <a:srgbClr val="000000">
                    <a:hueOff val="0"/>
                    <a:satOff val="0"/>
                    <a:lumOff val="0"/>
                    <a:alphaOff val="0"/>
                  </a:srgbClr>
                </a:solidFill>
                <a:latin typeface="Helvetica Now Text" panose="020B0504030202020204" pitchFamily="34" charset="0"/>
                <a:ea typeface="ＭＳ Ｐゴシック"/>
              </a:rPr>
              <a:t>National vendor or local partner</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Implementation and built-out or remodel</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Construction</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Plan design and compliance</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Marketing and communications</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Vendor Summit to ensure benefit program integration</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 Vendor governance oversight and management</a:t>
            </a:r>
          </a:p>
          <a:p>
            <a:pPr marL="0" lvl="1" indent="0" defTabSz="1155700">
              <a:spcBef>
                <a:spcPct val="0"/>
              </a:spcBef>
              <a:spcAft>
                <a:spcPts val="1200"/>
              </a:spcAft>
              <a:buFont typeface="Arial" panose="020B0604020202020204" pitchFamily="34" charset="0"/>
              <a:buNone/>
            </a:pPr>
            <a:r>
              <a:rPr lang="en-US" sz="1200" dirty="0">
                <a:solidFill>
                  <a:srgbClr val="000000">
                    <a:hueOff val="0"/>
                    <a:satOff val="0"/>
                    <a:lumOff val="0"/>
                    <a:alphaOff val="0"/>
                  </a:srgbClr>
                </a:solidFill>
                <a:latin typeface="Helvetica Now Text" panose="020B0504030202020204" pitchFamily="34" charset="0"/>
                <a:ea typeface="ＭＳ Ｐゴシック"/>
              </a:rPr>
              <a:t>Determine</a:t>
            </a:r>
          </a:p>
          <a:p>
            <a:pPr marL="0" lvl="1" defTabSz="1155700">
              <a:spcBef>
                <a:spcPct val="0"/>
              </a:spcBef>
              <a:spcAft>
                <a:spcPts val="1200"/>
              </a:spcAft>
            </a:pPr>
            <a:r>
              <a:rPr lang="en-US" sz="1200" b="1" dirty="0">
                <a:solidFill>
                  <a:srgbClr val="000000">
                    <a:hueOff val="0"/>
                    <a:satOff val="0"/>
                    <a:lumOff val="0"/>
                    <a:alphaOff val="0"/>
                  </a:srgbClr>
                </a:solidFill>
                <a:latin typeface="Helvetica Now Text" panose="020B0504030202020204" pitchFamily="34" charset="0"/>
                <a:ea typeface="ＭＳ Ｐゴシック"/>
              </a:rPr>
              <a:t>Innovative techniques to measure the impact of the strategy and to identify needed evolution:</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Audits and assessments which can include an Operational Assessment, Clinical PCMH Assessment and Quality Assessment with Value on Investment</a:t>
            </a:r>
          </a:p>
          <a:p>
            <a:pPr marL="450850" lvl="1" indent="-450850" defTabSz="1155700">
              <a:spcBef>
                <a:spcPct val="0"/>
              </a:spcBef>
              <a:spcAft>
                <a:spcPts val="1200"/>
              </a:spcAft>
              <a:buFont typeface="Arial" panose="020B0604020202020204" pitchFamily="34" charset="0"/>
              <a:buChar char="•"/>
            </a:pPr>
            <a:r>
              <a:rPr lang="en-US" sz="1200" dirty="0">
                <a:solidFill>
                  <a:srgbClr val="000000">
                    <a:hueOff val="0"/>
                    <a:satOff val="0"/>
                    <a:lumOff val="0"/>
                    <a:alphaOff val="0"/>
                  </a:srgbClr>
                </a:solidFill>
                <a:latin typeface="Helvetica Now Text" panose="020B0504030202020204" pitchFamily="34" charset="0"/>
                <a:ea typeface="ＭＳ Ｐゴシック"/>
              </a:rPr>
              <a:t>Refine and evolve strategy and PGs, review data to understand potential expansion or needed changes, as appropriate</a:t>
            </a:r>
          </a:p>
          <a:p>
            <a:pPr marL="0" lvl="1" indent="0" defTabSz="1155700">
              <a:spcBef>
                <a:spcPct val="0"/>
              </a:spcBef>
              <a:spcAft>
                <a:spcPts val="1200"/>
              </a:spcAft>
              <a:buFont typeface="Arial" panose="020B0604020202020204" pitchFamily="34" charset="0"/>
              <a:buNone/>
            </a:pPr>
            <a:endParaRPr lang="en-US" sz="1200" dirty="0">
              <a:solidFill>
                <a:srgbClr val="000000">
                  <a:hueOff val="0"/>
                  <a:satOff val="0"/>
                  <a:lumOff val="0"/>
                  <a:alphaOff val="0"/>
                </a:srgbClr>
              </a:solidFill>
              <a:latin typeface="Helvetica Now Text" panose="020B0504030202020204" pitchFamily="34" charset="0"/>
              <a:ea typeface="ＭＳ Ｐゴシック"/>
            </a:endParaRPr>
          </a:p>
          <a:p>
            <a:pPr marL="0" lvl="1" indent="0" defTabSz="1155700">
              <a:spcBef>
                <a:spcPct val="0"/>
              </a:spcBef>
              <a:spcAft>
                <a:spcPts val="1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6AF102A-BCD4-D14F-9CE7-7BB6C2F4C31B}" type="slidenum">
              <a:rPr lang="en-GB" smtClean="0"/>
              <a:t>22</a:t>
            </a:fld>
            <a:endParaRPr lang="en-GB" dirty="0"/>
          </a:p>
        </p:txBody>
      </p:sp>
    </p:spTree>
    <p:extLst>
      <p:ext uri="{BB962C8B-B14F-4D97-AF65-F5344CB8AC3E}">
        <p14:creationId xmlns:p14="http://schemas.microsoft.com/office/powerpoint/2010/main" val="277628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Nicole – 7 min</a:t>
            </a:r>
          </a:p>
        </p:txBody>
      </p:sp>
      <p:sp>
        <p:nvSpPr>
          <p:cNvPr id="4" name="Slide Number Placeholder 3"/>
          <p:cNvSpPr>
            <a:spLocks noGrp="1"/>
          </p:cNvSpPr>
          <p:nvPr>
            <p:ph type="sldNum" sz="quarter" idx="5"/>
          </p:nvPr>
        </p:nvSpPr>
        <p:spPr/>
        <p:txBody>
          <a:bodyPr/>
          <a:lstStyle/>
          <a:p>
            <a:fld id="{C6AF102A-BCD4-D14F-9CE7-7BB6C2F4C31B}" type="slidenum">
              <a:rPr lang="en-GB" smtClean="0"/>
              <a:t>3</a:t>
            </a:fld>
            <a:endParaRPr lang="en-GB" dirty="0"/>
          </a:p>
        </p:txBody>
      </p:sp>
    </p:spTree>
    <p:extLst>
      <p:ext uri="{BB962C8B-B14F-4D97-AF65-F5344CB8AC3E}">
        <p14:creationId xmlns:p14="http://schemas.microsoft.com/office/powerpoint/2010/main" val="405326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Nicole – 5 min</a:t>
            </a:r>
          </a:p>
        </p:txBody>
      </p:sp>
      <p:sp>
        <p:nvSpPr>
          <p:cNvPr id="4" name="Slide Number Placeholder 3"/>
          <p:cNvSpPr>
            <a:spLocks noGrp="1"/>
          </p:cNvSpPr>
          <p:nvPr>
            <p:ph type="sldNum" sz="quarter" idx="5"/>
          </p:nvPr>
        </p:nvSpPr>
        <p:spPr/>
        <p:txBody>
          <a:bodyPr/>
          <a:lstStyle/>
          <a:p>
            <a:fld id="{C6AF102A-BCD4-D14F-9CE7-7BB6C2F4C31B}" type="slidenum">
              <a:rPr lang="en-GB" smtClean="0"/>
              <a:t>24</a:t>
            </a:fld>
            <a:endParaRPr lang="en-GB" dirty="0"/>
          </a:p>
        </p:txBody>
      </p:sp>
    </p:spTree>
    <p:extLst>
      <p:ext uri="{BB962C8B-B14F-4D97-AF65-F5344CB8AC3E}">
        <p14:creationId xmlns:p14="http://schemas.microsoft.com/office/powerpoint/2010/main" val="823214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763FA-7BFA-792F-7727-4F7F5058A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4CC9F-7CD1-33F0-45B3-53F1D2D21964}"/>
              </a:ext>
            </a:extLst>
          </p:cNvPr>
          <p:cNvSpPr>
            <a:spLocks noGrp="1" noRot="1" noChangeAspect="1"/>
          </p:cNvSpPr>
          <p:nvPr>
            <p:ph type="sldImg"/>
          </p:nvPr>
        </p:nvSpPr>
        <p:spPr>
          <a:xfrm>
            <a:off x="687388" y="1143000"/>
            <a:ext cx="5483225" cy="3086100"/>
          </a:xfrm>
        </p:spPr>
      </p:sp>
      <p:sp>
        <p:nvSpPr>
          <p:cNvPr id="3" name="Notes Placeholder 2">
            <a:extLst>
              <a:ext uri="{FF2B5EF4-FFF2-40B4-BE49-F238E27FC236}">
                <a16:creationId xmlns:a16="http://schemas.microsoft.com/office/drawing/2014/main" id="{A655BFE8-25EB-B2C6-257C-FFEA3A668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CE0F81-8D6E-1A52-2182-4048018AEA59}"/>
              </a:ext>
            </a:extLst>
          </p:cNvPr>
          <p:cNvSpPr>
            <a:spLocks noGrp="1"/>
          </p:cNvSpPr>
          <p:nvPr>
            <p:ph type="sldNum" sz="quarter" idx="5"/>
          </p:nvPr>
        </p:nvSpPr>
        <p:spPr/>
        <p:txBody>
          <a:bodyPr/>
          <a:lstStyle/>
          <a:p>
            <a:fld id="{C6AF102A-BCD4-D14F-9CE7-7BB6C2F4C31B}" type="slidenum">
              <a:rPr lang="en-GB" smtClean="0"/>
              <a:t>25</a:t>
            </a:fld>
            <a:endParaRPr lang="en-GB" dirty="0"/>
          </a:p>
        </p:txBody>
      </p:sp>
    </p:spTree>
    <p:extLst>
      <p:ext uri="{BB962C8B-B14F-4D97-AF65-F5344CB8AC3E}">
        <p14:creationId xmlns:p14="http://schemas.microsoft.com/office/powerpoint/2010/main" val="3375395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92146-D3CF-9AE6-1294-1E10C6996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1CB77-9790-0162-5234-49E02070D9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160D38-520E-A3EF-5751-B95F1529A5DD}"/>
              </a:ext>
            </a:extLst>
          </p:cNvPr>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6F9F137E-9412-BA12-8A7D-4C343892A2F5}"/>
              </a:ext>
            </a:extLst>
          </p:cNvPr>
          <p:cNvSpPr>
            <a:spLocks noGrp="1"/>
          </p:cNvSpPr>
          <p:nvPr>
            <p:ph type="sldNum" sz="quarter" idx="5"/>
          </p:nvPr>
        </p:nvSpPr>
        <p:spPr/>
        <p:txBody>
          <a:bodyPr/>
          <a:lstStyle/>
          <a:p>
            <a:fld id="{C6AF102A-BCD4-D14F-9CE7-7BB6C2F4C31B}" type="slidenum">
              <a:rPr lang="en-GB" smtClean="0"/>
              <a:t>26</a:t>
            </a:fld>
            <a:endParaRPr lang="en-GB" dirty="0"/>
          </a:p>
        </p:txBody>
      </p:sp>
    </p:spTree>
    <p:extLst>
      <p:ext uri="{BB962C8B-B14F-4D97-AF65-F5344CB8AC3E}">
        <p14:creationId xmlns:p14="http://schemas.microsoft.com/office/powerpoint/2010/main" val="616969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F102A-BCD4-D14F-9CE7-7BB6C2F4C31B}" type="slidenum">
              <a:rPr lang="en-GB" smtClean="0"/>
              <a:t>27</a:t>
            </a:fld>
            <a:endParaRPr lang="en-GB" dirty="0"/>
          </a:p>
        </p:txBody>
      </p:sp>
    </p:spTree>
    <p:extLst>
      <p:ext uri="{BB962C8B-B14F-4D97-AF65-F5344CB8AC3E}">
        <p14:creationId xmlns:p14="http://schemas.microsoft.com/office/powerpoint/2010/main" val="758115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28</a:t>
            </a:fld>
            <a:endParaRPr lang="en-GB" dirty="0"/>
          </a:p>
        </p:txBody>
      </p:sp>
    </p:spTree>
    <p:extLst>
      <p:ext uri="{BB962C8B-B14F-4D97-AF65-F5344CB8AC3E}">
        <p14:creationId xmlns:p14="http://schemas.microsoft.com/office/powerpoint/2010/main" val="179041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2625"/>
            <a:ext cx="5486400" cy="3086100"/>
          </a:xfrm>
        </p:spPr>
      </p:sp>
      <p:sp>
        <p:nvSpPr>
          <p:cNvPr id="3" name="Notes Placeholder 2"/>
          <p:cNvSpPr>
            <a:spLocks noGrp="1"/>
          </p:cNvSpPr>
          <p:nvPr>
            <p:ph type="body" idx="1"/>
          </p:nvPr>
        </p:nvSpPr>
        <p:spPr/>
        <p:txBody>
          <a:bodyPr/>
          <a:lstStyle/>
          <a:p>
            <a:r>
              <a:rPr lang="en-US" dirty="0"/>
              <a:t>10 min for section - Liz</a:t>
            </a:r>
          </a:p>
        </p:txBody>
      </p:sp>
      <p:sp>
        <p:nvSpPr>
          <p:cNvPr id="4" name="Slide Number Placeholder 3"/>
          <p:cNvSpPr>
            <a:spLocks noGrp="1"/>
          </p:cNvSpPr>
          <p:nvPr>
            <p:ph type="sldNum" sz="quarter" idx="5"/>
          </p:nvPr>
        </p:nvSpPr>
        <p:spPr/>
        <p:txBody>
          <a:bodyPr/>
          <a:lstStyle/>
          <a:p>
            <a:pPr marL="0" marR="0" lvl="0" indent="0" algn="r" defTabSz="914537"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000" b="0" i="0" u="none" strike="noStrike" kern="1200" cap="none" spc="0" normalizeH="0" baseline="0" noProof="0" smtClean="0">
                <a:ln>
                  <a:noFill/>
                </a:ln>
                <a:solidFill>
                  <a:srgbClr val="000000"/>
                </a:solidFill>
                <a:effectLst/>
                <a:uLnTx/>
                <a:uFillTx/>
                <a:latin typeface="Helvetica Now Text"/>
                <a:ea typeface="+mn-ea"/>
                <a:cs typeface="+mn-cs"/>
              </a:rPr>
              <a:pPr marL="0" marR="0" lvl="0" indent="0" algn="r" defTabSz="914537"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dirty="0">
              <a:ln>
                <a:noFill/>
              </a:ln>
              <a:solidFill>
                <a:srgbClr val="000000"/>
              </a:solidFill>
              <a:effectLst/>
              <a:uLnTx/>
              <a:uFillTx/>
              <a:latin typeface="Helvetica Now Text"/>
              <a:ea typeface="+mn-ea"/>
              <a:cs typeface="+mn-cs"/>
            </a:endParaRPr>
          </a:p>
        </p:txBody>
      </p:sp>
    </p:spTree>
    <p:extLst>
      <p:ext uri="{BB962C8B-B14F-4D97-AF65-F5344CB8AC3E}">
        <p14:creationId xmlns:p14="http://schemas.microsoft.com/office/powerpoint/2010/main" val="116337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85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26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C6AF102A-BCD4-D14F-9CE7-7BB6C2F4C3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12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Melissa – 5 min </a:t>
            </a:r>
          </a:p>
        </p:txBody>
      </p:sp>
      <p:sp>
        <p:nvSpPr>
          <p:cNvPr id="4" name="Slide Number Placeholder 3"/>
          <p:cNvSpPr>
            <a:spLocks noGrp="1"/>
          </p:cNvSpPr>
          <p:nvPr>
            <p:ph type="sldNum" sz="quarter" idx="5"/>
          </p:nvPr>
        </p:nvSpPr>
        <p:spPr/>
        <p:txBody>
          <a:bodyPr/>
          <a:lstStyle/>
          <a:p>
            <a:fld id="{C6AF102A-BCD4-D14F-9CE7-7BB6C2F4C31B}" type="slidenum">
              <a:rPr lang="en-GB" smtClean="0"/>
              <a:t>8</a:t>
            </a:fld>
            <a:endParaRPr lang="en-GB" dirty="0"/>
          </a:p>
        </p:txBody>
      </p:sp>
    </p:spTree>
    <p:extLst>
      <p:ext uri="{BB962C8B-B14F-4D97-AF65-F5344CB8AC3E}">
        <p14:creationId xmlns:p14="http://schemas.microsoft.com/office/powerpoint/2010/main" val="379582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6">
                    <a:lumMod val="50000"/>
                  </a:schemeClr>
                </a:solidFill>
                <a:latin typeface="Helvetica Now Text"/>
              </a:rPr>
              <a:t>When we consider a framework for clinical management of high cost claimants, we have three key focus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6">
                    <a:lumMod val="50000"/>
                  </a:schemeClr>
                </a:solidFill>
                <a:latin typeface="Helvetica Now Text"/>
              </a:rPr>
              <a:t>Prevention: </a:t>
            </a:r>
            <a:r>
              <a:rPr lang="en-US" sz="1200" dirty="0">
                <a:solidFill>
                  <a:srgbClr val="000000"/>
                </a:solidFill>
                <a:latin typeface="Helvetica Now Text"/>
              </a:rPr>
              <a:t>reducing risks for developing chronic conditions, cancer or major health care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6">
                    <a:lumMod val="50000"/>
                  </a:schemeClr>
                </a:solidFill>
                <a:latin typeface="Helvetica Now Text"/>
              </a:rPr>
              <a:t>Risk Reduction: </a:t>
            </a:r>
            <a:r>
              <a:rPr lang="en-US" sz="1200" dirty="0">
                <a:solidFill>
                  <a:srgbClr val="000000"/>
                </a:solidFill>
                <a:latin typeface="Helvetica Now Text"/>
              </a:rPr>
              <a:t>implementing strategies for early detection of health risks, cancer screenings and strategies to reduce risk of deteriorating health through better management of chronic conditions and promotion of high-quality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6">
                    <a:lumMod val="50000"/>
                  </a:schemeClr>
                </a:solidFill>
                <a:latin typeface="Helvetica Now Text"/>
              </a:rPr>
              <a:t>Treatment: </a:t>
            </a:r>
            <a:r>
              <a:rPr lang="en-US" sz="1200" dirty="0">
                <a:solidFill>
                  <a:srgbClr val="000000"/>
                </a:solidFill>
                <a:latin typeface="Helvetica Now Text"/>
              </a:rPr>
              <a:t>incorporating clinical management, high-quality steerage strategies and targeted solutions to better manage costs while improving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Helvetica Now Tex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Helvetica Now Text"/>
            </a:endParaRPr>
          </a:p>
          <a:p>
            <a:endParaRPr lang="en-US" dirty="0"/>
          </a:p>
        </p:txBody>
      </p:sp>
      <p:sp>
        <p:nvSpPr>
          <p:cNvPr id="4" name="Slide Number Placeholder 3"/>
          <p:cNvSpPr>
            <a:spLocks noGrp="1"/>
          </p:cNvSpPr>
          <p:nvPr>
            <p:ph type="sldNum" sz="quarter" idx="5"/>
          </p:nvPr>
        </p:nvSpPr>
        <p:spPr/>
        <p:txBody>
          <a:bodyPr/>
          <a:lstStyle/>
          <a:p>
            <a:fld id="{C6AF102A-BCD4-D14F-9CE7-7BB6C2F4C31B}" type="slidenum">
              <a:rPr lang="en-GB" smtClean="0"/>
              <a:t>9</a:t>
            </a:fld>
            <a:endParaRPr lang="en-GB" dirty="0"/>
          </a:p>
        </p:txBody>
      </p:sp>
    </p:spTree>
    <p:extLst>
      <p:ext uri="{BB962C8B-B14F-4D97-AF65-F5344CB8AC3E}">
        <p14:creationId xmlns:p14="http://schemas.microsoft.com/office/powerpoint/2010/main" val="338653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consider a roadmap to targeting clinical management, we think it’s important to start with the data. </a:t>
            </a:r>
          </a:p>
          <a:p>
            <a:pPr marL="171450" indent="-171450">
              <a:buFont typeface="Arial" panose="020B0604020202020204" pitchFamily="34" charset="0"/>
              <a:buChar char="•"/>
            </a:pPr>
            <a:r>
              <a:rPr lang="en-US" dirty="0"/>
              <a:t>You’ll notice we have red stars on the slide indicating that more detail will follow.</a:t>
            </a:r>
          </a:p>
          <a:p>
            <a:pPr marL="171450" indent="-171450">
              <a:buFont typeface="Arial" panose="020B0604020202020204" pitchFamily="34" charset="0"/>
              <a:buChar char="•"/>
            </a:pPr>
            <a:r>
              <a:rPr lang="en-US" dirty="0"/>
              <a:t>Going back to the data, we recommend the use of predictive analytics, gene and cell therapy forecasting, HCC assessments, and the propensity to engage</a:t>
            </a:r>
          </a:p>
          <a:p>
            <a:pPr marL="171450" indent="-171450">
              <a:buFont typeface="Arial" panose="020B0604020202020204" pitchFamily="34" charset="0"/>
              <a:buChar char="•"/>
            </a:pPr>
            <a:r>
              <a:rPr lang="en-US" dirty="0"/>
              <a:t>Before thinking about adding on vendors or services, it’s good to take an inventory of your current vendor capabilities. </a:t>
            </a:r>
          </a:p>
          <a:p>
            <a:pPr marL="171450" indent="-171450">
              <a:buFont typeface="Arial" panose="020B0604020202020204" pitchFamily="34" charset="0"/>
              <a:buChar char="•"/>
            </a:pPr>
            <a:r>
              <a:rPr lang="en-US" dirty="0"/>
              <a:t>You may also consider your network strategy, UM, CM, and payment integrity</a:t>
            </a:r>
          </a:p>
          <a:p>
            <a:pPr marL="171450" indent="-171450">
              <a:buFont typeface="Arial" panose="020B0604020202020204" pitchFamily="34" charset="0"/>
              <a:buChar char="•"/>
            </a:pPr>
            <a:r>
              <a:rPr lang="en-US" dirty="0"/>
              <a:t>From there, you’ll want to understand the member experience both within the healthcare system and at work</a:t>
            </a:r>
          </a:p>
          <a:p>
            <a:pPr marL="171450" indent="-171450">
              <a:buFont typeface="Arial" panose="020B0604020202020204" pitchFamily="34" charset="0"/>
              <a:buChar char="•"/>
            </a:pPr>
            <a:r>
              <a:rPr lang="en-US" dirty="0"/>
              <a:t>Then, you’ll start to consider how to advance your strategy</a:t>
            </a:r>
          </a:p>
          <a:p>
            <a:pPr marL="171450" indent="-171450">
              <a:buFont typeface="Arial" panose="020B0604020202020204" pitchFamily="34" charset="0"/>
              <a:buChar char="•"/>
            </a:pPr>
            <a:r>
              <a:rPr lang="en-US" dirty="0"/>
              <a:t>This may mean deep clinical support on managing HCCs at the member level, exploring pharmacy management, and program coordination. Employers in the education industry have a unique opportunity with employer sponsored clinics due to density of population in a particular area.</a:t>
            </a:r>
          </a:p>
          <a:p>
            <a:pPr marL="171450" indent="-171450">
              <a:buFont typeface="Arial" panose="020B0604020202020204" pitchFamily="34" charset="0"/>
              <a:buChar char="•"/>
            </a:pPr>
            <a:r>
              <a:rPr lang="en-US" dirty="0"/>
              <a:t>Finally, we want to measure outcomes so that we can iterate and have an even greater impact. This is also a good way to hold vendors accountable.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AF102A-BCD4-D14F-9CE7-7BB6C2F4C31B}" type="slidenum">
              <a:rPr lang="en-GB" smtClean="0"/>
              <a:t>10</a:t>
            </a:fld>
            <a:endParaRPr lang="en-GB" dirty="0"/>
          </a:p>
        </p:txBody>
      </p:sp>
    </p:spTree>
    <p:extLst>
      <p:ext uri="{BB962C8B-B14F-4D97-AF65-F5344CB8AC3E}">
        <p14:creationId xmlns:p14="http://schemas.microsoft.com/office/powerpoint/2010/main" val="321721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Nicole – 7 min</a:t>
            </a:r>
          </a:p>
        </p:txBody>
      </p:sp>
      <p:sp>
        <p:nvSpPr>
          <p:cNvPr id="4" name="Slide Number Placeholder 3"/>
          <p:cNvSpPr>
            <a:spLocks noGrp="1"/>
          </p:cNvSpPr>
          <p:nvPr>
            <p:ph type="sldNum" sz="quarter" idx="5"/>
          </p:nvPr>
        </p:nvSpPr>
        <p:spPr/>
        <p:txBody>
          <a:bodyPr/>
          <a:lstStyle/>
          <a:p>
            <a:fld id="{C6AF102A-BCD4-D14F-9CE7-7BB6C2F4C31B}" type="slidenum">
              <a:rPr lang="en-GB" smtClean="0"/>
              <a:t>11</a:t>
            </a:fld>
            <a:endParaRPr lang="en-GB" dirty="0"/>
          </a:p>
        </p:txBody>
      </p:sp>
    </p:spTree>
    <p:extLst>
      <p:ext uri="{BB962C8B-B14F-4D97-AF65-F5344CB8AC3E}">
        <p14:creationId xmlns:p14="http://schemas.microsoft.com/office/powerpoint/2010/main" val="2174597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732915" y="12554568"/>
            <a:ext cx="6883909"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Black</a:t>
            </a:r>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732916" y="3124200"/>
            <a:ext cx="6883910" cy="8803943"/>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bg1"/>
                </a:solidFill>
              </a:defRPr>
            </a:lvl1pPr>
            <a:lvl2pPr>
              <a:lnSpc>
                <a:spcPct val="100000"/>
              </a:lnSpc>
              <a:spcBef>
                <a:spcPts val="1000"/>
              </a:spcBef>
              <a:defRPr sz="4000">
                <a:solidFill>
                  <a:schemeClr val="bg1"/>
                </a:solidFill>
              </a:defRPr>
            </a:lvl2pPr>
            <a:lvl3pPr marL="0" indent="0">
              <a:lnSpc>
                <a:spcPct val="100000"/>
              </a:lnSpc>
              <a:spcBef>
                <a:spcPts val="4000"/>
              </a:spcBef>
              <a:spcAft>
                <a:spcPts val="1000"/>
              </a:spcAft>
              <a:buNone/>
              <a:defRPr sz="2400">
                <a:solidFill>
                  <a:schemeClr val="bg1"/>
                </a:solidFill>
              </a:defRPr>
            </a:lvl3pPr>
            <a:lvl4pPr marL="0" indent="0">
              <a:lnSpc>
                <a:spcPct val="100000"/>
              </a:lnSpc>
              <a:spcBef>
                <a:spcPts val="1000"/>
              </a:spcBef>
              <a:spcAft>
                <a:spcPts val="1000"/>
              </a:spcAft>
              <a:buNone/>
              <a:tabLst/>
              <a:defRPr>
                <a:solidFill>
                  <a:schemeClr val="bg1"/>
                </a:solidFill>
              </a:defRPr>
            </a:lvl4pPr>
            <a:lvl5pPr marL="0" indent="0">
              <a:lnSpc>
                <a:spcPct val="100000"/>
              </a:lnSpc>
              <a:spcBef>
                <a:spcPts val="1000"/>
              </a:spcBef>
              <a:spcAft>
                <a:spcPts val="1000"/>
              </a:spcAft>
              <a:buNone/>
              <a:tabLst/>
              <a:defRPr>
                <a:solidFill>
                  <a:schemeClr val="bg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a:t>First level – title. Second level – subtitle. Third level – date</a:t>
            </a:r>
          </a:p>
          <a:p>
            <a:pPr lvl="1"/>
            <a:r>
              <a:rPr lang="en-GB"/>
              <a:t>Second level</a:t>
            </a:r>
          </a:p>
          <a:p>
            <a:pPr lvl="2"/>
            <a:r>
              <a:rPr lang="en-GB"/>
              <a:t>Third level – date</a:t>
            </a:r>
          </a:p>
          <a:p>
            <a:pPr lvl="3"/>
            <a:r>
              <a:rPr lang="en-GB"/>
              <a:t>Fourth level</a:t>
            </a:r>
          </a:p>
          <a:p>
            <a:pPr lvl="4"/>
            <a:r>
              <a:rPr lang="en-GB"/>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Picture 9" descr="Woman using tablet standing in front of digital display">
            <a:extLst>
              <a:ext uri="{FF2B5EF4-FFF2-40B4-BE49-F238E27FC236}">
                <a16:creationId xmlns:a16="http://schemas.microsoft.com/office/drawing/2014/main" id="{5A8632ED-F7A2-6755-8906-868F919D4A1F}"/>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8289235" y="0"/>
            <a:ext cx="16093178" cy="13716000"/>
          </a:xfrm>
          <a:prstGeom prst="rect">
            <a:avLst/>
          </a:prstGeom>
        </p:spPr>
      </p:pic>
    </p:spTree>
    <p:extLst>
      <p:ext uri="{BB962C8B-B14F-4D97-AF65-F5344CB8AC3E}">
        <p14:creationId xmlns:p14="http://schemas.microsoft.com/office/powerpoint/2010/main" val="37378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97E37B2-0935-4612-9B2C-3F528C46FB2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140713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DD8116-497F-4584-8B84-C5FCED34BC23}"/>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2" name="Title 1">
            <a:extLst>
              <a:ext uri="{FF2B5EF4-FFF2-40B4-BE49-F238E27FC236}">
                <a16:creationId xmlns:a16="http://schemas.microsoft.com/office/drawing/2014/main" id="{99E9AB72-A07D-411B-8D87-9E714A39854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895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9CF8-7067-BC97-671E-0C495BE1512C}"/>
              </a:ext>
            </a:extLst>
          </p:cNvPr>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p>
        </p:txBody>
      </p:sp>
      <p:sp>
        <p:nvSpPr>
          <p:cNvPr id="3" name="Subtitle 2">
            <a:extLst>
              <a:ext uri="{FF2B5EF4-FFF2-40B4-BE49-F238E27FC236}">
                <a16:creationId xmlns:a16="http://schemas.microsoft.com/office/drawing/2014/main" id="{4D2EF28E-B038-BBDE-7CA3-36239980167A}"/>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93E0E9BF-F178-1F28-E99C-A7B8CC4C6AB3}"/>
              </a:ext>
            </a:extLst>
          </p:cNvPr>
          <p:cNvSpPr>
            <a:spLocks noGrp="1"/>
          </p:cNvSpPr>
          <p:nvPr>
            <p:ph type="dt" sz="half" idx="10"/>
          </p:nvPr>
        </p:nvSpPr>
        <p:spPr/>
        <p:txBody>
          <a:bodyPr/>
          <a:lstStyle/>
          <a:p>
            <a:fld id="{4A692748-D87F-4D04-99D3-06BCC708B1AA}" type="datetimeFigureOut">
              <a:rPr lang="en-US" smtClean="0"/>
              <a:t>7/10/2025</a:t>
            </a:fld>
            <a:endParaRPr lang="en-US" dirty="0"/>
          </a:p>
        </p:txBody>
      </p:sp>
      <p:sp>
        <p:nvSpPr>
          <p:cNvPr id="5" name="Footer Placeholder 4">
            <a:extLst>
              <a:ext uri="{FF2B5EF4-FFF2-40B4-BE49-F238E27FC236}">
                <a16:creationId xmlns:a16="http://schemas.microsoft.com/office/drawing/2014/main" id="{530CE6FD-E52C-BB4C-6622-7BC8DFDD9F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0181CF-BB5C-437D-748E-3D8C608BC2BC}"/>
              </a:ext>
            </a:extLst>
          </p:cNvPr>
          <p:cNvSpPr>
            <a:spLocks noGrp="1"/>
          </p:cNvSpPr>
          <p:nvPr>
            <p:ph type="sldNum" sz="quarter" idx="12"/>
          </p:nvPr>
        </p:nvSpPr>
        <p:spPr/>
        <p:txBody>
          <a:bodyPr/>
          <a:lstStyle/>
          <a:p>
            <a:fld id="{F76EF987-44F8-4F22-8B0D-2A4CB438A6BB}" type="slidenum">
              <a:rPr lang="en-US" smtClean="0"/>
              <a:t>‹#›</a:t>
            </a:fld>
            <a:endParaRPr lang="en-US" dirty="0"/>
          </a:p>
        </p:txBody>
      </p:sp>
    </p:spTree>
    <p:extLst>
      <p:ext uri="{BB962C8B-B14F-4D97-AF65-F5344CB8AC3E}">
        <p14:creationId xmlns:p14="http://schemas.microsoft.com/office/powerpoint/2010/main" val="316140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62000" y="7006886"/>
            <a:ext cx="19048413" cy="1571225"/>
          </a:xfrm>
        </p:spPr>
        <p:txBody>
          <a:bodyPr anchor="t">
            <a:noAutofit/>
          </a:bodyPr>
          <a:lstStyle>
            <a:lvl1pPr algn="l">
              <a:lnSpc>
                <a:spcPct val="100000"/>
              </a:lnSpc>
              <a:defRPr sz="3200" b="0" i="0">
                <a:solidFill>
                  <a:schemeClr val="tx1"/>
                </a:solidFill>
                <a:latin typeface="Helvetica Now Text" panose="020B0504030202020204" pitchFamily="34" charset="77"/>
              </a:defRPr>
            </a:lvl1pPr>
          </a:lstStyle>
          <a:p>
            <a:r>
              <a:rPr lang="en-GB"/>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762000" y="1752600"/>
            <a:ext cx="19048413" cy="4956514"/>
          </a:xfrm>
        </p:spPr>
        <p:txBody>
          <a:bodyPr wrap="square" anchor="b" anchorCtr="0">
            <a:noAutofit/>
          </a:bodyPr>
          <a:lstStyle>
            <a:lvl1pPr marL="0" indent="0" algn="l">
              <a:lnSpc>
                <a:spcPct val="100000"/>
              </a:lnSpc>
              <a:spcAft>
                <a:spcPts val="0"/>
              </a:spcAft>
              <a:buNone/>
              <a:defRPr sz="8800" b="0" i="0">
                <a:solidFill>
                  <a:schemeClr val="tx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US"/>
              <a:t>Click to enter Callout</a:t>
            </a:r>
          </a:p>
        </p:txBody>
      </p:sp>
    </p:spTree>
    <p:extLst>
      <p:ext uri="{BB962C8B-B14F-4D97-AF65-F5344CB8AC3E}">
        <p14:creationId xmlns:p14="http://schemas.microsoft.com/office/powerpoint/2010/main" val="262860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21334412"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4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a:t>Click to add title</a:t>
            </a:r>
            <a:endParaRPr lang="en-GB"/>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add subhead</a:t>
            </a:r>
            <a:endParaRPr lang="en-US"/>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990679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12952413" y="3124200"/>
            <a:ext cx="1066641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79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60381" y="3121471"/>
            <a:ext cx="21372512" cy="461665"/>
          </a:xfrm>
        </p:spPr>
        <p:txBody>
          <a:bodyPr wrap="square">
            <a:spAutoFit/>
          </a:bodyPr>
          <a:lstStyle>
            <a:lvl1pPr marL="0" indent="0" algn="l">
              <a:spcAft>
                <a:spcPts val="0"/>
              </a:spcAft>
              <a:buNone/>
              <a:defRPr sz="3000" b="1"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a:t>Click to add subtitle</a:t>
            </a:r>
            <a:endParaRPr lang="en-US"/>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a:t>Stats or infographics – click to add title</a:t>
            </a:r>
          </a:p>
        </p:txBody>
      </p:sp>
    </p:spTree>
    <p:extLst>
      <p:ext uri="{BB962C8B-B14F-4D97-AF65-F5344CB8AC3E}">
        <p14:creationId xmlns:p14="http://schemas.microsoft.com/office/powerpoint/2010/main" val="126539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add subhead</a:t>
            </a:r>
            <a:endParaRPr lang="en-US"/>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a:t>Graphs/infographics/tables – click to add title</a:t>
            </a:r>
          </a:p>
        </p:txBody>
      </p:sp>
    </p:spTree>
    <p:extLst>
      <p:ext uri="{BB962C8B-B14F-4D97-AF65-F5344CB8AC3E}">
        <p14:creationId xmlns:p14="http://schemas.microsoft.com/office/powerpoint/2010/main" val="414591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a:t>Graphs/infographics/tables – click to add title</a:t>
            </a:r>
          </a:p>
        </p:txBody>
      </p:sp>
    </p:spTree>
    <p:extLst>
      <p:ext uri="{BB962C8B-B14F-4D97-AF65-F5344CB8AC3E}">
        <p14:creationId xmlns:p14="http://schemas.microsoft.com/office/powerpoint/2010/main" val="218618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2252459" y="2975248"/>
            <a:ext cx="10598568" cy="1384995"/>
          </a:xfrm>
        </p:spPr>
        <p:txBody>
          <a:bodyPr/>
          <a:lstStyle>
            <a:lvl1pPr>
              <a:defRPr sz="9000">
                <a:solidFill>
                  <a:schemeClr val="bg1"/>
                </a:solidFill>
              </a:defRPr>
            </a:lvl1pPr>
          </a:lstStyle>
          <a:p>
            <a:r>
              <a:rPr lang="en-US"/>
              <a:t>Click add title</a:t>
            </a:r>
            <a:endParaRPr lang="en-GB"/>
          </a:p>
        </p:txBody>
      </p:sp>
    </p:spTree>
    <p:extLst>
      <p:ext uri="{BB962C8B-B14F-4D97-AF65-F5344CB8AC3E}">
        <p14:creationId xmlns:p14="http://schemas.microsoft.com/office/powerpoint/2010/main" val="148352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_1co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84413" y="936385"/>
            <a:ext cx="21355448" cy="800219"/>
          </a:xfrm>
        </p:spPr>
        <p:txBody>
          <a:bodyPr/>
          <a:lstStyle/>
          <a:p>
            <a:r>
              <a:rPr lang="en-GB"/>
              <a:t>Click to add title</a:t>
            </a:r>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84413" y="1686568"/>
            <a:ext cx="21355448" cy="615553"/>
          </a:xfrm>
        </p:spPr>
        <p:txBody>
          <a:bodyPr wrap="square">
            <a:spAutoFit/>
          </a:bodyPr>
          <a:lstStyle>
            <a:lvl1pPr marL="0" indent="0" algn="l">
              <a:buNone/>
              <a:defRPr sz="3999" b="0" i="0">
                <a:solidFill>
                  <a:schemeClr val="tx1"/>
                </a:solidFill>
                <a:latin typeface="Helvetica Now Text" panose="020B0504030202020204" pitchFamily="34" charset="77"/>
              </a:defRPr>
            </a:lvl1pPr>
            <a:lvl2pPr marL="914216" indent="0" algn="ctr">
              <a:buNone/>
              <a:defRPr sz="3999"/>
            </a:lvl2pPr>
            <a:lvl3pPr marL="1828434" indent="0" algn="ctr">
              <a:buNone/>
              <a:defRPr sz="3599"/>
            </a:lvl3pPr>
            <a:lvl4pPr marL="2742652" indent="0" algn="ctr">
              <a:buNone/>
              <a:defRPr sz="3199"/>
            </a:lvl4pPr>
            <a:lvl5pPr marL="3656868" indent="0" algn="ctr">
              <a:buNone/>
              <a:defRPr sz="3199"/>
            </a:lvl5pPr>
            <a:lvl6pPr marL="4571086" indent="0" algn="ctr">
              <a:buNone/>
              <a:defRPr sz="3199"/>
            </a:lvl6pPr>
            <a:lvl7pPr marL="5485303" indent="0" algn="ctr">
              <a:buNone/>
              <a:defRPr sz="3199"/>
            </a:lvl7pPr>
            <a:lvl8pPr marL="6399519" indent="0" algn="ctr">
              <a:buNone/>
              <a:defRPr sz="3199"/>
            </a:lvl8pPr>
            <a:lvl9pPr marL="7313735" indent="0" algn="ctr">
              <a:buNone/>
              <a:defRPr sz="3199"/>
            </a:lvl9pPr>
          </a:lstStyle>
          <a:p>
            <a:r>
              <a:rPr lang="en-GB"/>
              <a:t>Click to add subhead</a:t>
            </a:r>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4" y="3124199"/>
            <a:ext cx="21334411" cy="9109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865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6313" y="936384"/>
            <a:ext cx="21372512" cy="800219"/>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2261263" y="3123964"/>
            <a:ext cx="21357562" cy="887914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2817394" y="12522200"/>
            <a:ext cx="807577" cy="730250"/>
          </a:xfrm>
          <a:prstGeom prst="rect">
            <a:avLst/>
          </a:prstGeom>
        </p:spPr>
        <p:txBody>
          <a:bodyPr vert="horz" lIns="0" tIns="0" rIns="0" bIns="0" rtlCol="0" anchor="ctr">
            <a:noAutofit/>
          </a:bodyPr>
          <a:lstStyle>
            <a:lvl1pPr algn="r">
              <a:defRPr sz="16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2424699095"/>
      </p:ext>
    </p:extLst>
  </p:cSld>
  <p:clrMap bg1="lt1" tx1="dk1" bg2="lt2" tx2="dk2" accent1="accent1" accent2="accent2" accent3="accent3" accent4="accent4" accent5="accent5" accent6="accent6" hlink="hlink" folHlink="folHlink"/>
  <p:sldLayoutIdLst>
    <p:sldLayoutId id="2147483745" r:id="rId1"/>
    <p:sldLayoutId id="2147483774" r:id="rId2"/>
    <p:sldLayoutId id="2147483770" r:id="rId3"/>
    <p:sldLayoutId id="2147483771" r:id="rId4"/>
    <p:sldLayoutId id="2147483753" r:id="rId5"/>
    <p:sldLayoutId id="2147483754" r:id="rId6"/>
    <p:sldLayoutId id="2147483755" r:id="rId7"/>
    <p:sldLayoutId id="2147483768" r:id="rId8"/>
    <p:sldLayoutId id="2147483960" r:id="rId9"/>
    <p:sldLayoutId id="2147483961" r:id="rId10"/>
    <p:sldLayoutId id="2147483962" r:id="rId11"/>
    <p:sldLayoutId id="2147483963" r:id="rId12"/>
  </p:sldLayoutIdLst>
  <p:hf hdr="0" ftr="0" dt="0"/>
  <p:txStyles>
    <p:title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p:titleStyle>
    <p:body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userDrawn="1">
          <p15:clr>
            <a:srgbClr val="F26B43"/>
          </p15:clr>
        </p15:guide>
        <p15:guide id="104" pos="480" userDrawn="1">
          <p15:clr>
            <a:srgbClr val="F26B43"/>
          </p15:clr>
        </p15:guide>
        <p15:guide id="105" pos="959" userDrawn="1">
          <p15:clr>
            <a:srgbClr val="F26B43"/>
          </p15:clr>
        </p15:guide>
        <p15:guide id="106" pos="1439" userDrawn="1">
          <p15:clr>
            <a:srgbClr val="F26B43"/>
          </p15:clr>
        </p15:guide>
        <p15:guide id="107" pos="1917" userDrawn="1">
          <p15:clr>
            <a:srgbClr val="F26B43"/>
          </p15:clr>
        </p15:guide>
        <p15:guide id="108" pos="2398" userDrawn="1">
          <p15:clr>
            <a:srgbClr val="F26B43"/>
          </p15:clr>
        </p15:guide>
        <p15:guide id="109" pos="2877" userDrawn="1">
          <p15:clr>
            <a:srgbClr val="F26B43"/>
          </p15:clr>
        </p15:guide>
        <p15:guide id="110" pos="3358" userDrawn="1">
          <p15:clr>
            <a:srgbClr val="F26B43"/>
          </p15:clr>
        </p15:guide>
        <p15:guide id="111" pos="4317" userDrawn="1">
          <p15:clr>
            <a:srgbClr val="F26B43"/>
          </p15:clr>
        </p15:guide>
        <p15:guide id="112" pos="3839" userDrawn="1">
          <p15:clr>
            <a:srgbClr val="F26B43"/>
          </p15:clr>
        </p15:guide>
        <p15:guide id="113" pos="4798" userDrawn="1">
          <p15:clr>
            <a:srgbClr val="F26B43"/>
          </p15:clr>
        </p15:guide>
        <p15:guide id="114" pos="5279" userDrawn="1">
          <p15:clr>
            <a:srgbClr val="F26B43"/>
          </p15:clr>
        </p15:guide>
        <p15:guide id="115" pos="5757" userDrawn="1">
          <p15:clr>
            <a:srgbClr val="F26B43"/>
          </p15:clr>
        </p15:guide>
        <p15:guide id="116" pos="6238" userDrawn="1">
          <p15:clr>
            <a:srgbClr val="F26B43"/>
          </p15:clr>
        </p15:guide>
        <p15:guide id="117" pos="6719" userDrawn="1">
          <p15:clr>
            <a:srgbClr val="F26B43"/>
          </p15:clr>
        </p15:guide>
        <p15:guide id="118" pos="7197" userDrawn="1">
          <p15:clr>
            <a:srgbClr val="F26B43"/>
          </p15:clr>
        </p15:guide>
        <p15:guide id="119" pos="7678" userDrawn="1">
          <p15:clr>
            <a:srgbClr val="F26B43"/>
          </p15:clr>
        </p15:guide>
        <p15:guide id="120" pos="8159" userDrawn="1">
          <p15:clr>
            <a:srgbClr val="F26B43"/>
          </p15:clr>
        </p15:guide>
        <p15:guide id="121" pos="8637" userDrawn="1">
          <p15:clr>
            <a:srgbClr val="F26B43"/>
          </p15:clr>
        </p15:guide>
        <p15:guide id="122" pos="9118" userDrawn="1">
          <p15:clr>
            <a:srgbClr val="F26B43"/>
          </p15:clr>
        </p15:guide>
        <p15:guide id="123" pos="9599" userDrawn="1">
          <p15:clr>
            <a:srgbClr val="F26B43"/>
          </p15:clr>
        </p15:guide>
        <p15:guide id="124" pos="10077" userDrawn="1">
          <p15:clr>
            <a:srgbClr val="F26B43"/>
          </p15:clr>
        </p15:guide>
        <p15:guide id="125" pos="10558" userDrawn="1">
          <p15:clr>
            <a:srgbClr val="F26B43"/>
          </p15:clr>
        </p15:guide>
        <p15:guide id="126" pos="11037" userDrawn="1">
          <p15:clr>
            <a:srgbClr val="F26B43"/>
          </p15:clr>
        </p15:guide>
        <p15:guide id="127" pos="11517" userDrawn="1">
          <p15:clr>
            <a:srgbClr val="F26B43"/>
          </p15:clr>
        </p15:guide>
        <p15:guide id="128" pos="11998" userDrawn="1">
          <p15:clr>
            <a:srgbClr val="F26B43"/>
          </p15:clr>
        </p15:guide>
        <p15:guide id="129" pos="12479" userDrawn="1">
          <p15:clr>
            <a:srgbClr val="F26B43"/>
          </p15:clr>
        </p15:guide>
        <p15:guide id="130" pos="12957" userDrawn="1">
          <p15:clr>
            <a:srgbClr val="F26B43"/>
          </p15:clr>
        </p15:guide>
        <p15:guide id="131" pos="13438" userDrawn="1">
          <p15:clr>
            <a:srgbClr val="F26B43"/>
          </p15:clr>
        </p15:guide>
        <p15:guide id="132" pos="13919" userDrawn="1">
          <p15:clr>
            <a:srgbClr val="F26B43"/>
          </p15:clr>
        </p15:guide>
        <p15:guide id="133" pos="14397" userDrawn="1">
          <p15:clr>
            <a:srgbClr val="F26B43"/>
          </p15:clr>
        </p15:guide>
        <p15:guide id="134" pos="14878" userDrawn="1">
          <p15:clr>
            <a:srgbClr val="F26B43"/>
          </p15:clr>
        </p15:guide>
        <p15:guide id="135" orient="horz" pos="576" userDrawn="1">
          <p15:clr>
            <a:srgbClr val="F26B43"/>
          </p15:clr>
        </p15:guide>
        <p15:guide id="136" orient="horz" pos="8158" userDrawn="1">
          <p15:clr>
            <a:srgbClr val="F26B43"/>
          </p15:clr>
        </p15:guide>
        <p15:guide id="137" orient="horz" pos="1968" userDrawn="1">
          <p15:clr>
            <a:srgbClr val="F26B43"/>
          </p15:clr>
        </p15:guide>
        <p15:guide id="138"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13.png"/><Relationship Id="rId12"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6.png"/><Relationship Id="rId10" Type="http://schemas.openxmlformats.org/officeDocument/2006/relationships/image" Target="../media/image28.sv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6.svg"/><Relationship Id="rId11" Type="http://schemas.openxmlformats.org/officeDocument/2006/relationships/image" Target="../media/image6.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1.sv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chart" Target="../charts/chart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6.svg"/><Relationship Id="rId11" Type="http://schemas.openxmlformats.org/officeDocument/2006/relationships/image" Target="../media/image6.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nicole.netsov@aon.com"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mailto:ryan.brown3@aon.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6ABE95-9A39-3D4C-A23F-A10B86F38DEF}"/>
              </a:ext>
            </a:extLst>
          </p:cNvPr>
          <p:cNvSpPr>
            <a:spLocks noGrp="1"/>
          </p:cNvSpPr>
          <p:nvPr>
            <p:ph type="body" sz="quarter" idx="16"/>
          </p:nvPr>
        </p:nvSpPr>
        <p:spPr/>
        <p:txBody>
          <a:bodyPr vert="horz" lIns="0" tIns="0" rIns="0" bIns="0" rtlCol="0" anchor="t">
            <a:noAutofit/>
          </a:bodyPr>
          <a:lstStyle/>
          <a:p>
            <a:r>
              <a:rPr lang="en-GB" dirty="0">
                <a:latin typeface="Helvetica Now Text"/>
              </a:rPr>
              <a:t>How to Predict &amp; Manage High-Cost Claimants</a:t>
            </a:r>
          </a:p>
          <a:p>
            <a:endParaRPr lang="en-GB" dirty="0">
              <a:latin typeface="Helvetica Now Text"/>
            </a:endParaRPr>
          </a:p>
          <a:p>
            <a:r>
              <a:rPr lang="en-GB" sz="3200" b="0" dirty="0">
                <a:latin typeface="Helvetica Now Text"/>
              </a:rPr>
              <a:t>Prepared for FERMA</a:t>
            </a:r>
          </a:p>
          <a:p>
            <a:endParaRPr lang="en-GB" sz="3200" b="0" dirty="0">
              <a:latin typeface="Helvetica Now Text"/>
            </a:endParaRPr>
          </a:p>
          <a:p>
            <a:r>
              <a:rPr lang="en-GB" sz="3200" b="0" dirty="0">
                <a:latin typeface="Helvetica Now Text"/>
              </a:rPr>
              <a:t>July 16, 2025</a:t>
            </a:r>
            <a:endParaRPr lang="en-GB" sz="3200" b="0" dirty="0"/>
          </a:p>
        </p:txBody>
      </p:sp>
      <p:pic>
        <p:nvPicPr>
          <p:cNvPr id="6" name="Picture 5" descr="A black and white logo&#10;&#10;AI-generated content may be incorrect.">
            <a:extLst>
              <a:ext uri="{FF2B5EF4-FFF2-40B4-BE49-F238E27FC236}">
                <a16:creationId xmlns:a16="http://schemas.microsoft.com/office/drawing/2014/main" id="{5036F726-A53A-164D-65A8-0C6FD04F1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16" y="11219483"/>
            <a:ext cx="2777645" cy="1381396"/>
          </a:xfrm>
          <a:prstGeom prst="rect">
            <a:avLst/>
          </a:prstGeom>
        </p:spPr>
      </p:pic>
    </p:spTree>
    <p:extLst>
      <p:ext uri="{BB962C8B-B14F-4D97-AF65-F5344CB8AC3E}">
        <p14:creationId xmlns:p14="http://schemas.microsoft.com/office/powerpoint/2010/main" val="91554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D88CC9-48A6-6F6F-BC5E-7F0B1A288743}"/>
              </a:ext>
            </a:extLst>
          </p:cNvPr>
          <p:cNvSpPr>
            <a:spLocks noGrp="1"/>
          </p:cNvSpPr>
          <p:nvPr>
            <p:ph type="sldNum" sz="quarter" idx="12"/>
          </p:nvPr>
        </p:nvSpPr>
        <p:spPr>
          <a:xfrm>
            <a:off x="22522616" y="12414515"/>
            <a:ext cx="807577" cy="730202"/>
          </a:xfrm>
        </p:spPr>
        <p:txBody>
          <a:bodyPr/>
          <a:lstStyle/>
          <a:p>
            <a:fld id="{91D568E7-61F5-D04E-995D-81EF41C01A2A}" type="slidenum">
              <a:rPr lang="en-GB" smtClean="0"/>
              <a:t>10</a:t>
            </a:fld>
            <a:endParaRPr lang="en-GB" dirty="0"/>
          </a:p>
        </p:txBody>
      </p:sp>
      <p:sp>
        <p:nvSpPr>
          <p:cNvPr id="5" name="Title 4">
            <a:extLst>
              <a:ext uri="{FF2B5EF4-FFF2-40B4-BE49-F238E27FC236}">
                <a16:creationId xmlns:a16="http://schemas.microsoft.com/office/drawing/2014/main" id="{1A52A2D0-39A7-5B1E-471A-7DED845E7073}"/>
              </a:ext>
            </a:extLst>
          </p:cNvPr>
          <p:cNvSpPr>
            <a:spLocks noGrp="1"/>
          </p:cNvSpPr>
          <p:nvPr>
            <p:ph type="title"/>
          </p:nvPr>
        </p:nvSpPr>
        <p:spPr/>
        <p:txBody>
          <a:bodyPr/>
          <a:lstStyle/>
          <a:p>
            <a:r>
              <a:rPr lang="en-US" dirty="0">
                <a:latin typeface="Helvetica Now Text"/>
              </a:rPr>
              <a:t>Roadmap to Targeting Clinical Management</a:t>
            </a:r>
          </a:p>
        </p:txBody>
      </p:sp>
      <p:sp>
        <p:nvSpPr>
          <p:cNvPr id="6" name="Rectangle: Rounded Corners 5">
            <a:extLst>
              <a:ext uri="{FF2B5EF4-FFF2-40B4-BE49-F238E27FC236}">
                <a16:creationId xmlns:a16="http://schemas.microsoft.com/office/drawing/2014/main" id="{0D2C1219-4E5B-3FAD-ED95-57DEA246321D}"/>
              </a:ext>
            </a:extLst>
          </p:cNvPr>
          <p:cNvSpPr/>
          <p:nvPr/>
        </p:nvSpPr>
        <p:spPr>
          <a:xfrm>
            <a:off x="2048023" y="1942353"/>
            <a:ext cx="21372512" cy="1397047"/>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19"/>
            <a:endParaRPr lang="en-US" sz="3000" dirty="0">
              <a:solidFill>
                <a:srgbClr val="5D6D78"/>
              </a:solidFill>
              <a:latin typeface="Helvetica Now Text" panose="020B0504030202020204" pitchFamily="34" charset="77"/>
            </a:endParaRPr>
          </a:p>
        </p:txBody>
      </p:sp>
      <p:sp>
        <p:nvSpPr>
          <p:cNvPr id="7" name="Rectangle 6">
            <a:extLst>
              <a:ext uri="{FF2B5EF4-FFF2-40B4-BE49-F238E27FC236}">
                <a16:creationId xmlns:a16="http://schemas.microsoft.com/office/drawing/2014/main" id="{A2FBF58D-35BF-6B90-AF33-C5B07DC71515}"/>
              </a:ext>
            </a:extLst>
          </p:cNvPr>
          <p:cNvSpPr/>
          <p:nvPr/>
        </p:nvSpPr>
        <p:spPr>
          <a:xfrm>
            <a:off x="3862294" y="2197969"/>
            <a:ext cx="2876665" cy="8818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19"/>
            <a:r>
              <a:rPr lang="en-US" sz="2800" dirty="0">
                <a:solidFill>
                  <a:srgbClr val="FFFFFF"/>
                </a:solidFill>
                <a:latin typeface="Helvetica Now Text"/>
              </a:rPr>
              <a:t>Analyze Data</a:t>
            </a:r>
          </a:p>
        </p:txBody>
      </p:sp>
      <p:sp>
        <p:nvSpPr>
          <p:cNvPr id="8" name="Rectangle 7">
            <a:extLst>
              <a:ext uri="{FF2B5EF4-FFF2-40B4-BE49-F238E27FC236}">
                <a16:creationId xmlns:a16="http://schemas.microsoft.com/office/drawing/2014/main" id="{526369D5-9863-0735-4B8A-24DCCC6DCC8C}"/>
              </a:ext>
            </a:extLst>
          </p:cNvPr>
          <p:cNvSpPr/>
          <p:nvPr/>
        </p:nvSpPr>
        <p:spPr>
          <a:xfrm>
            <a:off x="8896604" y="2243067"/>
            <a:ext cx="3321968" cy="83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19"/>
            <a:r>
              <a:rPr lang="en-US" sz="2800" dirty="0">
                <a:solidFill>
                  <a:srgbClr val="FFFFFF"/>
                </a:solidFill>
                <a:latin typeface="Helvetica Now Text" panose="020B0504030202020204" pitchFamily="34" charset="77"/>
              </a:rPr>
              <a:t>Understand the </a:t>
            </a:r>
            <a:br>
              <a:rPr lang="en-US" sz="2800" dirty="0">
                <a:solidFill>
                  <a:srgbClr val="FFFFFF"/>
                </a:solidFill>
                <a:latin typeface="Helvetica Now Text" panose="020B0504030202020204" pitchFamily="34" charset="77"/>
              </a:rPr>
            </a:br>
            <a:r>
              <a:rPr lang="en-US" sz="2800" dirty="0">
                <a:solidFill>
                  <a:srgbClr val="FFFFFF"/>
                </a:solidFill>
                <a:latin typeface="Helvetica Now Text" panose="020B0504030202020204" pitchFamily="34" charset="77"/>
              </a:rPr>
              <a:t>Member Experience</a:t>
            </a:r>
          </a:p>
        </p:txBody>
      </p:sp>
      <p:sp>
        <p:nvSpPr>
          <p:cNvPr id="9" name="Rectangle 8">
            <a:extLst>
              <a:ext uri="{FF2B5EF4-FFF2-40B4-BE49-F238E27FC236}">
                <a16:creationId xmlns:a16="http://schemas.microsoft.com/office/drawing/2014/main" id="{1928031E-EA3C-9F24-31E0-B472D7CE0D70}"/>
              </a:ext>
            </a:extLst>
          </p:cNvPr>
          <p:cNvSpPr/>
          <p:nvPr/>
        </p:nvSpPr>
        <p:spPr>
          <a:xfrm>
            <a:off x="15133235" y="2198034"/>
            <a:ext cx="2871079" cy="844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19"/>
            <a:r>
              <a:rPr lang="en-US" sz="2800" dirty="0">
                <a:solidFill>
                  <a:srgbClr val="FFFFFF"/>
                </a:solidFill>
                <a:latin typeface="Helvetica Now Text" panose="020B0504030202020204" pitchFamily="34" charset="77"/>
              </a:rPr>
              <a:t>Advance Strategy </a:t>
            </a:r>
          </a:p>
        </p:txBody>
      </p:sp>
      <p:sp>
        <p:nvSpPr>
          <p:cNvPr id="10" name="Rectangle 9">
            <a:extLst>
              <a:ext uri="{FF2B5EF4-FFF2-40B4-BE49-F238E27FC236}">
                <a16:creationId xmlns:a16="http://schemas.microsoft.com/office/drawing/2014/main" id="{0B2E6C7E-71B3-9871-2F7C-2FA56C1720BD}"/>
              </a:ext>
            </a:extLst>
          </p:cNvPr>
          <p:cNvSpPr/>
          <p:nvPr/>
        </p:nvSpPr>
        <p:spPr>
          <a:xfrm>
            <a:off x="20310370" y="2205547"/>
            <a:ext cx="3019823" cy="87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19"/>
            <a:r>
              <a:rPr lang="en-US" sz="2800" dirty="0">
                <a:solidFill>
                  <a:srgbClr val="FFFFFF"/>
                </a:solidFill>
                <a:latin typeface="Helvetica Now Text" panose="020B0504030202020204" pitchFamily="34" charset="77"/>
              </a:rPr>
              <a:t>Measure Outcomes</a:t>
            </a:r>
          </a:p>
        </p:txBody>
      </p:sp>
      <p:sp>
        <p:nvSpPr>
          <p:cNvPr id="11" name="Arrow: Chevron 10">
            <a:extLst>
              <a:ext uri="{FF2B5EF4-FFF2-40B4-BE49-F238E27FC236}">
                <a16:creationId xmlns:a16="http://schemas.microsoft.com/office/drawing/2014/main" id="{8CFE302D-3697-DC89-CC5A-4741ED50EC15}"/>
              </a:ext>
            </a:extLst>
          </p:cNvPr>
          <p:cNvSpPr/>
          <p:nvPr/>
        </p:nvSpPr>
        <p:spPr>
          <a:xfrm>
            <a:off x="7014579" y="2141538"/>
            <a:ext cx="717905" cy="9573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19"/>
            <a:endParaRPr lang="en-US" sz="3000" dirty="0">
              <a:solidFill>
                <a:srgbClr val="FFFFFF"/>
              </a:solidFill>
              <a:latin typeface="Helvetica Now Text" panose="020B0504030202020204" pitchFamily="34" charset="77"/>
            </a:endParaRPr>
          </a:p>
        </p:txBody>
      </p:sp>
      <p:sp>
        <p:nvSpPr>
          <p:cNvPr id="12" name="Arrow: Chevron 11">
            <a:extLst>
              <a:ext uri="{FF2B5EF4-FFF2-40B4-BE49-F238E27FC236}">
                <a16:creationId xmlns:a16="http://schemas.microsoft.com/office/drawing/2014/main" id="{45A11F84-B792-0164-3AE2-14BB609141B9}"/>
              </a:ext>
            </a:extLst>
          </p:cNvPr>
          <p:cNvSpPr/>
          <p:nvPr/>
        </p:nvSpPr>
        <p:spPr>
          <a:xfrm>
            <a:off x="12447357" y="2179277"/>
            <a:ext cx="717905" cy="9573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19"/>
            <a:endParaRPr lang="en-US" sz="3000" dirty="0">
              <a:solidFill>
                <a:srgbClr val="FFFFFF"/>
              </a:solidFill>
              <a:latin typeface="Helvetica Now Text" panose="020B0504030202020204" pitchFamily="34" charset="77"/>
            </a:endParaRPr>
          </a:p>
        </p:txBody>
      </p:sp>
      <p:sp>
        <p:nvSpPr>
          <p:cNvPr id="13" name="Arrow: Chevron 12">
            <a:extLst>
              <a:ext uri="{FF2B5EF4-FFF2-40B4-BE49-F238E27FC236}">
                <a16:creationId xmlns:a16="http://schemas.microsoft.com/office/drawing/2014/main" id="{0F2D576B-3B6B-6973-FE72-56C0E9C22461}"/>
              </a:ext>
            </a:extLst>
          </p:cNvPr>
          <p:cNvSpPr/>
          <p:nvPr/>
        </p:nvSpPr>
        <p:spPr>
          <a:xfrm>
            <a:off x="18157724" y="2206972"/>
            <a:ext cx="717905" cy="9573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619"/>
            <a:endParaRPr lang="en-US" sz="3000" dirty="0">
              <a:solidFill>
                <a:srgbClr val="FFFFFF"/>
              </a:solidFill>
              <a:latin typeface="Helvetica Now Text" panose="020B0504030202020204" pitchFamily="34" charset="77"/>
            </a:endParaRPr>
          </a:p>
        </p:txBody>
      </p:sp>
      <p:sp>
        <p:nvSpPr>
          <p:cNvPr id="15" name="TextBox 14">
            <a:extLst>
              <a:ext uri="{FF2B5EF4-FFF2-40B4-BE49-F238E27FC236}">
                <a16:creationId xmlns:a16="http://schemas.microsoft.com/office/drawing/2014/main" id="{27ABC9E1-7E0B-D572-8C26-6FACDE59AEC6}"/>
              </a:ext>
            </a:extLst>
          </p:cNvPr>
          <p:cNvSpPr txBox="1"/>
          <p:nvPr/>
        </p:nvSpPr>
        <p:spPr>
          <a:xfrm>
            <a:off x="2133190" y="3545149"/>
            <a:ext cx="4974108" cy="8934483"/>
          </a:xfrm>
          <a:prstGeom prst="round2DiagRect">
            <a:avLst/>
          </a:prstGeom>
          <a:solidFill>
            <a:schemeClr val="accent6"/>
          </a:solidFill>
        </p:spPr>
        <p:txBody>
          <a:bodyPr wrap="square" lIns="182868" tIns="182868" rIns="182868" bIns="182868" anchor="t">
            <a:noAutofit/>
          </a:bodyPr>
          <a:lstStyle>
            <a:defPPr>
              <a:defRPr lang="en-US"/>
            </a:defPPr>
            <a:lvl2pPr marL="0" lvl="1" defTabSz="755650">
              <a:lnSpc>
                <a:spcPct val="90000"/>
              </a:lnSpc>
              <a:spcBef>
                <a:spcPct val="0"/>
              </a:spcBef>
              <a:spcAft>
                <a:spcPct val="15000"/>
              </a:spcAft>
              <a:buNone/>
              <a:defRPr sz="2400"/>
            </a:lvl2pPr>
          </a:lstStyle>
          <a:p>
            <a:pPr lvl="1" defTabSz="755612">
              <a:lnSpc>
                <a:spcPct val="100000"/>
              </a:lnSpc>
            </a:pPr>
            <a:r>
              <a:rPr lang="en-US" sz="2800" b="1" dirty="0">
                <a:solidFill>
                  <a:srgbClr val="000000"/>
                </a:solidFill>
                <a:latin typeface="Helvetica Now Text"/>
              </a:rPr>
              <a:t>Know your Population</a:t>
            </a:r>
          </a:p>
          <a:p>
            <a:pPr marL="463527" lvl="1" indent="-463527" defTabSz="755612">
              <a:lnSpc>
                <a:spcPct val="100000"/>
              </a:lnSpc>
              <a:buFont typeface="Arial" panose="020B0604020202020204" pitchFamily="34" charset="0"/>
              <a:buChar char="•"/>
            </a:pPr>
            <a:r>
              <a:rPr lang="en-US" sz="2800" dirty="0">
                <a:solidFill>
                  <a:srgbClr val="000000"/>
                </a:solidFill>
                <a:latin typeface="Helvetica Now Text"/>
              </a:rPr>
              <a:t>Predictive analytics</a:t>
            </a:r>
          </a:p>
          <a:p>
            <a:pPr marL="463527" lvl="1" indent="-463527" defTabSz="755612">
              <a:lnSpc>
                <a:spcPct val="100000"/>
              </a:lnSpc>
              <a:buFont typeface="Arial" panose="020B0604020202020204" pitchFamily="34" charset="0"/>
              <a:buChar char="•"/>
            </a:pPr>
            <a:r>
              <a:rPr lang="en-US" sz="2800" dirty="0">
                <a:solidFill>
                  <a:srgbClr val="000000"/>
                </a:solidFill>
                <a:latin typeface="Helvetica Now Text"/>
              </a:rPr>
              <a:t>Gene and Cell Therapy forecasting</a:t>
            </a:r>
          </a:p>
          <a:p>
            <a:pPr marL="463527" lvl="1" indent="-463527" defTabSz="755612">
              <a:lnSpc>
                <a:spcPct val="100000"/>
              </a:lnSpc>
              <a:buFont typeface="Arial" panose="020B0604020202020204" pitchFamily="34" charset="0"/>
              <a:buChar char="•"/>
            </a:pPr>
            <a:r>
              <a:rPr lang="en-US" sz="2800" dirty="0">
                <a:solidFill>
                  <a:srgbClr val="000000"/>
                </a:solidFill>
                <a:latin typeface="Helvetica Now Text"/>
              </a:rPr>
              <a:t>HCC assessments</a:t>
            </a:r>
          </a:p>
          <a:p>
            <a:pPr marL="463527" lvl="1" indent="-463527" defTabSz="755612">
              <a:lnSpc>
                <a:spcPct val="100000"/>
              </a:lnSpc>
              <a:buFont typeface="Arial" panose="020B0604020202020204" pitchFamily="34" charset="0"/>
              <a:buChar char="•"/>
            </a:pPr>
            <a:r>
              <a:rPr lang="en-US" sz="2800" dirty="0">
                <a:solidFill>
                  <a:srgbClr val="000000"/>
                </a:solidFill>
                <a:latin typeface="Helvetica Now Text"/>
              </a:rPr>
              <a:t>Propensity to engage</a:t>
            </a:r>
          </a:p>
          <a:p>
            <a:pPr lvl="1" defTabSz="755612">
              <a:lnSpc>
                <a:spcPct val="100000"/>
              </a:lnSpc>
            </a:pPr>
            <a:endParaRPr lang="en-US" sz="2800" b="1" dirty="0">
              <a:solidFill>
                <a:srgbClr val="000000"/>
              </a:solidFill>
              <a:latin typeface="Helvetica Now Text"/>
            </a:endParaRPr>
          </a:p>
          <a:p>
            <a:pPr lvl="1" defTabSz="755612">
              <a:lnSpc>
                <a:spcPct val="100000"/>
              </a:lnSpc>
            </a:pPr>
            <a:r>
              <a:rPr lang="en-US" sz="2800" b="1" dirty="0">
                <a:solidFill>
                  <a:srgbClr val="000000"/>
                </a:solidFill>
                <a:latin typeface="Helvetica Now Text"/>
              </a:rPr>
              <a:t>Know your Vendor Capabilities</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Inventory and gap analysis</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Network access &amp; utilization review</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Payment integrity audits</a:t>
            </a:r>
          </a:p>
        </p:txBody>
      </p:sp>
      <p:sp>
        <p:nvSpPr>
          <p:cNvPr id="16" name="TextBox 15">
            <a:extLst>
              <a:ext uri="{FF2B5EF4-FFF2-40B4-BE49-F238E27FC236}">
                <a16:creationId xmlns:a16="http://schemas.microsoft.com/office/drawing/2014/main" id="{817A38B2-FC91-FDC9-3DE0-B4A5D3369C9C}"/>
              </a:ext>
            </a:extLst>
          </p:cNvPr>
          <p:cNvSpPr txBox="1"/>
          <p:nvPr/>
        </p:nvSpPr>
        <p:spPr>
          <a:xfrm>
            <a:off x="7416554" y="3480031"/>
            <a:ext cx="4872017" cy="8934483"/>
          </a:xfrm>
          <a:prstGeom prst="round2DiagRect">
            <a:avLst/>
          </a:prstGeom>
          <a:solidFill>
            <a:schemeClr val="accent6"/>
          </a:solidFill>
        </p:spPr>
        <p:txBody>
          <a:bodyPr wrap="square" lIns="182868" tIns="182868" rIns="182868" bIns="182868" anchor="t">
            <a:noAutofit/>
          </a:bodyPr>
          <a:lstStyle>
            <a:defPPr>
              <a:defRPr lang="en-US"/>
            </a:defPPr>
            <a:lvl2pPr marL="0" lvl="1" defTabSz="755650">
              <a:lnSpc>
                <a:spcPct val="90000"/>
              </a:lnSpc>
              <a:spcBef>
                <a:spcPct val="0"/>
              </a:spcBef>
              <a:spcAft>
                <a:spcPct val="15000"/>
              </a:spcAft>
              <a:buNone/>
              <a:defRPr sz="2000"/>
            </a:lvl2pPr>
          </a:lstStyle>
          <a:p>
            <a:pPr lvl="1" defTabSz="755612">
              <a:lnSpc>
                <a:spcPct val="100000"/>
              </a:lnSpc>
            </a:pPr>
            <a:r>
              <a:rPr lang="en-US" sz="2800" b="1" dirty="0">
                <a:solidFill>
                  <a:srgbClr val="000000"/>
                </a:solidFill>
                <a:latin typeface="Helvetica Now Text"/>
              </a:rPr>
              <a:t>Clinical Journey</a:t>
            </a:r>
          </a:p>
          <a:p>
            <a:pPr marL="351790" lvl="1" indent="-351790" defTabSz="755612">
              <a:lnSpc>
                <a:spcPct val="100000"/>
              </a:lnSpc>
              <a:buFont typeface="Arial" panose="020B0604020202020204" pitchFamily="34" charset="0"/>
              <a:buChar char="•"/>
            </a:pPr>
            <a:r>
              <a:rPr lang="en-US" sz="2800" dirty="0">
                <a:solidFill>
                  <a:srgbClr val="000000"/>
                </a:solidFill>
                <a:latin typeface="Helvetica Now Text"/>
              </a:rPr>
              <a:t>Assessment of UM and CM programs</a:t>
            </a:r>
          </a:p>
          <a:p>
            <a:pPr marL="351790" lvl="1" indent="-351790" defTabSz="755612">
              <a:lnSpc>
                <a:spcPct val="100000"/>
              </a:lnSpc>
              <a:buFont typeface="Arial" panose="020B0604020202020204" pitchFamily="34" charset="0"/>
              <a:buChar char="•"/>
            </a:pPr>
            <a:r>
              <a:rPr lang="en-US" sz="2800" dirty="0">
                <a:solidFill>
                  <a:srgbClr val="000000"/>
                </a:solidFill>
                <a:latin typeface="Helvetica Now Text"/>
              </a:rPr>
              <a:t>Alignment with industry standards</a:t>
            </a:r>
          </a:p>
          <a:p>
            <a:pPr marL="351790" lvl="1" indent="-351790" defTabSz="755612">
              <a:lnSpc>
                <a:spcPct val="100000"/>
              </a:lnSpc>
              <a:buFont typeface="Arial" panose="020B0604020202020204" pitchFamily="34" charset="0"/>
              <a:buChar char="•"/>
            </a:pPr>
            <a:r>
              <a:rPr lang="en-US" sz="2800" dirty="0">
                <a:solidFill>
                  <a:srgbClr val="000000"/>
                </a:solidFill>
                <a:latin typeface="Helvetica Now Text"/>
              </a:rPr>
              <a:t>Access to community resources</a:t>
            </a:r>
          </a:p>
          <a:p>
            <a:pPr marL="351790" lvl="1" indent="-351790" defTabSz="755612">
              <a:lnSpc>
                <a:spcPct val="100000"/>
              </a:lnSpc>
              <a:buFont typeface="Arial" panose="020B0604020202020204" pitchFamily="34" charset="0"/>
              <a:buChar char="•"/>
            </a:pPr>
            <a:r>
              <a:rPr lang="en-US" sz="2800" dirty="0">
                <a:solidFill>
                  <a:srgbClr val="000000"/>
                </a:solidFill>
                <a:latin typeface="Helvetica Now Text"/>
              </a:rPr>
              <a:t>Member experience audits </a:t>
            </a:r>
          </a:p>
          <a:p>
            <a:pPr lvl="1" defTabSz="755612">
              <a:lnSpc>
                <a:spcPct val="100000"/>
              </a:lnSpc>
            </a:pPr>
            <a:endParaRPr lang="en-US" sz="2800" b="1" dirty="0">
              <a:solidFill>
                <a:srgbClr val="000000"/>
              </a:solidFill>
              <a:latin typeface="Helvetica Now Text"/>
            </a:endParaRPr>
          </a:p>
          <a:p>
            <a:pPr lvl="1" defTabSz="755612">
              <a:lnSpc>
                <a:spcPct val="100000"/>
              </a:lnSpc>
            </a:pPr>
            <a:r>
              <a:rPr lang="en-US" sz="2800" b="1" dirty="0">
                <a:solidFill>
                  <a:srgbClr val="000000"/>
                </a:solidFill>
                <a:latin typeface="Helvetica Now Text"/>
              </a:rPr>
              <a:t>Work Journey</a:t>
            </a:r>
          </a:p>
          <a:p>
            <a:pPr marL="351790" lvl="1" indent="-351790" defTabSz="755612">
              <a:lnSpc>
                <a:spcPct val="100000"/>
              </a:lnSpc>
              <a:buFont typeface="Arial" panose="020B0604020202020204" pitchFamily="34" charset="0"/>
              <a:buChar char="•"/>
            </a:pPr>
            <a:r>
              <a:rPr lang="en-US" sz="2800" dirty="0">
                <a:solidFill>
                  <a:srgbClr val="000000"/>
                </a:solidFill>
                <a:latin typeface="Helvetica Now Text"/>
              </a:rPr>
              <a:t>RTW policies</a:t>
            </a:r>
          </a:p>
          <a:p>
            <a:pPr marL="351790" lvl="1" indent="-351790" defTabSz="755612">
              <a:lnSpc>
                <a:spcPct val="100000"/>
              </a:lnSpc>
              <a:buFont typeface="Arial" panose="020B0604020202020204" pitchFamily="34" charset="0"/>
              <a:buChar char="•"/>
            </a:pPr>
            <a:r>
              <a:rPr lang="en-US" sz="2800" dirty="0">
                <a:solidFill>
                  <a:srgbClr val="000000"/>
                </a:solidFill>
                <a:latin typeface="Helvetica Now Text"/>
              </a:rPr>
              <a:t>Organization culture and climate</a:t>
            </a:r>
          </a:p>
          <a:p>
            <a:pPr marL="342900" lvl="1" indent="-342900" defTabSz="755612">
              <a:lnSpc>
                <a:spcPct val="100000"/>
              </a:lnSpc>
              <a:buFont typeface="Arial" panose="020B0604020202020204" pitchFamily="34" charset="0"/>
              <a:buChar char="•"/>
            </a:pPr>
            <a:endParaRPr lang="en-US" sz="1900" dirty="0">
              <a:solidFill>
                <a:srgbClr val="000000"/>
              </a:solidFill>
              <a:latin typeface="Helvetica Now Text"/>
            </a:endParaRPr>
          </a:p>
          <a:p>
            <a:pPr lvl="1" defTabSz="755612">
              <a:lnSpc>
                <a:spcPct val="100000"/>
              </a:lnSpc>
            </a:pPr>
            <a:endParaRPr lang="en-US" sz="1900" dirty="0">
              <a:solidFill>
                <a:srgbClr val="000000"/>
              </a:solidFill>
              <a:latin typeface="Helvetica Now Text"/>
            </a:endParaRPr>
          </a:p>
        </p:txBody>
      </p:sp>
      <p:pic>
        <p:nvPicPr>
          <p:cNvPr id="19" name="Graphic 18" descr="Playbook outline">
            <a:extLst>
              <a:ext uri="{FF2B5EF4-FFF2-40B4-BE49-F238E27FC236}">
                <a16:creationId xmlns:a16="http://schemas.microsoft.com/office/drawing/2014/main" id="{90A8348C-0FDC-FADA-255A-759A7B213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41584" y="2160480"/>
            <a:ext cx="958074" cy="958074"/>
          </a:xfrm>
          <a:prstGeom prst="rect">
            <a:avLst/>
          </a:prstGeom>
        </p:spPr>
      </p:pic>
      <p:pic>
        <p:nvPicPr>
          <p:cNvPr id="20" name="Graphic 19" descr="Clipboard Partially Checked outline">
            <a:extLst>
              <a:ext uri="{FF2B5EF4-FFF2-40B4-BE49-F238E27FC236}">
                <a16:creationId xmlns:a16="http://schemas.microsoft.com/office/drawing/2014/main" id="{B993FE9E-16E1-F0F0-CC34-5FAF9BB83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372000" y="2172257"/>
            <a:ext cx="895882" cy="895882"/>
          </a:xfrm>
          <a:prstGeom prst="rect">
            <a:avLst/>
          </a:prstGeom>
        </p:spPr>
      </p:pic>
      <p:pic>
        <p:nvPicPr>
          <p:cNvPr id="21" name="Graphic 20" descr="Research outline">
            <a:extLst>
              <a:ext uri="{FF2B5EF4-FFF2-40B4-BE49-F238E27FC236}">
                <a16:creationId xmlns:a16="http://schemas.microsoft.com/office/drawing/2014/main" id="{E73E5525-ED4C-FC1B-FB54-0884F98979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10688" y="2243067"/>
            <a:ext cx="914340" cy="914340"/>
          </a:xfrm>
          <a:prstGeom prst="rect">
            <a:avLst/>
          </a:prstGeom>
        </p:spPr>
      </p:pic>
      <p:pic>
        <p:nvPicPr>
          <p:cNvPr id="22" name="Graphic 21" descr="Business Growth outline">
            <a:extLst>
              <a:ext uri="{FF2B5EF4-FFF2-40B4-BE49-F238E27FC236}">
                <a16:creationId xmlns:a16="http://schemas.microsoft.com/office/drawing/2014/main" id="{9BD730D7-0BE6-795C-7CEA-54FA607BA7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94295" y="2179277"/>
            <a:ext cx="914340" cy="914340"/>
          </a:xfrm>
          <a:prstGeom prst="rect">
            <a:avLst/>
          </a:prstGeom>
        </p:spPr>
      </p:pic>
      <p:sp>
        <p:nvSpPr>
          <p:cNvPr id="23" name="TextBox 22">
            <a:extLst>
              <a:ext uri="{FF2B5EF4-FFF2-40B4-BE49-F238E27FC236}">
                <a16:creationId xmlns:a16="http://schemas.microsoft.com/office/drawing/2014/main" id="{B49259B4-D162-E82B-7661-9BDA5132F911}"/>
              </a:ext>
            </a:extLst>
          </p:cNvPr>
          <p:cNvSpPr txBox="1"/>
          <p:nvPr/>
        </p:nvSpPr>
        <p:spPr>
          <a:xfrm>
            <a:off x="12636596" y="3495670"/>
            <a:ext cx="5521127" cy="8917821"/>
          </a:xfrm>
          <a:prstGeom prst="round2DiagRect">
            <a:avLst/>
          </a:prstGeom>
          <a:solidFill>
            <a:schemeClr val="accent6"/>
          </a:solidFill>
        </p:spPr>
        <p:txBody>
          <a:bodyPr wrap="square" lIns="182868" tIns="182868" rIns="182868" bIns="182868" anchor="t">
            <a:noAutofit/>
          </a:bodyPr>
          <a:lstStyle>
            <a:defPPr>
              <a:defRPr lang="en-US"/>
            </a:defPPr>
            <a:lvl2pPr marL="0" lvl="1" defTabSz="755650">
              <a:lnSpc>
                <a:spcPct val="90000"/>
              </a:lnSpc>
              <a:spcBef>
                <a:spcPct val="0"/>
              </a:spcBef>
              <a:spcAft>
                <a:spcPct val="15000"/>
              </a:spcAft>
              <a:buNone/>
              <a:defRPr sz="2000"/>
            </a:lvl2pPr>
          </a:lstStyle>
          <a:p>
            <a:pPr lvl="1" defTabSz="755612">
              <a:lnSpc>
                <a:spcPct val="100000"/>
              </a:lnSpc>
            </a:pPr>
            <a:r>
              <a:rPr lang="en-US" sz="2800" b="1" dirty="0">
                <a:solidFill>
                  <a:srgbClr val="000000"/>
                </a:solidFill>
                <a:latin typeface="Helvetica Now Text"/>
              </a:rPr>
              <a:t>Hands-on Oversight</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Ongoing detailed review of high-cost claimants &amp; recommendations to improve outcomes</a:t>
            </a:r>
          </a:p>
          <a:p>
            <a:pPr lvl="1" defTabSz="755612">
              <a:lnSpc>
                <a:spcPct val="100000"/>
              </a:lnSpc>
            </a:pPr>
            <a:r>
              <a:rPr lang="en-US" sz="2800" b="1" dirty="0">
                <a:solidFill>
                  <a:srgbClr val="000000"/>
                </a:solidFill>
                <a:latin typeface="Helvetica Now Text"/>
              </a:rPr>
              <a:t>Pharmacy Management</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Biosimilar strategies</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Outcome-based drug purchasing</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Clinical oversight</a:t>
            </a:r>
          </a:p>
          <a:p>
            <a:pPr lvl="1" defTabSz="755612">
              <a:lnSpc>
                <a:spcPct val="100000"/>
              </a:lnSpc>
            </a:pPr>
            <a:r>
              <a:rPr lang="en-US" sz="2800" b="1" dirty="0">
                <a:solidFill>
                  <a:srgbClr val="000000"/>
                </a:solidFill>
                <a:latin typeface="Helvetica Now Text"/>
              </a:rPr>
              <a:t>Program Coordination</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Employer-sponsored clinics</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Chronic Condition Management</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Utilization Management</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Expert Opinion</a:t>
            </a:r>
          </a:p>
          <a:p>
            <a:pPr marL="352408" lvl="1" indent="-352408" defTabSz="755612">
              <a:lnSpc>
                <a:spcPct val="100000"/>
              </a:lnSpc>
              <a:buFont typeface="Arial" panose="020B0604020202020204" pitchFamily="34" charset="0"/>
              <a:buChar char="•"/>
            </a:pPr>
            <a:r>
              <a:rPr lang="en-US" sz="2800" dirty="0">
                <a:solidFill>
                  <a:srgbClr val="000000"/>
                </a:solidFill>
                <a:latin typeface="Helvetica Now Text"/>
              </a:rPr>
              <a:t>Navigation</a:t>
            </a:r>
          </a:p>
          <a:p>
            <a:pPr lvl="1" defTabSz="755612">
              <a:lnSpc>
                <a:spcPct val="100000"/>
              </a:lnSpc>
            </a:pPr>
            <a:endParaRPr lang="en-US" sz="1900" dirty="0">
              <a:solidFill>
                <a:srgbClr val="000000"/>
              </a:solidFill>
              <a:latin typeface="Helvetica Now Text"/>
            </a:endParaRPr>
          </a:p>
          <a:p>
            <a:pPr lvl="1" defTabSz="755612">
              <a:lnSpc>
                <a:spcPct val="100000"/>
              </a:lnSpc>
            </a:pPr>
            <a:endParaRPr lang="en-US" sz="1900" dirty="0">
              <a:solidFill>
                <a:srgbClr val="000000"/>
              </a:solidFill>
              <a:latin typeface="Helvetica Now Text"/>
            </a:endParaRPr>
          </a:p>
        </p:txBody>
      </p:sp>
      <p:sp>
        <p:nvSpPr>
          <p:cNvPr id="24" name="TextBox 23">
            <a:extLst>
              <a:ext uri="{FF2B5EF4-FFF2-40B4-BE49-F238E27FC236}">
                <a16:creationId xmlns:a16="http://schemas.microsoft.com/office/drawing/2014/main" id="{E83EDBFD-9226-2600-8D57-859ABD9F3827}"/>
              </a:ext>
            </a:extLst>
          </p:cNvPr>
          <p:cNvSpPr txBox="1"/>
          <p:nvPr/>
        </p:nvSpPr>
        <p:spPr>
          <a:xfrm>
            <a:off x="18458177" y="3442513"/>
            <a:ext cx="4872017" cy="8917821"/>
          </a:xfrm>
          <a:prstGeom prst="round2DiagRect">
            <a:avLst/>
          </a:prstGeom>
          <a:solidFill>
            <a:schemeClr val="accent6"/>
          </a:solidFill>
        </p:spPr>
        <p:txBody>
          <a:bodyPr wrap="square" lIns="182868" tIns="182868" rIns="182868" bIns="182868" anchor="t">
            <a:noAutofit/>
          </a:bodyPr>
          <a:lstStyle>
            <a:defPPr>
              <a:defRPr lang="en-US"/>
            </a:defPPr>
            <a:lvl2pPr marL="0" lvl="1" defTabSz="755650">
              <a:lnSpc>
                <a:spcPct val="90000"/>
              </a:lnSpc>
              <a:spcBef>
                <a:spcPct val="0"/>
              </a:spcBef>
              <a:spcAft>
                <a:spcPct val="15000"/>
              </a:spcAft>
              <a:buNone/>
              <a:defRPr sz="2000"/>
            </a:lvl2pPr>
          </a:lstStyle>
          <a:p>
            <a:pPr lvl="1" defTabSz="755612">
              <a:lnSpc>
                <a:spcPct val="100000"/>
              </a:lnSpc>
            </a:pPr>
            <a:r>
              <a:rPr lang="en-US" sz="2800" b="1" dirty="0">
                <a:solidFill>
                  <a:srgbClr val="000000"/>
                </a:solidFill>
                <a:latin typeface="Helvetica Now Text"/>
              </a:rPr>
              <a:t>Targeted Claims Audit</a:t>
            </a:r>
          </a:p>
          <a:p>
            <a:pPr marL="342883" lvl="1" indent="-342883" defTabSz="755612">
              <a:lnSpc>
                <a:spcPct val="100000"/>
              </a:lnSpc>
              <a:buFont typeface="Arial" panose="020B0604020202020204" pitchFamily="34" charset="0"/>
              <a:buChar char="•"/>
            </a:pPr>
            <a:r>
              <a:rPr lang="en-US" sz="2800" dirty="0">
                <a:solidFill>
                  <a:srgbClr val="000000"/>
                </a:solidFill>
                <a:latin typeface="Helvetica Now Text"/>
              </a:rPr>
              <a:t>Detailed review of claims processing  </a:t>
            </a:r>
          </a:p>
          <a:p>
            <a:pPr marL="342883" lvl="1" indent="-342883" defTabSz="755612">
              <a:lnSpc>
                <a:spcPct val="100000"/>
              </a:lnSpc>
              <a:buFont typeface="Arial" panose="020B0604020202020204" pitchFamily="34" charset="0"/>
              <a:buChar char="•"/>
            </a:pPr>
            <a:r>
              <a:rPr lang="en-US" sz="2800" dirty="0">
                <a:solidFill>
                  <a:srgbClr val="000000"/>
                </a:solidFill>
                <a:latin typeface="Helvetica Now Text"/>
              </a:rPr>
              <a:t>Ensure high-cost claims are paid correctly</a:t>
            </a:r>
          </a:p>
          <a:p>
            <a:pPr lvl="1" defTabSz="755612">
              <a:lnSpc>
                <a:spcPct val="100000"/>
              </a:lnSpc>
            </a:pPr>
            <a:endParaRPr lang="en-US" sz="2800" b="1" dirty="0">
              <a:solidFill>
                <a:srgbClr val="000000"/>
              </a:solidFill>
              <a:latin typeface="Helvetica Now Text"/>
            </a:endParaRPr>
          </a:p>
          <a:p>
            <a:pPr lvl="1" defTabSz="755612">
              <a:lnSpc>
                <a:spcPct val="100000"/>
              </a:lnSpc>
            </a:pPr>
            <a:r>
              <a:rPr lang="en-US" sz="2800" b="1" dirty="0">
                <a:solidFill>
                  <a:srgbClr val="000000"/>
                </a:solidFill>
                <a:latin typeface="Helvetica Now Text"/>
              </a:rPr>
              <a:t>Measurement</a:t>
            </a:r>
          </a:p>
          <a:p>
            <a:pPr marL="342883" lvl="1" indent="-342883" defTabSz="755612">
              <a:lnSpc>
                <a:spcPct val="100000"/>
              </a:lnSpc>
              <a:buFont typeface="Arial" panose="020B0604020202020204" pitchFamily="34" charset="0"/>
              <a:buChar char="•"/>
            </a:pPr>
            <a:r>
              <a:rPr lang="en-US" sz="2800" dirty="0">
                <a:solidFill>
                  <a:srgbClr val="000000"/>
                </a:solidFill>
                <a:latin typeface="Helvetica Now Text"/>
              </a:rPr>
              <a:t>Process</a:t>
            </a:r>
          </a:p>
          <a:p>
            <a:pPr marL="342883" lvl="1" indent="-342883" defTabSz="755612">
              <a:lnSpc>
                <a:spcPct val="100000"/>
              </a:lnSpc>
              <a:buFont typeface="Arial" panose="020B0604020202020204" pitchFamily="34" charset="0"/>
              <a:buChar char="•"/>
            </a:pPr>
            <a:r>
              <a:rPr lang="en-US" sz="2800" dirty="0">
                <a:solidFill>
                  <a:srgbClr val="000000"/>
                </a:solidFill>
                <a:latin typeface="Helvetica Now Text"/>
              </a:rPr>
              <a:t>Impact</a:t>
            </a:r>
          </a:p>
          <a:p>
            <a:pPr marL="342883" lvl="1" indent="-342883" defTabSz="755612">
              <a:lnSpc>
                <a:spcPct val="100000"/>
              </a:lnSpc>
              <a:buFont typeface="Arial" panose="020B0604020202020204" pitchFamily="34" charset="0"/>
              <a:buChar char="•"/>
            </a:pPr>
            <a:r>
              <a:rPr lang="en-US" sz="2800" dirty="0">
                <a:solidFill>
                  <a:srgbClr val="000000"/>
                </a:solidFill>
                <a:latin typeface="Helvetica Now Text"/>
              </a:rPr>
              <a:t>Outcomes</a:t>
            </a:r>
          </a:p>
          <a:p>
            <a:pPr lvl="1" defTabSz="755612">
              <a:lnSpc>
                <a:spcPct val="100000"/>
              </a:lnSpc>
            </a:pPr>
            <a:endParaRPr lang="en-US" sz="1900" dirty="0">
              <a:solidFill>
                <a:srgbClr val="000000"/>
              </a:solidFill>
              <a:latin typeface="Helvetica Now Text"/>
            </a:endParaRPr>
          </a:p>
        </p:txBody>
      </p:sp>
      <p:sp>
        <p:nvSpPr>
          <p:cNvPr id="4" name="Star: 5 Points 3">
            <a:extLst>
              <a:ext uri="{FF2B5EF4-FFF2-40B4-BE49-F238E27FC236}">
                <a16:creationId xmlns:a16="http://schemas.microsoft.com/office/drawing/2014/main" id="{DA30654C-2B25-D144-E8D3-A460E706705F}"/>
              </a:ext>
            </a:extLst>
          </p:cNvPr>
          <p:cNvSpPr/>
          <p:nvPr/>
        </p:nvSpPr>
        <p:spPr>
          <a:xfrm>
            <a:off x="2290763" y="4391362"/>
            <a:ext cx="649287" cy="564204"/>
          </a:xfrm>
          <a:prstGeom prst="star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sp>
        <p:nvSpPr>
          <p:cNvPr id="18" name="Star: 5 Points 17">
            <a:extLst>
              <a:ext uri="{FF2B5EF4-FFF2-40B4-BE49-F238E27FC236}">
                <a16:creationId xmlns:a16="http://schemas.microsoft.com/office/drawing/2014/main" id="{4FDF321B-5945-1CB5-C078-20ED9360C649}"/>
              </a:ext>
            </a:extLst>
          </p:cNvPr>
          <p:cNvSpPr/>
          <p:nvPr/>
        </p:nvSpPr>
        <p:spPr>
          <a:xfrm>
            <a:off x="2290763" y="4879214"/>
            <a:ext cx="649287" cy="564204"/>
          </a:xfrm>
          <a:prstGeom prst="star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sp>
        <p:nvSpPr>
          <p:cNvPr id="25" name="Star: 5 Points 24">
            <a:extLst>
              <a:ext uri="{FF2B5EF4-FFF2-40B4-BE49-F238E27FC236}">
                <a16:creationId xmlns:a16="http://schemas.microsoft.com/office/drawing/2014/main" id="{F128E0F7-CB97-C1A2-FEEA-BCD400DD309E}"/>
              </a:ext>
            </a:extLst>
          </p:cNvPr>
          <p:cNvSpPr/>
          <p:nvPr/>
        </p:nvSpPr>
        <p:spPr>
          <a:xfrm>
            <a:off x="19568622" y="1225972"/>
            <a:ext cx="649287" cy="564204"/>
          </a:xfrm>
          <a:prstGeom prst="star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sp>
        <p:nvSpPr>
          <p:cNvPr id="28" name="Rectangle 27">
            <a:extLst>
              <a:ext uri="{FF2B5EF4-FFF2-40B4-BE49-F238E27FC236}">
                <a16:creationId xmlns:a16="http://schemas.microsoft.com/office/drawing/2014/main" id="{2CD1E1B4-95F7-EC3B-FC23-696054892298}"/>
              </a:ext>
            </a:extLst>
          </p:cNvPr>
          <p:cNvSpPr/>
          <p:nvPr/>
        </p:nvSpPr>
        <p:spPr>
          <a:xfrm>
            <a:off x="20267882" y="1126106"/>
            <a:ext cx="3019823" cy="873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619"/>
            <a:r>
              <a:rPr lang="en-US" sz="2800" dirty="0">
                <a:solidFill>
                  <a:schemeClr val="bg2">
                    <a:lumMod val="25000"/>
                  </a:schemeClr>
                </a:solidFill>
                <a:latin typeface="Helvetica Now Text" panose="020B0504030202020204" pitchFamily="34" charset="77"/>
              </a:rPr>
              <a:t>Detail to follow</a:t>
            </a:r>
          </a:p>
        </p:txBody>
      </p:sp>
      <p:sp>
        <p:nvSpPr>
          <p:cNvPr id="14" name="Star: 5 Points 13">
            <a:extLst>
              <a:ext uri="{FF2B5EF4-FFF2-40B4-BE49-F238E27FC236}">
                <a16:creationId xmlns:a16="http://schemas.microsoft.com/office/drawing/2014/main" id="{FE05912D-578D-0BEE-6105-9E567F3CB2D3}"/>
              </a:ext>
            </a:extLst>
          </p:cNvPr>
          <p:cNvSpPr/>
          <p:nvPr/>
        </p:nvSpPr>
        <p:spPr>
          <a:xfrm>
            <a:off x="12840618" y="9033968"/>
            <a:ext cx="649287" cy="564204"/>
          </a:xfrm>
          <a:prstGeom prst="star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pic>
        <p:nvPicPr>
          <p:cNvPr id="17" name="Picture 16">
            <a:extLst>
              <a:ext uri="{FF2B5EF4-FFF2-40B4-BE49-F238E27FC236}">
                <a16:creationId xmlns:a16="http://schemas.microsoft.com/office/drawing/2014/main" id="{512B5DCE-89D7-C12D-5A2E-C1AE2147CF40}"/>
              </a:ext>
            </a:extLst>
          </p:cNvPr>
          <p:cNvPicPr>
            <a:picLocks noChangeAspect="1"/>
          </p:cNvPicPr>
          <p:nvPr/>
        </p:nvPicPr>
        <p:blipFill>
          <a:blip r:embed="rId11"/>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285327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3B6BD0-96E9-B781-2C4F-F775F41D79E9}"/>
              </a:ext>
            </a:extLst>
          </p:cNvPr>
          <p:cNvSpPr>
            <a:spLocks noGrp="1"/>
          </p:cNvSpPr>
          <p:nvPr>
            <p:ph type="sldNum" sz="quarter" idx="10"/>
          </p:nvPr>
        </p:nvSpPr>
        <p:spPr/>
        <p:txBody>
          <a:bodyPr/>
          <a:lstStyle/>
          <a:p>
            <a:fld id="{91D568E7-61F5-D04E-995D-81EF41C01A2A}" type="slidenum">
              <a:rPr lang="en-GB" smtClean="0"/>
              <a:pPr/>
              <a:t>11</a:t>
            </a:fld>
            <a:endParaRPr lang="en-GB" dirty="0"/>
          </a:p>
        </p:txBody>
      </p:sp>
      <p:sp>
        <p:nvSpPr>
          <p:cNvPr id="5" name="Subtitle 4">
            <a:extLst>
              <a:ext uri="{FF2B5EF4-FFF2-40B4-BE49-F238E27FC236}">
                <a16:creationId xmlns:a16="http://schemas.microsoft.com/office/drawing/2014/main" id="{EAF53FE9-4DA3-07A3-CEDA-1B14E5B894BC}"/>
              </a:ext>
            </a:extLst>
          </p:cNvPr>
          <p:cNvSpPr>
            <a:spLocks noGrp="1"/>
          </p:cNvSpPr>
          <p:nvPr>
            <p:ph type="subTitle" idx="13"/>
          </p:nvPr>
        </p:nvSpPr>
        <p:spPr/>
        <p:txBody>
          <a:bodyPr/>
          <a:lstStyle/>
          <a:p>
            <a:r>
              <a:rPr lang="en-US" dirty="0"/>
              <a:t>3. Predictive Analytics for High-Cost Claimants</a:t>
            </a:r>
          </a:p>
        </p:txBody>
      </p:sp>
    </p:spTree>
    <p:extLst>
      <p:ext uri="{BB962C8B-B14F-4D97-AF65-F5344CB8AC3E}">
        <p14:creationId xmlns:p14="http://schemas.microsoft.com/office/powerpoint/2010/main" val="4074397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7D67B-3FEE-37F0-3060-A9D8A20EFCB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32F3781-5538-87AA-8B7D-4B944A00D506}"/>
              </a:ext>
            </a:extLst>
          </p:cNvPr>
          <p:cNvSpPr>
            <a:spLocks noGrp="1"/>
          </p:cNvSpPr>
          <p:nvPr>
            <p:ph type="title"/>
          </p:nvPr>
        </p:nvSpPr>
        <p:spPr>
          <a:xfrm>
            <a:off x="1257922" y="822552"/>
            <a:ext cx="21198041" cy="1600438"/>
          </a:xfrm>
        </p:spPr>
        <p:txBody>
          <a:bodyPr/>
          <a:lstStyle/>
          <a:p>
            <a:r>
              <a:rPr lang="en-US" dirty="0">
                <a:latin typeface="Helvetica Now Text"/>
              </a:rPr>
              <a:t>Employers are beginning to adopt sophisticated analytics models to manage high-cost claims</a:t>
            </a:r>
          </a:p>
        </p:txBody>
      </p:sp>
      <p:sp>
        <p:nvSpPr>
          <p:cNvPr id="29" name="Slide Number Placeholder 1">
            <a:extLst>
              <a:ext uri="{FF2B5EF4-FFF2-40B4-BE49-F238E27FC236}">
                <a16:creationId xmlns:a16="http://schemas.microsoft.com/office/drawing/2014/main" id="{2CDA7AF3-3CAD-E187-3C04-CB3CEB068D2B}"/>
              </a:ext>
            </a:extLst>
          </p:cNvPr>
          <p:cNvSpPr>
            <a:spLocks noGrp="1"/>
          </p:cNvSpPr>
          <p:nvPr>
            <p:ph type="sldNum" sz="quarter" idx="12"/>
          </p:nvPr>
        </p:nvSpPr>
        <p:spPr>
          <a:xfrm>
            <a:off x="22831671" y="12408423"/>
            <a:ext cx="807524" cy="730202"/>
          </a:xfrm>
        </p:spPr>
        <p:txBody>
          <a:bodyPr/>
          <a:lstStyle/>
          <a:p>
            <a:fld id="{91D568E7-61F5-D04E-995D-81EF41C01A2A}" type="slidenum">
              <a:rPr lang="en-GB" smtClean="0"/>
              <a:t>12</a:t>
            </a:fld>
            <a:endParaRPr lang="en-GB" dirty="0"/>
          </a:p>
        </p:txBody>
      </p:sp>
      <p:sp>
        <p:nvSpPr>
          <p:cNvPr id="4" name="Rectangle 3">
            <a:extLst>
              <a:ext uri="{FF2B5EF4-FFF2-40B4-BE49-F238E27FC236}">
                <a16:creationId xmlns:a16="http://schemas.microsoft.com/office/drawing/2014/main" id="{BAB8F29E-3F90-4B21-5603-8599BADD248A}"/>
              </a:ext>
            </a:extLst>
          </p:cNvPr>
          <p:cNvSpPr/>
          <p:nvPr/>
        </p:nvSpPr>
        <p:spPr>
          <a:xfrm>
            <a:off x="938753" y="3573670"/>
            <a:ext cx="8185791" cy="7406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tx2"/>
                </a:solidFill>
                <a:latin typeface="Helvetica Now Text"/>
              </a:rPr>
              <a:t>Historical</a:t>
            </a:r>
            <a:endParaRPr lang="en-US" dirty="0"/>
          </a:p>
        </p:txBody>
      </p:sp>
      <p:sp>
        <p:nvSpPr>
          <p:cNvPr id="32" name="TextBox 31">
            <a:extLst>
              <a:ext uri="{FF2B5EF4-FFF2-40B4-BE49-F238E27FC236}">
                <a16:creationId xmlns:a16="http://schemas.microsoft.com/office/drawing/2014/main" id="{182FE6B4-E088-94DD-398A-32362787F399}"/>
              </a:ext>
            </a:extLst>
          </p:cNvPr>
          <p:cNvSpPr txBox="1"/>
          <p:nvPr/>
        </p:nvSpPr>
        <p:spPr>
          <a:xfrm>
            <a:off x="1257922" y="9695512"/>
            <a:ext cx="6922722" cy="1048282"/>
          </a:xfrm>
          <a:prstGeom prst="rect">
            <a:avLst/>
          </a:prstGeom>
          <a:noFill/>
        </p:spPr>
        <p:txBody>
          <a:bodyPr wrap="square" lIns="0" tIns="0" rIns="0" bIns="0" rtlCol="0" anchor="t">
            <a:noAutofit/>
          </a:bodyPr>
          <a:lstStyle/>
          <a:p>
            <a:pPr>
              <a:lnSpc>
                <a:spcPct val="117000"/>
              </a:lnSpc>
              <a:spcAft>
                <a:spcPts val="1000"/>
              </a:spcAft>
            </a:pPr>
            <a:r>
              <a:rPr lang="en-US" dirty="0">
                <a:latin typeface="Helvetica Now Text"/>
              </a:rPr>
              <a:t>Typically, predictions on a group basis</a:t>
            </a:r>
          </a:p>
        </p:txBody>
      </p:sp>
      <p:sp>
        <p:nvSpPr>
          <p:cNvPr id="37" name="TextBox 36">
            <a:extLst>
              <a:ext uri="{FF2B5EF4-FFF2-40B4-BE49-F238E27FC236}">
                <a16:creationId xmlns:a16="http://schemas.microsoft.com/office/drawing/2014/main" id="{E656099C-2386-3EC0-4700-396B25C1C28A}"/>
              </a:ext>
            </a:extLst>
          </p:cNvPr>
          <p:cNvSpPr txBox="1"/>
          <p:nvPr/>
        </p:nvSpPr>
        <p:spPr>
          <a:xfrm>
            <a:off x="1257922" y="4766233"/>
            <a:ext cx="7866623" cy="754956"/>
          </a:xfrm>
          <a:prstGeom prst="rect">
            <a:avLst/>
          </a:prstGeom>
          <a:noFill/>
        </p:spPr>
        <p:txBody>
          <a:bodyPr wrap="square" lIns="0" tIns="0" rIns="0" bIns="0" rtlCol="0" anchor="t">
            <a:noAutofit/>
          </a:bodyPr>
          <a:lstStyle/>
          <a:p>
            <a:pPr>
              <a:lnSpc>
                <a:spcPct val="117000"/>
              </a:lnSpc>
              <a:spcAft>
                <a:spcPts val="1000"/>
              </a:spcAft>
            </a:pPr>
            <a:r>
              <a:rPr lang="en-US" dirty="0">
                <a:latin typeface="Helvetica Now Text"/>
              </a:rPr>
              <a:t>Primarily used by health plan internal operations (e.g., fully-insured books)</a:t>
            </a:r>
            <a:endParaRPr lang="en-US" dirty="0">
              <a:latin typeface="Helvetica Now Text" panose="020B0504030202020204" pitchFamily="34" charset="77"/>
            </a:endParaRPr>
          </a:p>
        </p:txBody>
      </p:sp>
      <p:sp>
        <p:nvSpPr>
          <p:cNvPr id="40" name="TextBox 39">
            <a:extLst>
              <a:ext uri="{FF2B5EF4-FFF2-40B4-BE49-F238E27FC236}">
                <a16:creationId xmlns:a16="http://schemas.microsoft.com/office/drawing/2014/main" id="{DA7ABAD0-D046-62A3-3C73-736697F0FCEC}"/>
              </a:ext>
            </a:extLst>
          </p:cNvPr>
          <p:cNvSpPr txBox="1"/>
          <p:nvPr/>
        </p:nvSpPr>
        <p:spPr>
          <a:xfrm>
            <a:off x="1257922" y="7564122"/>
            <a:ext cx="7189215" cy="1048278"/>
          </a:xfrm>
          <a:prstGeom prst="rect">
            <a:avLst/>
          </a:prstGeom>
          <a:noFill/>
        </p:spPr>
        <p:txBody>
          <a:bodyPr wrap="square" lIns="0" tIns="0" rIns="0" bIns="0" rtlCol="0" anchor="t">
            <a:noAutofit/>
          </a:bodyPr>
          <a:lstStyle/>
          <a:p>
            <a:pPr>
              <a:lnSpc>
                <a:spcPct val="117000"/>
              </a:lnSpc>
              <a:spcAft>
                <a:spcPts val="1000"/>
              </a:spcAft>
            </a:pPr>
            <a:r>
              <a:rPr lang="en-US" dirty="0">
                <a:latin typeface="Helvetica Now Text"/>
              </a:rPr>
              <a:t>Typically, linear and logistic predictive models</a:t>
            </a:r>
            <a:endParaRPr lang="en-US" dirty="0"/>
          </a:p>
        </p:txBody>
      </p:sp>
      <p:sp>
        <p:nvSpPr>
          <p:cNvPr id="44" name="Arrow: Right 43">
            <a:extLst>
              <a:ext uri="{FF2B5EF4-FFF2-40B4-BE49-F238E27FC236}">
                <a16:creationId xmlns:a16="http://schemas.microsoft.com/office/drawing/2014/main" id="{F294011D-06DE-E4F8-A252-D36DCF251452}"/>
              </a:ext>
            </a:extLst>
          </p:cNvPr>
          <p:cNvSpPr/>
          <p:nvPr/>
        </p:nvSpPr>
        <p:spPr>
          <a:xfrm>
            <a:off x="9416261" y="7596872"/>
            <a:ext cx="1661652" cy="969713"/>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Helvetica Now Text" panose="020B0504030202020204" pitchFamily="34" charset="77"/>
            </a:endParaRPr>
          </a:p>
        </p:txBody>
      </p:sp>
      <p:grpSp>
        <p:nvGrpSpPr>
          <p:cNvPr id="56" name="Group 55">
            <a:extLst>
              <a:ext uri="{FF2B5EF4-FFF2-40B4-BE49-F238E27FC236}">
                <a16:creationId xmlns:a16="http://schemas.microsoft.com/office/drawing/2014/main" id="{96C3179D-AA20-B3CE-36D0-790498731828}"/>
              </a:ext>
            </a:extLst>
          </p:cNvPr>
          <p:cNvGrpSpPr/>
          <p:nvPr/>
        </p:nvGrpSpPr>
        <p:grpSpPr>
          <a:xfrm>
            <a:off x="9416261" y="3595580"/>
            <a:ext cx="9485225" cy="6829417"/>
            <a:chOff x="9649864" y="3558985"/>
            <a:chExt cx="12813490" cy="6829417"/>
          </a:xfrm>
        </p:grpSpPr>
        <p:sp>
          <p:nvSpPr>
            <p:cNvPr id="9" name="Rectangle 8">
              <a:extLst>
                <a:ext uri="{FF2B5EF4-FFF2-40B4-BE49-F238E27FC236}">
                  <a16:creationId xmlns:a16="http://schemas.microsoft.com/office/drawing/2014/main" id="{03ECA05E-6B5C-4432-2A58-4489F956DD18}"/>
                </a:ext>
              </a:extLst>
            </p:cNvPr>
            <p:cNvSpPr/>
            <p:nvPr/>
          </p:nvSpPr>
          <p:spPr>
            <a:xfrm>
              <a:off x="9649864" y="3558985"/>
              <a:ext cx="12813490" cy="7405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latin typeface="Helvetica Now Text" panose="020B0504030202020204" pitchFamily="34" charset="77"/>
                </a:rPr>
                <a:t>In past two years</a:t>
              </a:r>
              <a:endParaRPr lang="en-US" b="1" i="0" dirty="0">
                <a:solidFill>
                  <a:schemeClr val="tx2"/>
                </a:solidFill>
                <a:latin typeface="Helvetica Now Text" panose="020B0504030202020204" pitchFamily="34" charset="77"/>
              </a:endParaRPr>
            </a:p>
          </p:txBody>
        </p:sp>
        <p:sp>
          <p:nvSpPr>
            <p:cNvPr id="43" name="TextBox 42">
              <a:extLst>
                <a:ext uri="{FF2B5EF4-FFF2-40B4-BE49-F238E27FC236}">
                  <a16:creationId xmlns:a16="http://schemas.microsoft.com/office/drawing/2014/main" id="{933BCDDF-D296-6212-021B-0528300091F0}"/>
                </a:ext>
              </a:extLst>
            </p:cNvPr>
            <p:cNvSpPr txBox="1"/>
            <p:nvPr/>
          </p:nvSpPr>
          <p:spPr>
            <a:xfrm>
              <a:off x="12626504" y="4741658"/>
              <a:ext cx="9829460" cy="754957"/>
            </a:xfrm>
            <a:prstGeom prst="rect">
              <a:avLst/>
            </a:prstGeom>
            <a:noFill/>
          </p:spPr>
          <p:txBody>
            <a:bodyPr wrap="square" lIns="0" tIns="0" rIns="0" bIns="0" rtlCol="0" anchor="t">
              <a:noAutofit/>
            </a:bodyPr>
            <a:lstStyle/>
            <a:p>
              <a:pPr>
                <a:lnSpc>
                  <a:spcPct val="117000"/>
                </a:lnSpc>
                <a:spcAft>
                  <a:spcPts val="1000"/>
                </a:spcAft>
              </a:pPr>
              <a:r>
                <a:rPr lang="en-US" dirty="0">
                  <a:latin typeface="Helvetica Now Text"/>
                </a:rPr>
                <a:t>Employers adopting advanced analytics solutions for benefits and risk management</a:t>
              </a:r>
              <a:endParaRPr lang="en-US" dirty="0">
                <a:latin typeface="Helvetica Now Text" panose="020B0504030202020204" pitchFamily="34" charset="77"/>
              </a:endParaRPr>
            </a:p>
          </p:txBody>
        </p:sp>
        <p:sp>
          <p:nvSpPr>
            <p:cNvPr id="45" name="TextBox 44">
              <a:extLst>
                <a:ext uri="{FF2B5EF4-FFF2-40B4-BE49-F238E27FC236}">
                  <a16:creationId xmlns:a16="http://schemas.microsoft.com/office/drawing/2014/main" id="{3617B0E1-BE5A-5F6B-574F-93C36030F563}"/>
                </a:ext>
              </a:extLst>
            </p:cNvPr>
            <p:cNvSpPr txBox="1"/>
            <p:nvPr/>
          </p:nvSpPr>
          <p:spPr>
            <a:xfrm>
              <a:off x="12626503" y="7473754"/>
              <a:ext cx="9688748" cy="696849"/>
            </a:xfrm>
            <a:prstGeom prst="rect">
              <a:avLst/>
            </a:prstGeom>
            <a:noFill/>
          </p:spPr>
          <p:txBody>
            <a:bodyPr wrap="square" lIns="0" tIns="0" rIns="0" bIns="0" rtlCol="0" anchor="t">
              <a:noAutofit/>
            </a:bodyPr>
            <a:lstStyle/>
            <a:p>
              <a:pPr>
                <a:lnSpc>
                  <a:spcPct val="117000"/>
                </a:lnSpc>
                <a:spcAft>
                  <a:spcPts val="1000"/>
                </a:spcAft>
              </a:pPr>
              <a:r>
                <a:rPr lang="en-US" dirty="0">
                  <a:latin typeface="Helvetica Now Text"/>
                </a:rPr>
                <a:t>Advanced machine learning techniques</a:t>
              </a:r>
              <a:endParaRPr lang="en-US" dirty="0">
                <a:latin typeface="Helvetica Now Text" panose="020B0504030202020204" pitchFamily="34" charset="77"/>
              </a:endParaRPr>
            </a:p>
          </p:txBody>
        </p:sp>
        <p:sp>
          <p:nvSpPr>
            <p:cNvPr id="49" name="TextBox 48">
              <a:extLst>
                <a:ext uri="{FF2B5EF4-FFF2-40B4-BE49-F238E27FC236}">
                  <a16:creationId xmlns:a16="http://schemas.microsoft.com/office/drawing/2014/main" id="{EF065ADA-B880-25C2-D5EB-9993353512BF}"/>
                </a:ext>
              </a:extLst>
            </p:cNvPr>
            <p:cNvSpPr txBox="1"/>
            <p:nvPr/>
          </p:nvSpPr>
          <p:spPr>
            <a:xfrm>
              <a:off x="12626503" y="9724889"/>
              <a:ext cx="9688748" cy="663513"/>
            </a:xfrm>
            <a:prstGeom prst="rect">
              <a:avLst/>
            </a:prstGeom>
            <a:noFill/>
          </p:spPr>
          <p:txBody>
            <a:bodyPr wrap="square" lIns="0" tIns="0" rIns="0" bIns="0" rtlCol="0" anchor="t">
              <a:noAutofit/>
            </a:bodyPr>
            <a:lstStyle/>
            <a:p>
              <a:pPr>
                <a:lnSpc>
                  <a:spcPct val="117000"/>
                </a:lnSpc>
                <a:spcAft>
                  <a:spcPts val="1000"/>
                </a:spcAft>
              </a:pPr>
              <a:r>
                <a:rPr lang="en-US" dirty="0">
                  <a:latin typeface="Helvetica Now Text"/>
                </a:rPr>
                <a:t>Precisely-mapped member-level risk distributions</a:t>
              </a:r>
              <a:endParaRPr lang="en-US" dirty="0">
                <a:latin typeface="Helvetica Now Text" panose="020B0504030202020204" pitchFamily="34" charset="77"/>
              </a:endParaRPr>
            </a:p>
          </p:txBody>
        </p:sp>
      </p:grpSp>
      <p:grpSp>
        <p:nvGrpSpPr>
          <p:cNvPr id="57" name="Group 56">
            <a:extLst>
              <a:ext uri="{FF2B5EF4-FFF2-40B4-BE49-F238E27FC236}">
                <a16:creationId xmlns:a16="http://schemas.microsoft.com/office/drawing/2014/main" id="{843A14FE-623D-9BC4-7826-476CAF334CA0}"/>
              </a:ext>
            </a:extLst>
          </p:cNvPr>
          <p:cNvGrpSpPr/>
          <p:nvPr/>
        </p:nvGrpSpPr>
        <p:grpSpPr>
          <a:xfrm>
            <a:off x="1257923" y="7112016"/>
            <a:ext cx="17638092" cy="1964988"/>
            <a:chOff x="1257922" y="7112016"/>
            <a:chExt cx="21057329" cy="1964988"/>
          </a:xfrm>
        </p:grpSpPr>
        <p:cxnSp>
          <p:nvCxnSpPr>
            <p:cNvPr id="51" name="Straight Connector 50">
              <a:extLst>
                <a:ext uri="{FF2B5EF4-FFF2-40B4-BE49-F238E27FC236}">
                  <a16:creationId xmlns:a16="http://schemas.microsoft.com/office/drawing/2014/main" id="{289F5F91-1E37-C9DA-3531-C1C15C5CBEBF}"/>
                </a:ext>
              </a:extLst>
            </p:cNvPr>
            <p:cNvCxnSpPr/>
            <p:nvPr/>
          </p:nvCxnSpPr>
          <p:spPr>
            <a:xfrm>
              <a:off x="1257922" y="7112016"/>
              <a:ext cx="21057329" cy="0"/>
            </a:xfrm>
            <a:prstGeom prst="line">
              <a:avLst/>
            </a:prstGeom>
            <a:ln w="25400">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CDA9772-8999-8FC8-040D-7B29A0232FC2}"/>
                </a:ext>
              </a:extLst>
            </p:cNvPr>
            <p:cNvCxnSpPr/>
            <p:nvPr/>
          </p:nvCxnSpPr>
          <p:spPr>
            <a:xfrm>
              <a:off x="1257922" y="9077004"/>
              <a:ext cx="21057329" cy="0"/>
            </a:xfrm>
            <a:prstGeom prst="line">
              <a:avLst/>
            </a:prstGeom>
            <a:ln w="25400">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8" name="Rectangle 57">
            <a:extLst>
              <a:ext uri="{FF2B5EF4-FFF2-40B4-BE49-F238E27FC236}">
                <a16:creationId xmlns:a16="http://schemas.microsoft.com/office/drawing/2014/main" id="{D1C967E5-B565-3641-8075-E23A041472C0}"/>
              </a:ext>
            </a:extLst>
          </p:cNvPr>
          <p:cNvSpPr/>
          <p:nvPr/>
        </p:nvSpPr>
        <p:spPr>
          <a:xfrm flipH="1">
            <a:off x="19333667" y="3625935"/>
            <a:ext cx="82236" cy="760288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sp>
        <p:nvSpPr>
          <p:cNvPr id="59" name="TextBox 58">
            <a:extLst>
              <a:ext uri="{FF2B5EF4-FFF2-40B4-BE49-F238E27FC236}">
                <a16:creationId xmlns:a16="http://schemas.microsoft.com/office/drawing/2014/main" id="{9C09C991-7CB3-7AA3-87B6-C02B4797950C}"/>
              </a:ext>
            </a:extLst>
          </p:cNvPr>
          <p:cNvSpPr txBox="1"/>
          <p:nvPr/>
        </p:nvSpPr>
        <p:spPr>
          <a:xfrm>
            <a:off x="19710861" y="3596593"/>
            <a:ext cx="3732799" cy="6432530"/>
          </a:xfrm>
          <a:prstGeom prst="rect">
            <a:avLst/>
          </a:prstGeom>
          <a:noFill/>
        </p:spPr>
        <p:txBody>
          <a:bodyPr wrap="square">
            <a:sp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B0017"/>
                </a:solidFill>
                <a:effectLst/>
                <a:uLnTx/>
                <a:uFillTx/>
                <a:latin typeface="Helvetica Now Text" panose="020B0504030202020204" pitchFamily="34" charset="0"/>
                <a:ea typeface="Times New Roman" panose="02020603050405020304" pitchFamily="18" charset="0"/>
                <a:cs typeface="+mn-cs"/>
              </a:rPr>
              <a:t>26%</a:t>
            </a:r>
          </a:p>
          <a:p>
            <a:pPr marL="0" marR="0" lvl="0" indent="0" algn="l" defTabSz="1828709"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effectLst/>
                <a:uLnTx/>
                <a:uFillTx/>
                <a:latin typeface="Helvetica Now Text" panose="020B0504030202020204" pitchFamily="34" charset="0"/>
                <a:ea typeface="Times New Roman" panose="02020603050405020304" pitchFamily="18" charset="0"/>
                <a:cs typeface="+mn-cs"/>
              </a:rPr>
              <a:t>of employers already have predictive analytics as part of their high-cost claims strategy</a:t>
            </a:r>
            <a:endParaRPr kumimoji="0" lang="en-US" sz="5400" b="1" i="0" u="none" strike="noStrike" kern="1200" cap="none" spc="0" normalizeH="0" baseline="0" noProof="0" dirty="0">
              <a:ln>
                <a:noFill/>
              </a:ln>
              <a:solidFill>
                <a:srgbClr val="EB0017"/>
              </a:solidFill>
              <a:effectLst/>
              <a:uLnTx/>
              <a:uFillTx/>
              <a:latin typeface="Helvetica Now Text" panose="020B0504030202020204" pitchFamily="34" charset="0"/>
              <a:ea typeface="Times New Roman" panose="02020603050405020304" pitchFamily="18" charset="0"/>
              <a:cs typeface="+mn-cs"/>
            </a:endParaRPr>
          </a:p>
          <a:p>
            <a:pPr>
              <a:spcAft>
                <a:spcPts val="600"/>
              </a:spcAft>
              <a:defRPr/>
            </a:pPr>
            <a:r>
              <a:rPr kumimoji="0" lang="en-US" sz="5400" b="1" i="0" u="none" strike="noStrike" kern="1200" cap="none" spc="0" normalizeH="0" baseline="0" noProof="0" dirty="0">
                <a:ln>
                  <a:noFill/>
                </a:ln>
                <a:solidFill>
                  <a:srgbClr val="EB0017"/>
                </a:solidFill>
                <a:effectLst/>
                <a:uLnTx/>
                <a:uFillTx/>
                <a:latin typeface="Helvetica Now Text" panose="020B0504030202020204" pitchFamily="34" charset="0"/>
                <a:ea typeface="Times New Roman" panose="02020603050405020304" pitchFamily="18" charset="0"/>
                <a:cs typeface="+mn-cs"/>
              </a:rPr>
              <a:t>28%</a:t>
            </a:r>
          </a:p>
          <a:p>
            <a:pPr marL="0" marR="0" lvl="0" indent="0" algn="l" defTabSz="1828709"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effectLst/>
                <a:uLnTx/>
                <a:uFillTx/>
                <a:latin typeface="Helvetica Now Text" panose="020B0504030202020204" pitchFamily="34" charset="0"/>
                <a:ea typeface="Times New Roman" panose="02020603050405020304" pitchFamily="18" charset="0"/>
                <a:cs typeface="+mn-cs"/>
              </a:rPr>
              <a:t>are interested in adding predictive analytics</a:t>
            </a:r>
            <a:r>
              <a:rPr kumimoji="0" lang="en-US" sz="3200" i="0" u="none" strike="noStrike" kern="1200" cap="none" spc="0" normalizeH="0" baseline="30000" noProof="0" dirty="0">
                <a:ln>
                  <a:noFill/>
                </a:ln>
                <a:effectLst/>
                <a:uLnTx/>
                <a:uFillTx/>
                <a:latin typeface="Helvetica Now Text" panose="020B0504030202020204" pitchFamily="34" charset="0"/>
                <a:ea typeface="Times New Roman" panose="02020603050405020304" pitchFamily="18" charset="0"/>
                <a:cs typeface="+mn-cs"/>
              </a:rPr>
              <a:t>1</a:t>
            </a:r>
            <a:endParaRPr lang="en-US" sz="3200" b="1" dirty="0">
              <a:latin typeface="Helvetica Now Text" panose="020B0504030202020204" pitchFamily="34" charset="0"/>
              <a:ea typeface="Times New Roman" panose="02020603050405020304" pitchFamily="18" charset="0"/>
            </a:endParaRPr>
          </a:p>
        </p:txBody>
      </p:sp>
      <p:sp>
        <p:nvSpPr>
          <p:cNvPr id="60" name="TextBox 59">
            <a:extLst>
              <a:ext uri="{FF2B5EF4-FFF2-40B4-BE49-F238E27FC236}">
                <a16:creationId xmlns:a16="http://schemas.microsoft.com/office/drawing/2014/main" id="{FF570D8B-0175-2124-839D-0B252BBCCB8D}"/>
              </a:ext>
            </a:extLst>
          </p:cNvPr>
          <p:cNvSpPr txBox="1"/>
          <p:nvPr/>
        </p:nvSpPr>
        <p:spPr>
          <a:xfrm>
            <a:off x="2515464" y="12708782"/>
            <a:ext cx="6922722" cy="369332"/>
          </a:xfrm>
          <a:prstGeom prst="rect">
            <a:avLst/>
          </a:prstGeom>
          <a:noFill/>
        </p:spPr>
        <p:txBody>
          <a:bodyPr wrap="square">
            <a:sp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1800" dirty="0">
                <a:latin typeface="Helvetica Now Text" panose="020B0504030202020204" pitchFamily="34" charset="0"/>
                <a:ea typeface="Times New Roman" panose="02020603050405020304" pitchFamily="18" charset="0"/>
              </a:rPr>
              <a:t>Source: </a:t>
            </a:r>
            <a:r>
              <a:rPr lang="en-US" sz="1800" dirty="0">
                <a:solidFill>
                  <a:schemeClr val="tx1"/>
                </a:solidFill>
                <a:latin typeface="Helvetica Now Text" panose="020B0504030202020204" pitchFamily="34" charset="0"/>
              </a:rPr>
              <a:t>2025 Aon Health Survey</a:t>
            </a:r>
            <a:endParaRPr lang="en-US" sz="1800" dirty="0">
              <a:latin typeface="Helvetica Now Text" panose="020B0504030202020204" pitchFamily="34" charset="0"/>
              <a:ea typeface="Times New Roman" panose="02020603050405020304" pitchFamily="18" charset="0"/>
            </a:endParaRPr>
          </a:p>
        </p:txBody>
      </p:sp>
      <p:sp>
        <p:nvSpPr>
          <p:cNvPr id="2" name="Arrow: Right 1">
            <a:extLst>
              <a:ext uri="{FF2B5EF4-FFF2-40B4-BE49-F238E27FC236}">
                <a16:creationId xmlns:a16="http://schemas.microsoft.com/office/drawing/2014/main" id="{D2A555F5-F5F4-9428-0487-696EC78DEB60}"/>
              </a:ext>
            </a:extLst>
          </p:cNvPr>
          <p:cNvSpPr/>
          <p:nvPr/>
        </p:nvSpPr>
        <p:spPr>
          <a:xfrm>
            <a:off x="9416261" y="5296127"/>
            <a:ext cx="1661652" cy="969713"/>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Helvetica Now Text" panose="020B0504030202020204" pitchFamily="34" charset="77"/>
            </a:endParaRPr>
          </a:p>
        </p:txBody>
      </p:sp>
      <p:sp>
        <p:nvSpPr>
          <p:cNvPr id="3" name="Arrow: Right 2">
            <a:extLst>
              <a:ext uri="{FF2B5EF4-FFF2-40B4-BE49-F238E27FC236}">
                <a16:creationId xmlns:a16="http://schemas.microsoft.com/office/drawing/2014/main" id="{60C60438-E617-324E-F0F6-3E39BA8C3FE4}"/>
              </a:ext>
            </a:extLst>
          </p:cNvPr>
          <p:cNvSpPr/>
          <p:nvPr/>
        </p:nvSpPr>
        <p:spPr>
          <a:xfrm>
            <a:off x="9553388" y="9734796"/>
            <a:ext cx="1661652" cy="969713"/>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Helvetica Now Text" panose="020B0504030202020204" pitchFamily="34" charset="77"/>
            </a:endParaRPr>
          </a:p>
        </p:txBody>
      </p:sp>
      <p:pic>
        <p:nvPicPr>
          <p:cNvPr id="6" name="Picture 5">
            <a:extLst>
              <a:ext uri="{FF2B5EF4-FFF2-40B4-BE49-F238E27FC236}">
                <a16:creationId xmlns:a16="http://schemas.microsoft.com/office/drawing/2014/main" id="{D0F94E14-F482-AB9D-3716-3922337B904D}"/>
              </a:ext>
            </a:extLst>
          </p:cNvPr>
          <p:cNvPicPr>
            <a:picLocks noChangeAspect="1"/>
          </p:cNvPicPr>
          <p:nvPr/>
        </p:nvPicPr>
        <p:blipFill>
          <a:blip r:embed="rId3"/>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190896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50562-41E5-4925-A9EC-25A20535C7E4}"/>
            </a:ext>
          </a:extLst>
        </p:cNvPr>
        <p:cNvGrpSpPr/>
        <p:nvPr/>
      </p:nvGrpSpPr>
      <p:grpSpPr>
        <a:xfrm>
          <a:off x="0" y="0"/>
          <a:ext cx="0" cy="0"/>
          <a:chOff x="0" y="0"/>
          <a:chExt cx="0" cy="0"/>
        </a:xfrm>
      </p:grpSpPr>
      <p:sp>
        <p:nvSpPr>
          <p:cNvPr id="16" name="Callout: Right Arrow 15">
            <a:extLst>
              <a:ext uri="{FF2B5EF4-FFF2-40B4-BE49-F238E27FC236}">
                <a16:creationId xmlns:a16="http://schemas.microsoft.com/office/drawing/2014/main" id="{C6ACFD9B-ABD0-735E-AE36-2A59895F6B34}"/>
              </a:ext>
            </a:extLst>
          </p:cNvPr>
          <p:cNvSpPr/>
          <p:nvPr/>
        </p:nvSpPr>
        <p:spPr>
          <a:xfrm>
            <a:off x="1257922" y="2436872"/>
            <a:ext cx="5861222" cy="9167879"/>
          </a:xfrm>
          <a:prstGeom prst="rightArrowCallout">
            <a:avLst>
              <a:gd name="adj1" fmla="val 14322"/>
              <a:gd name="adj2" fmla="val 25993"/>
              <a:gd name="adj3" fmla="val 11583"/>
              <a:gd name="adj4" fmla="val 8394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solidFill>
              <a:latin typeface="Helvetica Now Text" panose="020B0504030202020204" pitchFamily="34" charset="77"/>
            </a:endParaRPr>
          </a:p>
        </p:txBody>
      </p:sp>
      <p:sp>
        <p:nvSpPr>
          <p:cNvPr id="34" name="Rectangle: Rounded Corners 33">
            <a:extLst>
              <a:ext uri="{FF2B5EF4-FFF2-40B4-BE49-F238E27FC236}">
                <a16:creationId xmlns:a16="http://schemas.microsoft.com/office/drawing/2014/main" id="{B66DFCC0-A061-5AD4-ACB9-DEDEFB43AE3D}"/>
              </a:ext>
            </a:extLst>
          </p:cNvPr>
          <p:cNvSpPr/>
          <p:nvPr/>
        </p:nvSpPr>
        <p:spPr>
          <a:xfrm>
            <a:off x="7079539" y="2436872"/>
            <a:ext cx="8350750" cy="9280073"/>
          </a:xfrm>
          <a:prstGeom prst="roundRect">
            <a:avLst>
              <a:gd name="adj" fmla="val 11866"/>
            </a:avLst>
          </a:prstGeom>
          <a:solidFill>
            <a:schemeClr val="accent3">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solidFill>
              <a:latin typeface="Helvetica Now Text" panose="020B0504030202020204" pitchFamily="34" charset="77"/>
            </a:endParaRPr>
          </a:p>
        </p:txBody>
      </p:sp>
      <p:sp>
        <p:nvSpPr>
          <p:cNvPr id="5" name="Title 4">
            <a:extLst>
              <a:ext uri="{FF2B5EF4-FFF2-40B4-BE49-F238E27FC236}">
                <a16:creationId xmlns:a16="http://schemas.microsoft.com/office/drawing/2014/main" id="{75C12586-6D73-8BBE-2149-BAABB4065018}"/>
              </a:ext>
            </a:extLst>
          </p:cNvPr>
          <p:cNvSpPr>
            <a:spLocks noGrp="1"/>
          </p:cNvSpPr>
          <p:nvPr>
            <p:ph type="title"/>
          </p:nvPr>
        </p:nvSpPr>
        <p:spPr>
          <a:xfrm>
            <a:off x="1243112" y="516554"/>
            <a:ext cx="21198041" cy="1600438"/>
          </a:xfrm>
        </p:spPr>
        <p:txBody>
          <a:bodyPr/>
          <a:lstStyle/>
          <a:p>
            <a:r>
              <a:rPr lang="en-US" dirty="0">
                <a:latin typeface="Helvetica Now Text"/>
              </a:rPr>
              <a:t>How employers have implemented machine learning to manage high-cost claims</a:t>
            </a:r>
            <a:endParaRPr lang="en-CA" dirty="0">
              <a:latin typeface="Helvetica Now Text"/>
            </a:endParaRPr>
          </a:p>
        </p:txBody>
      </p:sp>
      <p:sp>
        <p:nvSpPr>
          <p:cNvPr id="22" name="Cylinder 21">
            <a:extLst>
              <a:ext uri="{FF2B5EF4-FFF2-40B4-BE49-F238E27FC236}">
                <a16:creationId xmlns:a16="http://schemas.microsoft.com/office/drawing/2014/main" id="{24B33856-0783-8A39-D2D9-111338D5871B}"/>
              </a:ext>
            </a:extLst>
          </p:cNvPr>
          <p:cNvSpPr/>
          <p:nvPr/>
        </p:nvSpPr>
        <p:spPr>
          <a:xfrm>
            <a:off x="1626879" y="5831396"/>
            <a:ext cx="3995602" cy="2726415"/>
          </a:xfrm>
          <a:prstGeom prst="can">
            <a:avLst/>
          </a:prstGeom>
          <a:solidFill>
            <a:srgbClr val="CDDB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solidFill>
              <a:latin typeface="Helvetica Now Text" panose="020B0504030202020204" pitchFamily="34" charset="0"/>
            </a:endParaRPr>
          </a:p>
        </p:txBody>
      </p:sp>
      <p:sp>
        <p:nvSpPr>
          <p:cNvPr id="31" name="TextBox 30">
            <a:extLst>
              <a:ext uri="{FF2B5EF4-FFF2-40B4-BE49-F238E27FC236}">
                <a16:creationId xmlns:a16="http://schemas.microsoft.com/office/drawing/2014/main" id="{23B302BF-58EF-0E75-FE36-9C28052B6B85}"/>
              </a:ext>
            </a:extLst>
          </p:cNvPr>
          <p:cNvSpPr txBox="1"/>
          <p:nvPr/>
        </p:nvSpPr>
        <p:spPr>
          <a:xfrm>
            <a:off x="8188008" y="3296185"/>
            <a:ext cx="6272803" cy="677084"/>
          </a:xfrm>
          <a:prstGeom prst="rect">
            <a:avLst/>
          </a:prstGeom>
          <a:noFill/>
        </p:spPr>
        <p:txBody>
          <a:bodyPr rot="0" spcFirstLastPara="0" vertOverflow="overflow" horzOverflow="overflow" vert="horz" wrap="square" lIns="182856" tIns="91428" rIns="182856" bIns="91428" numCol="1" spcCol="0" rtlCol="0" fromWordArt="0" anchor="ctr" anchorCtr="0" forceAA="0" compatLnSpc="1">
            <a:prstTxWarp prst="textNoShape">
              <a:avLst/>
            </a:prstTxWarp>
            <a:spAutoFit/>
          </a:bodyPr>
          <a:lstStyle/>
          <a:p>
            <a:pPr algn="ctr"/>
            <a:r>
              <a:rPr lang="en-US" sz="3200" dirty="0">
                <a:latin typeface="Helvetica Now Text" panose="020B0504030202020204" pitchFamily="34" charset="0"/>
              </a:rPr>
              <a:t>Latest-Gen Machine Learning</a:t>
            </a:r>
          </a:p>
        </p:txBody>
      </p:sp>
      <p:sp>
        <p:nvSpPr>
          <p:cNvPr id="46" name="TextBox 45">
            <a:extLst>
              <a:ext uri="{FF2B5EF4-FFF2-40B4-BE49-F238E27FC236}">
                <a16:creationId xmlns:a16="http://schemas.microsoft.com/office/drawing/2014/main" id="{2E07A51F-E0F1-27CA-ED36-E37C11770560}"/>
              </a:ext>
            </a:extLst>
          </p:cNvPr>
          <p:cNvSpPr txBox="1"/>
          <p:nvPr/>
        </p:nvSpPr>
        <p:spPr>
          <a:xfrm>
            <a:off x="8859513" y="7203996"/>
            <a:ext cx="5165537" cy="677052"/>
          </a:xfrm>
          <a:prstGeom prst="rect">
            <a:avLst/>
          </a:prstGeom>
          <a:noFill/>
        </p:spPr>
        <p:txBody>
          <a:bodyPr rot="0" spcFirstLastPara="0" vertOverflow="overflow" horzOverflow="overflow" vert="horz" wrap="square" lIns="182856" tIns="91428" rIns="182856" bIns="91428" numCol="1" spcCol="0" rtlCol="0" fromWordArt="0" anchor="ctr" anchorCtr="0" forceAA="0" compatLnSpc="1">
            <a:prstTxWarp prst="textNoShape">
              <a:avLst/>
            </a:prstTxWarp>
            <a:spAutoFit/>
          </a:bodyPr>
          <a:lstStyle/>
          <a:p>
            <a:pPr algn="ctr"/>
            <a:r>
              <a:rPr lang="en-US" sz="3200" dirty="0">
                <a:latin typeface="Helvetica Now Text" panose="020B0504030202020204" pitchFamily="34" charset="0"/>
              </a:rPr>
              <a:t>Millions of simulations</a:t>
            </a:r>
          </a:p>
        </p:txBody>
      </p:sp>
      <p:grpSp>
        <p:nvGrpSpPr>
          <p:cNvPr id="2" name="Group 1">
            <a:extLst>
              <a:ext uri="{FF2B5EF4-FFF2-40B4-BE49-F238E27FC236}">
                <a16:creationId xmlns:a16="http://schemas.microsoft.com/office/drawing/2014/main" id="{BD68A712-5CAC-AD2B-721F-43E0AB0BAC53}"/>
              </a:ext>
            </a:extLst>
          </p:cNvPr>
          <p:cNvGrpSpPr/>
          <p:nvPr/>
        </p:nvGrpSpPr>
        <p:grpSpPr>
          <a:xfrm>
            <a:off x="1561795" y="2788769"/>
            <a:ext cx="4203292" cy="8612982"/>
            <a:chOff x="1535573" y="3920845"/>
            <a:chExt cx="4203566" cy="7888032"/>
          </a:xfrm>
        </p:grpSpPr>
        <p:sp>
          <p:nvSpPr>
            <p:cNvPr id="24" name="Cylinder 23">
              <a:extLst>
                <a:ext uri="{FF2B5EF4-FFF2-40B4-BE49-F238E27FC236}">
                  <a16:creationId xmlns:a16="http://schemas.microsoft.com/office/drawing/2014/main" id="{20014531-BEAF-CE17-9078-182B51CD6910}"/>
                </a:ext>
              </a:extLst>
            </p:cNvPr>
            <p:cNvSpPr/>
            <p:nvPr/>
          </p:nvSpPr>
          <p:spPr>
            <a:xfrm>
              <a:off x="1535575" y="3920845"/>
              <a:ext cx="4082380" cy="2541030"/>
            </a:xfrm>
            <a:prstGeom prst="can">
              <a:avLst/>
            </a:prstGeom>
            <a:solidFill>
              <a:srgbClr val="CDDBD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solidFill>
                <a:latin typeface="Helvetica Now Text" panose="020B0504030202020204" pitchFamily="34" charset="0"/>
              </a:endParaRPr>
            </a:p>
          </p:txBody>
        </p:sp>
        <p:grpSp>
          <p:nvGrpSpPr>
            <p:cNvPr id="8" name="Group 7">
              <a:extLst>
                <a:ext uri="{FF2B5EF4-FFF2-40B4-BE49-F238E27FC236}">
                  <a16:creationId xmlns:a16="http://schemas.microsoft.com/office/drawing/2014/main" id="{7CAD1560-E724-A005-D8BB-BE122EE39E51}"/>
                </a:ext>
              </a:extLst>
            </p:cNvPr>
            <p:cNvGrpSpPr/>
            <p:nvPr/>
          </p:nvGrpSpPr>
          <p:grpSpPr>
            <a:xfrm>
              <a:off x="1535573" y="4637630"/>
              <a:ext cx="4203566" cy="7171247"/>
              <a:chOff x="1230161" y="4663240"/>
              <a:chExt cx="4724730" cy="7171247"/>
            </a:xfrm>
          </p:grpSpPr>
          <p:sp>
            <p:nvSpPr>
              <p:cNvPr id="23" name="TextBox 22">
                <a:extLst>
                  <a:ext uri="{FF2B5EF4-FFF2-40B4-BE49-F238E27FC236}">
                    <a16:creationId xmlns:a16="http://schemas.microsoft.com/office/drawing/2014/main" id="{E881C8A4-FE8C-57AB-8723-C6A3B45AD3A3}"/>
                  </a:ext>
                </a:extLst>
              </p:cNvPr>
              <p:cNvSpPr txBox="1"/>
              <p:nvPr/>
            </p:nvSpPr>
            <p:spPr>
              <a:xfrm>
                <a:off x="1448176" y="7519237"/>
                <a:ext cx="4328507" cy="1352959"/>
              </a:xfrm>
              <a:prstGeom prst="rect">
                <a:avLst/>
              </a:prstGeom>
              <a:noFill/>
            </p:spPr>
            <p:txBody>
              <a:bodyPr rot="0" spcFirstLastPara="0" vertOverflow="overflow" horzOverflow="overflow" vert="horz" wrap="square" lIns="182856" tIns="91428" rIns="182856" bIns="91428" numCol="1" spcCol="0" rtlCol="0" fromWordArt="0" anchor="ctr" anchorCtr="0" forceAA="0" compatLnSpc="1">
                <a:prstTxWarp prst="textNoShape">
                  <a:avLst/>
                </a:prstTxWarp>
                <a:spAutoFit/>
              </a:bodyPr>
              <a:lstStyle/>
              <a:p>
                <a:pPr algn="ctr"/>
                <a:r>
                  <a:rPr lang="en-US" sz="2800" i="1" dirty="0">
                    <a:latin typeface="Helvetica Now Text" panose="020B0504030202020204" pitchFamily="34" charset="0"/>
                  </a:rPr>
                  <a:t>Individual plan claims, demographics</a:t>
                </a:r>
              </a:p>
            </p:txBody>
          </p:sp>
          <p:sp>
            <p:nvSpPr>
              <p:cNvPr id="25" name="TextBox 24">
                <a:extLst>
                  <a:ext uri="{FF2B5EF4-FFF2-40B4-BE49-F238E27FC236}">
                    <a16:creationId xmlns:a16="http://schemas.microsoft.com/office/drawing/2014/main" id="{3B82CA75-6425-3FC4-D453-38208F4B5929}"/>
                  </a:ext>
                </a:extLst>
              </p:cNvPr>
              <p:cNvSpPr txBox="1"/>
              <p:nvPr/>
            </p:nvSpPr>
            <p:spPr>
              <a:xfrm>
                <a:off x="1230161" y="4663240"/>
                <a:ext cx="4630873" cy="1352959"/>
              </a:xfrm>
              <a:prstGeom prst="rect">
                <a:avLst/>
              </a:prstGeom>
              <a:noFill/>
            </p:spPr>
            <p:txBody>
              <a:bodyPr rot="0" spcFirstLastPara="0" vertOverflow="overflow" horzOverflow="overflow" vert="horz" wrap="square" lIns="182856" tIns="91428" rIns="182856" bIns="91428" numCol="1" spcCol="0" rtlCol="0" fromWordArt="0" anchor="ctr" anchorCtr="0" forceAA="0" compatLnSpc="1">
                <a:prstTxWarp prst="textNoShape">
                  <a:avLst/>
                </a:prstTxWarp>
                <a:spAutoFit/>
              </a:bodyPr>
              <a:lstStyle/>
              <a:p>
                <a:pPr algn="ctr"/>
                <a:r>
                  <a:rPr lang="en-US" sz="2800" b="0" i="1" u="none" strike="noStrike" dirty="0">
                    <a:solidFill>
                      <a:srgbClr val="000000"/>
                    </a:solidFill>
                    <a:effectLst/>
                    <a:latin typeface="Helvetica Now Text" panose="020B0504030202020204" pitchFamily="34" charset="0"/>
                  </a:rPr>
                  <a:t>20M+ Lives of Commercial data; Refreshed Regularly</a:t>
                </a:r>
                <a:endParaRPr lang="en-US" sz="2800" i="1" dirty="0">
                  <a:latin typeface="Helvetica Now Text" panose="020B0504030202020204" pitchFamily="34" charset="0"/>
                </a:endParaRPr>
              </a:p>
            </p:txBody>
          </p:sp>
          <p:sp>
            <p:nvSpPr>
              <p:cNvPr id="55" name="TextBox 54">
                <a:extLst>
                  <a:ext uri="{FF2B5EF4-FFF2-40B4-BE49-F238E27FC236}">
                    <a16:creationId xmlns:a16="http://schemas.microsoft.com/office/drawing/2014/main" id="{28258FE1-2981-E30B-CBD4-1D693B96AE37}"/>
                  </a:ext>
                </a:extLst>
              </p:cNvPr>
              <p:cNvSpPr txBox="1"/>
              <p:nvPr/>
            </p:nvSpPr>
            <p:spPr>
              <a:xfrm>
                <a:off x="1270180" y="10481528"/>
                <a:ext cx="4684711" cy="1352959"/>
              </a:xfrm>
              <a:prstGeom prst="rect">
                <a:avLst/>
              </a:prstGeom>
              <a:noFill/>
            </p:spPr>
            <p:txBody>
              <a:bodyPr rot="0" spcFirstLastPara="0" vertOverflow="overflow" horzOverflow="overflow" vert="horz" wrap="square" lIns="182856" tIns="91428" rIns="182856" bIns="91428" numCol="1" spcCol="0" rtlCol="0" fromWordArt="0" anchor="ctr" anchorCtr="0" forceAA="0" compatLnSpc="1">
                <a:prstTxWarp prst="textNoShape">
                  <a:avLst/>
                </a:prstTxWarp>
                <a:spAutoFit/>
              </a:bodyPr>
              <a:lstStyle/>
              <a:p>
                <a:pPr algn="ctr"/>
                <a:r>
                  <a:rPr lang="en-US" sz="2800" i="1" dirty="0">
                    <a:latin typeface="Helvetica Now Text" panose="020B0504030202020204" pitchFamily="34" charset="0"/>
                  </a:rPr>
                  <a:t>Data scientist, actuarial, and  clinician expertise</a:t>
                </a:r>
              </a:p>
            </p:txBody>
          </p:sp>
        </p:grpSp>
      </p:grpSp>
      <p:pic>
        <p:nvPicPr>
          <p:cNvPr id="6" name="Picture 5">
            <a:extLst>
              <a:ext uri="{FF2B5EF4-FFF2-40B4-BE49-F238E27FC236}">
                <a16:creationId xmlns:a16="http://schemas.microsoft.com/office/drawing/2014/main" id="{1A2FA56A-DFA5-4508-B46E-FDBDC84B2FF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61320" y="7864946"/>
            <a:ext cx="7551777" cy="3531986"/>
          </a:xfrm>
          <a:prstGeom prst="rect">
            <a:avLst/>
          </a:prstGeom>
          <a:ln>
            <a:solidFill>
              <a:schemeClr val="bg2">
                <a:lumMod val="75000"/>
              </a:schemeClr>
            </a:solidFill>
          </a:ln>
        </p:spPr>
      </p:pic>
      <p:pic>
        <p:nvPicPr>
          <p:cNvPr id="7" name="Picture 6">
            <a:extLst>
              <a:ext uri="{FF2B5EF4-FFF2-40B4-BE49-F238E27FC236}">
                <a16:creationId xmlns:a16="http://schemas.microsoft.com/office/drawing/2014/main" id="{4ECAC9AA-2EB5-E51D-531E-DEA8DCBCAED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356537" y="4020724"/>
            <a:ext cx="7761345" cy="3119391"/>
          </a:xfrm>
          <a:prstGeom prst="rect">
            <a:avLst/>
          </a:prstGeom>
          <a:ln>
            <a:solidFill>
              <a:schemeClr val="bg2">
                <a:lumMod val="75000"/>
              </a:schemeClr>
            </a:solidFill>
          </a:ln>
        </p:spPr>
      </p:pic>
      <p:sp>
        <p:nvSpPr>
          <p:cNvPr id="14" name="Arrow: Up 13">
            <a:extLst>
              <a:ext uri="{FF2B5EF4-FFF2-40B4-BE49-F238E27FC236}">
                <a16:creationId xmlns:a16="http://schemas.microsoft.com/office/drawing/2014/main" id="{E25A89AB-28C1-3798-C646-562D3A52062B}"/>
              </a:ext>
            </a:extLst>
          </p:cNvPr>
          <p:cNvSpPr/>
          <p:nvPr/>
        </p:nvSpPr>
        <p:spPr>
          <a:xfrm rot="5400000">
            <a:off x="14500671" y="6589168"/>
            <a:ext cx="2891966" cy="1096794"/>
          </a:xfrm>
          <a:prstGeom prst="upArrow">
            <a:avLst>
              <a:gd name="adj1" fmla="val 26672"/>
              <a:gd name="adj2" fmla="val 70148"/>
            </a:avLst>
          </a:prstGeom>
          <a:solidFill>
            <a:schemeClr val="accent3">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2"/>
              </a:solidFill>
              <a:latin typeface="Helvetica Now Text" panose="020B0504030202020204" pitchFamily="34" charset="77"/>
            </a:endParaRPr>
          </a:p>
        </p:txBody>
      </p:sp>
      <p:sp>
        <p:nvSpPr>
          <p:cNvPr id="29" name="Slide Number Placeholder 1">
            <a:extLst>
              <a:ext uri="{FF2B5EF4-FFF2-40B4-BE49-F238E27FC236}">
                <a16:creationId xmlns:a16="http://schemas.microsoft.com/office/drawing/2014/main" id="{AAB0311A-5D0B-2195-9AE7-273410A70D17}"/>
              </a:ext>
            </a:extLst>
          </p:cNvPr>
          <p:cNvSpPr>
            <a:spLocks noGrp="1"/>
          </p:cNvSpPr>
          <p:nvPr>
            <p:ph type="sldNum" sz="quarter" idx="12"/>
          </p:nvPr>
        </p:nvSpPr>
        <p:spPr>
          <a:xfrm>
            <a:off x="22831671" y="12408423"/>
            <a:ext cx="807524" cy="730202"/>
          </a:xfrm>
        </p:spPr>
        <p:txBody>
          <a:bodyPr/>
          <a:lstStyle/>
          <a:p>
            <a:fld id="{91D568E7-61F5-D04E-995D-81EF41C01A2A}" type="slidenum">
              <a:rPr lang="en-GB" smtClean="0"/>
              <a:t>13</a:t>
            </a:fld>
            <a:endParaRPr lang="en-GB" dirty="0"/>
          </a:p>
        </p:txBody>
      </p:sp>
      <p:pic>
        <p:nvPicPr>
          <p:cNvPr id="18" name="Graphic 17" descr="Tools outline">
            <a:extLst>
              <a:ext uri="{FF2B5EF4-FFF2-40B4-BE49-F238E27FC236}">
                <a16:creationId xmlns:a16="http://schemas.microsoft.com/office/drawing/2014/main" id="{C5E02ADA-2FE5-75D6-61D1-F7383AE190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64521" y="8825874"/>
            <a:ext cx="914340" cy="914340"/>
          </a:xfrm>
          <a:prstGeom prst="rect">
            <a:avLst/>
          </a:prstGeom>
        </p:spPr>
      </p:pic>
      <p:sp>
        <p:nvSpPr>
          <p:cNvPr id="21" name="TextBox 20">
            <a:extLst>
              <a:ext uri="{FF2B5EF4-FFF2-40B4-BE49-F238E27FC236}">
                <a16:creationId xmlns:a16="http://schemas.microsoft.com/office/drawing/2014/main" id="{E5459188-586D-C50B-B6AE-1C8BEB18FF3F}"/>
              </a:ext>
            </a:extLst>
          </p:cNvPr>
          <p:cNvSpPr txBox="1"/>
          <p:nvPr/>
        </p:nvSpPr>
        <p:spPr>
          <a:xfrm>
            <a:off x="18061133" y="3481388"/>
            <a:ext cx="4991372" cy="7078849"/>
          </a:xfrm>
          <a:prstGeom prst="rect">
            <a:avLst/>
          </a:prstGeom>
          <a:noFill/>
        </p:spPr>
        <p:txBody>
          <a:bodyPr rot="0" spcFirstLastPara="0" vertOverflow="overflow" horzOverflow="overflow" vert="horz" wrap="square" lIns="182868" tIns="91434" rIns="182868" bIns="91434" numCol="1" spcCol="0" rtlCol="0" fromWordArt="0" anchor="ctr" anchorCtr="0" forceAA="0" compatLnSpc="1">
            <a:prstTxWarp prst="textNoShape">
              <a:avLst/>
            </a:prstTxWarp>
            <a:spAutoFit/>
          </a:bodyPr>
          <a:lstStyle/>
          <a:p>
            <a:endParaRPr lang="en-US" sz="3200" b="1" dirty="0">
              <a:latin typeface="Helvetica Now Text" panose="020B0504030202020204" pitchFamily="34" charset="0"/>
            </a:endParaRPr>
          </a:p>
          <a:p>
            <a:r>
              <a:rPr lang="en-US" sz="3200" b="1" dirty="0">
                <a:latin typeface="Helvetica Now Text" panose="020B0504030202020204" pitchFamily="34" charset="0"/>
              </a:rPr>
              <a:t>50%+ of high-cost claims predicted</a:t>
            </a:r>
          </a:p>
          <a:p>
            <a:endParaRPr lang="en-US" sz="3200" b="1" dirty="0">
              <a:latin typeface="Helvetica Now Text" panose="020B0504030202020204" pitchFamily="34" charset="0"/>
            </a:endParaRPr>
          </a:p>
          <a:p>
            <a:endParaRPr lang="en-US" sz="3200" b="1" dirty="0">
              <a:latin typeface="Helvetica Now Text" panose="020B0504030202020204" pitchFamily="34" charset="0"/>
            </a:endParaRPr>
          </a:p>
          <a:p>
            <a:r>
              <a:rPr lang="en-US" sz="3200" b="1" dirty="0">
                <a:latin typeface="Helvetica Now Text" panose="020B0504030202020204" pitchFamily="34" charset="0"/>
              </a:rPr>
              <a:t>Member-level risk &amp; cost predictions</a:t>
            </a:r>
          </a:p>
          <a:p>
            <a:endParaRPr lang="en-US" sz="3200" b="1" dirty="0">
              <a:latin typeface="Helvetica Now Text" panose="020B0504030202020204" pitchFamily="34" charset="0"/>
            </a:endParaRPr>
          </a:p>
          <a:p>
            <a:endParaRPr lang="en-US" sz="3200" b="1" dirty="0">
              <a:latin typeface="Helvetica Now Text" panose="020B0504030202020204" pitchFamily="34" charset="0"/>
            </a:endParaRPr>
          </a:p>
          <a:p>
            <a:r>
              <a:rPr lang="en-US" sz="3200" b="1" dirty="0">
                <a:latin typeface="Helvetica Now Text" panose="020B0504030202020204" pitchFamily="34" charset="0"/>
              </a:rPr>
              <a:t>Precision budgeting</a:t>
            </a:r>
          </a:p>
          <a:p>
            <a:endParaRPr lang="en-US" sz="3200" b="1" dirty="0">
              <a:latin typeface="Helvetica Now Text" panose="020B0504030202020204" pitchFamily="34" charset="0"/>
            </a:endParaRPr>
          </a:p>
          <a:p>
            <a:endParaRPr lang="en-US" sz="3200" b="1" dirty="0">
              <a:latin typeface="Helvetica Now Text" panose="020B0504030202020204" pitchFamily="34" charset="0"/>
            </a:endParaRPr>
          </a:p>
          <a:p>
            <a:r>
              <a:rPr lang="en-US" sz="3200" b="1" dirty="0">
                <a:latin typeface="Helvetica Now Text" panose="020B0504030202020204" pitchFamily="34" charset="0"/>
              </a:rPr>
              <a:t>Regularly refreshed</a:t>
            </a:r>
          </a:p>
          <a:p>
            <a:endParaRPr lang="en-US" sz="3200" b="1" dirty="0">
              <a:latin typeface="Helvetica Now Text" panose="020B0504030202020204" pitchFamily="34" charset="0"/>
            </a:endParaRPr>
          </a:p>
        </p:txBody>
      </p:sp>
      <p:pic>
        <p:nvPicPr>
          <p:cNvPr id="27" name="Graphic 26" descr="Business Growth outline">
            <a:extLst>
              <a:ext uri="{FF2B5EF4-FFF2-40B4-BE49-F238E27FC236}">
                <a16:creationId xmlns:a16="http://schemas.microsoft.com/office/drawing/2014/main" id="{45CFE910-FA19-B78D-9D56-DA647F02A3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596790" y="3943744"/>
            <a:ext cx="1360262" cy="1360262"/>
          </a:xfrm>
          <a:prstGeom prst="rect">
            <a:avLst/>
          </a:prstGeom>
        </p:spPr>
      </p:pic>
      <p:pic>
        <p:nvPicPr>
          <p:cNvPr id="28" name="Graphic 27" descr="Filter outline">
            <a:extLst>
              <a:ext uri="{FF2B5EF4-FFF2-40B4-BE49-F238E27FC236}">
                <a16:creationId xmlns:a16="http://schemas.microsoft.com/office/drawing/2014/main" id="{B9BD5CCB-A9B2-0B5A-4001-9CAE90C26C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683964" y="5848463"/>
            <a:ext cx="1096794" cy="1096794"/>
          </a:xfrm>
          <a:prstGeom prst="rect">
            <a:avLst/>
          </a:prstGeom>
        </p:spPr>
      </p:pic>
      <p:pic>
        <p:nvPicPr>
          <p:cNvPr id="36" name="Graphic 35" descr="Arrow circle outline">
            <a:extLst>
              <a:ext uri="{FF2B5EF4-FFF2-40B4-BE49-F238E27FC236}">
                <a16:creationId xmlns:a16="http://schemas.microsoft.com/office/drawing/2014/main" id="{A91225CC-9A5F-BA67-3FB1-B664D5B2A5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579179" y="9091822"/>
            <a:ext cx="1296784" cy="1296784"/>
          </a:xfrm>
          <a:prstGeom prst="rect">
            <a:avLst/>
          </a:prstGeom>
        </p:spPr>
      </p:pic>
      <p:pic>
        <p:nvPicPr>
          <p:cNvPr id="38" name="Graphic 37" descr="Bullseye outline">
            <a:extLst>
              <a:ext uri="{FF2B5EF4-FFF2-40B4-BE49-F238E27FC236}">
                <a16:creationId xmlns:a16="http://schemas.microsoft.com/office/drawing/2014/main" id="{171043E8-6443-C170-F478-CB24CB3A0BF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683964" y="7585018"/>
            <a:ext cx="1096794" cy="1096794"/>
          </a:xfrm>
          <a:prstGeom prst="rect">
            <a:avLst/>
          </a:prstGeom>
        </p:spPr>
      </p:pic>
      <p:sp>
        <p:nvSpPr>
          <p:cNvPr id="39" name="TextBox 38">
            <a:extLst>
              <a:ext uri="{FF2B5EF4-FFF2-40B4-BE49-F238E27FC236}">
                <a16:creationId xmlns:a16="http://schemas.microsoft.com/office/drawing/2014/main" id="{49927FF6-C566-BCB4-F4BF-19BCC70991A2}"/>
              </a:ext>
            </a:extLst>
          </p:cNvPr>
          <p:cNvSpPr txBox="1"/>
          <p:nvPr/>
        </p:nvSpPr>
        <p:spPr>
          <a:xfrm>
            <a:off x="8188008" y="2642683"/>
            <a:ext cx="6272803" cy="677084"/>
          </a:xfrm>
          <a:prstGeom prst="rect">
            <a:avLst/>
          </a:prstGeom>
          <a:noFill/>
        </p:spPr>
        <p:txBody>
          <a:bodyPr rot="0" spcFirstLastPara="0" vertOverflow="overflow" horzOverflow="overflow" vert="horz" wrap="square" lIns="182856" tIns="91428" rIns="182856" bIns="91428" numCol="1" spcCol="0" rtlCol="0" fromWordArt="0" anchor="ctr" anchorCtr="0" forceAA="0" compatLnSpc="1">
            <a:prstTxWarp prst="textNoShape">
              <a:avLst/>
            </a:prstTxWarp>
            <a:spAutoFit/>
          </a:bodyPr>
          <a:lstStyle/>
          <a:p>
            <a:pPr algn="ctr"/>
            <a:r>
              <a:rPr lang="en-US" sz="3200" b="1" dirty="0">
                <a:latin typeface="Helvetica Now Text" panose="020B0504030202020204" pitchFamily="34" charset="0"/>
              </a:rPr>
              <a:t>Health Risk Analyzer</a:t>
            </a:r>
            <a:endParaRPr lang="en-US" sz="3200" dirty="0">
              <a:latin typeface="Helvetica Now Text" panose="020B0504030202020204" pitchFamily="34" charset="0"/>
            </a:endParaRPr>
          </a:p>
        </p:txBody>
      </p:sp>
      <p:pic>
        <p:nvPicPr>
          <p:cNvPr id="3" name="Picture 2">
            <a:extLst>
              <a:ext uri="{FF2B5EF4-FFF2-40B4-BE49-F238E27FC236}">
                <a16:creationId xmlns:a16="http://schemas.microsoft.com/office/drawing/2014/main" id="{0780752A-5D5F-FC63-6077-27C37A578304}"/>
              </a:ext>
            </a:extLst>
          </p:cNvPr>
          <p:cNvPicPr>
            <a:picLocks noChangeAspect="1"/>
          </p:cNvPicPr>
          <p:nvPr/>
        </p:nvPicPr>
        <p:blipFill>
          <a:blip r:embed="rId15"/>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231736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B909A918-4495-7D58-C8BF-8F86006115D8}"/>
              </a:ext>
            </a:extLst>
          </p:cNvPr>
          <p:cNvSpPr/>
          <p:nvPr/>
        </p:nvSpPr>
        <p:spPr>
          <a:xfrm>
            <a:off x="1143498" y="2358355"/>
            <a:ext cx="10969796" cy="4652161"/>
          </a:xfrm>
          <a:prstGeom prst="roundRect">
            <a:avLst>
              <a:gd name="adj" fmla="val 128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solidFill>
              <a:latin typeface="Helvetica Now Text" panose="020B0504030202020204" pitchFamily="34" charset="77"/>
            </a:endParaRPr>
          </a:p>
        </p:txBody>
      </p:sp>
      <p:sp>
        <p:nvSpPr>
          <p:cNvPr id="52" name="Rectangle: Rounded Corners 51">
            <a:extLst>
              <a:ext uri="{FF2B5EF4-FFF2-40B4-BE49-F238E27FC236}">
                <a16:creationId xmlns:a16="http://schemas.microsoft.com/office/drawing/2014/main" id="{54DC2BD4-B482-0F19-9239-D4119166016A}"/>
              </a:ext>
            </a:extLst>
          </p:cNvPr>
          <p:cNvSpPr/>
          <p:nvPr/>
        </p:nvSpPr>
        <p:spPr>
          <a:xfrm>
            <a:off x="12323364" y="2358355"/>
            <a:ext cx="10969796" cy="4652161"/>
          </a:xfrm>
          <a:prstGeom prst="roundRect">
            <a:avLst>
              <a:gd name="adj" fmla="val 1289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solidFill>
              <a:latin typeface="Helvetica Now Text" panose="020B0504030202020204" pitchFamily="34" charset="77"/>
            </a:endParaRPr>
          </a:p>
        </p:txBody>
      </p:sp>
      <p:sp>
        <p:nvSpPr>
          <p:cNvPr id="38" name="Rectangle: Rounded Corners 37">
            <a:extLst>
              <a:ext uri="{FF2B5EF4-FFF2-40B4-BE49-F238E27FC236}">
                <a16:creationId xmlns:a16="http://schemas.microsoft.com/office/drawing/2014/main" id="{0F8DA160-EC46-9E20-FD14-8F4ACCB3947D}"/>
              </a:ext>
            </a:extLst>
          </p:cNvPr>
          <p:cNvSpPr/>
          <p:nvPr/>
        </p:nvSpPr>
        <p:spPr>
          <a:xfrm>
            <a:off x="1143498" y="7202074"/>
            <a:ext cx="10969796" cy="4652161"/>
          </a:xfrm>
          <a:prstGeom prst="roundRect">
            <a:avLst>
              <a:gd name="adj" fmla="val 1289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solidFill>
              <a:latin typeface="Helvetica Now Text" panose="020B0504030202020204" pitchFamily="34" charset="77"/>
            </a:endParaRPr>
          </a:p>
        </p:txBody>
      </p:sp>
      <p:sp>
        <p:nvSpPr>
          <p:cNvPr id="5" name="Title 4">
            <a:extLst>
              <a:ext uri="{FF2B5EF4-FFF2-40B4-BE49-F238E27FC236}">
                <a16:creationId xmlns:a16="http://schemas.microsoft.com/office/drawing/2014/main" id="{7CA070CF-85A3-B355-3FDD-3A89BD1737B4}"/>
              </a:ext>
            </a:extLst>
          </p:cNvPr>
          <p:cNvSpPr>
            <a:spLocks noGrp="1"/>
          </p:cNvSpPr>
          <p:nvPr>
            <p:ph type="title"/>
          </p:nvPr>
        </p:nvSpPr>
        <p:spPr>
          <a:xfrm>
            <a:off x="1339960" y="662138"/>
            <a:ext cx="22298490" cy="1600438"/>
          </a:xfrm>
        </p:spPr>
        <p:txBody>
          <a:bodyPr/>
          <a:lstStyle/>
          <a:p>
            <a:r>
              <a:rPr lang="en-US" dirty="0">
                <a:latin typeface="Helvetica Now Text"/>
              </a:rPr>
              <a:t>How are employers using machine learning in benefits and risk management?</a:t>
            </a:r>
            <a:endParaRPr lang="en-CA" dirty="0">
              <a:latin typeface="Helvetica Now Text"/>
            </a:endParaRPr>
          </a:p>
        </p:txBody>
      </p:sp>
      <p:sp>
        <p:nvSpPr>
          <p:cNvPr id="29" name="Slide Number Placeholder 1">
            <a:extLst>
              <a:ext uri="{FF2B5EF4-FFF2-40B4-BE49-F238E27FC236}">
                <a16:creationId xmlns:a16="http://schemas.microsoft.com/office/drawing/2014/main" id="{B03227A2-3FA7-79B8-C20F-44C3F28DA278}"/>
              </a:ext>
            </a:extLst>
          </p:cNvPr>
          <p:cNvSpPr>
            <a:spLocks noGrp="1"/>
          </p:cNvSpPr>
          <p:nvPr>
            <p:ph type="sldNum" sz="quarter" idx="12"/>
          </p:nvPr>
        </p:nvSpPr>
        <p:spPr>
          <a:xfrm>
            <a:off x="22830979" y="12408064"/>
            <a:ext cx="807471" cy="730154"/>
          </a:xfrm>
        </p:spPr>
        <p:txBody>
          <a:bodyPr/>
          <a:lstStyle/>
          <a:p>
            <a:fld id="{91D568E7-61F5-D04E-995D-81EF41C01A2A}" type="slidenum">
              <a:rPr lang="en-GB" smtClean="0"/>
              <a:t>14</a:t>
            </a:fld>
            <a:endParaRPr lang="en-GB" dirty="0"/>
          </a:p>
        </p:txBody>
      </p:sp>
      <p:sp>
        <p:nvSpPr>
          <p:cNvPr id="19" name="Rectangle: Rounded Corners 18">
            <a:extLst>
              <a:ext uri="{FF2B5EF4-FFF2-40B4-BE49-F238E27FC236}">
                <a16:creationId xmlns:a16="http://schemas.microsoft.com/office/drawing/2014/main" id="{24C6BFE1-9838-3D4A-951A-FF20F7795396}"/>
              </a:ext>
            </a:extLst>
          </p:cNvPr>
          <p:cNvSpPr/>
          <p:nvPr/>
        </p:nvSpPr>
        <p:spPr>
          <a:xfrm>
            <a:off x="12323364" y="7202074"/>
            <a:ext cx="10969796" cy="4652161"/>
          </a:xfrm>
          <a:prstGeom prst="roundRect">
            <a:avLst>
              <a:gd name="adj" fmla="val 1289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2"/>
              </a:solidFill>
              <a:latin typeface="Helvetica Now Text" panose="020B0504030202020204" pitchFamily="34" charset="77"/>
            </a:endParaRPr>
          </a:p>
        </p:txBody>
      </p:sp>
      <p:sp>
        <p:nvSpPr>
          <p:cNvPr id="21" name="TextBox 20">
            <a:extLst>
              <a:ext uri="{FF2B5EF4-FFF2-40B4-BE49-F238E27FC236}">
                <a16:creationId xmlns:a16="http://schemas.microsoft.com/office/drawing/2014/main" id="{A1A68F38-E6BD-2B09-30DE-56ED5E2A143A}"/>
              </a:ext>
            </a:extLst>
          </p:cNvPr>
          <p:cNvSpPr txBox="1"/>
          <p:nvPr/>
        </p:nvSpPr>
        <p:spPr>
          <a:xfrm>
            <a:off x="1571414" y="5048909"/>
            <a:ext cx="10101038" cy="1446550"/>
          </a:xfrm>
          <a:prstGeom prst="rect">
            <a:avLst/>
          </a:prstGeom>
          <a:noFill/>
        </p:spPr>
        <p:txBody>
          <a:bodyPr wrap="square">
            <a:spAutoFit/>
          </a:bodyPr>
          <a:lstStyle/>
          <a:p>
            <a:pPr algn="ctr"/>
            <a:r>
              <a:rPr lang="en-US" sz="4400" b="1" dirty="0">
                <a:latin typeface="Helvetica Now Text" panose="020B0504030202020204" pitchFamily="34" charset="0"/>
              </a:rPr>
              <a:t>Budget</a:t>
            </a:r>
            <a:r>
              <a:rPr lang="en-US" sz="4400" dirty="0">
                <a:latin typeface="Helvetica Now Text" panose="020B0504030202020204" pitchFamily="34" charset="0"/>
              </a:rPr>
              <a:t> </a:t>
            </a:r>
            <a:r>
              <a:rPr lang="en-US" sz="4400" b="1" dirty="0">
                <a:latin typeface="Helvetica Now Text" panose="020B0504030202020204" pitchFamily="34" charset="0"/>
              </a:rPr>
              <a:t>and forecast costs </a:t>
            </a:r>
            <a:r>
              <a:rPr lang="en-US" sz="4400" dirty="0">
                <a:latin typeface="Helvetica Now Text" panose="020B0504030202020204" pitchFamily="34" charset="0"/>
              </a:rPr>
              <a:t>with increased precision</a:t>
            </a:r>
          </a:p>
        </p:txBody>
      </p:sp>
      <p:sp>
        <p:nvSpPr>
          <p:cNvPr id="27" name="TextBox 26">
            <a:extLst>
              <a:ext uri="{FF2B5EF4-FFF2-40B4-BE49-F238E27FC236}">
                <a16:creationId xmlns:a16="http://schemas.microsoft.com/office/drawing/2014/main" id="{FC35D4FF-9675-C69E-0CB2-18553EA637BE}"/>
              </a:ext>
            </a:extLst>
          </p:cNvPr>
          <p:cNvSpPr txBox="1"/>
          <p:nvPr/>
        </p:nvSpPr>
        <p:spPr>
          <a:xfrm>
            <a:off x="12541210" y="5048909"/>
            <a:ext cx="10619792" cy="1446550"/>
          </a:xfrm>
          <a:prstGeom prst="rect">
            <a:avLst/>
          </a:prstGeom>
          <a:noFill/>
        </p:spPr>
        <p:txBody>
          <a:bodyPr wrap="square">
            <a:spAutoFit/>
          </a:bodyPr>
          <a:lstStyle/>
          <a:p>
            <a:pPr algn="ctr"/>
            <a:r>
              <a:rPr lang="en-US" sz="4400" b="1" dirty="0">
                <a:latin typeface="Helvetica Now Text" panose="020B0504030202020204" pitchFamily="34" charset="0"/>
              </a:rPr>
              <a:t>Protect Budget </a:t>
            </a:r>
            <a:r>
              <a:rPr lang="en-US" sz="4400" dirty="0">
                <a:latin typeface="Helvetica Now Text" panose="020B0504030202020204" pitchFamily="34" charset="0"/>
              </a:rPr>
              <a:t>with </a:t>
            </a:r>
            <a:r>
              <a:rPr lang="en-US" sz="4400" b="1" dirty="0">
                <a:latin typeface="Helvetica Now Text" panose="020B0504030202020204" pitchFamily="34" charset="0"/>
              </a:rPr>
              <a:t>reinsurance, captive, and financing </a:t>
            </a:r>
            <a:r>
              <a:rPr lang="en-US" sz="4400" dirty="0">
                <a:latin typeface="Helvetica Now Text" panose="020B0504030202020204" pitchFamily="34" charset="0"/>
              </a:rPr>
              <a:t> strategy</a:t>
            </a:r>
          </a:p>
        </p:txBody>
      </p:sp>
      <p:sp>
        <p:nvSpPr>
          <p:cNvPr id="30" name="TextBox 29">
            <a:extLst>
              <a:ext uri="{FF2B5EF4-FFF2-40B4-BE49-F238E27FC236}">
                <a16:creationId xmlns:a16="http://schemas.microsoft.com/office/drawing/2014/main" id="{9790E4D4-3106-EDCD-B9E6-3C81E622BF62}"/>
              </a:ext>
            </a:extLst>
          </p:cNvPr>
          <p:cNvSpPr txBox="1"/>
          <p:nvPr/>
        </p:nvSpPr>
        <p:spPr>
          <a:xfrm>
            <a:off x="1400445" y="9992005"/>
            <a:ext cx="10272007" cy="1446550"/>
          </a:xfrm>
          <a:prstGeom prst="rect">
            <a:avLst/>
          </a:prstGeom>
          <a:noFill/>
        </p:spPr>
        <p:txBody>
          <a:bodyPr wrap="square" lIns="91440" tIns="45720" rIns="91440" bIns="45720" anchor="t">
            <a:spAutoFit/>
          </a:bodyPr>
          <a:lstStyle/>
          <a:p>
            <a:pPr algn="ctr"/>
            <a:r>
              <a:rPr lang="en-US" sz="4400" dirty="0">
                <a:latin typeface="Helvetica Now Text"/>
              </a:rPr>
              <a:t>Optimize </a:t>
            </a:r>
            <a:r>
              <a:rPr lang="en-US" sz="4400" b="1" dirty="0">
                <a:latin typeface="Helvetica Now Text"/>
              </a:rPr>
              <a:t>Care Management </a:t>
            </a:r>
            <a:r>
              <a:rPr lang="en-US" sz="4400" dirty="0">
                <a:latin typeface="Helvetica Now Text"/>
              </a:rPr>
              <a:t>to </a:t>
            </a:r>
            <a:r>
              <a:rPr lang="en-US" sz="4400" b="1" dirty="0">
                <a:latin typeface="Helvetica Now Text"/>
              </a:rPr>
              <a:t>prevent &amp; mitigate </a:t>
            </a:r>
            <a:r>
              <a:rPr lang="en-US" sz="4400" dirty="0">
                <a:latin typeface="Helvetica Now Text"/>
              </a:rPr>
              <a:t>high-cost claims</a:t>
            </a:r>
          </a:p>
        </p:txBody>
      </p:sp>
      <p:sp>
        <p:nvSpPr>
          <p:cNvPr id="33" name="TextBox 32">
            <a:extLst>
              <a:ext uri="{FF2B5EF4-FFF2-40B4-BE49-F238E27FC236}">
                <a16:creationId xmlns:a16="http://schemas.microsoft.com/office/drawing/2014/main" id="{F251B091-3C84-6310-3586-02E32AD1707D}"/>
              </a:ext>
            </a:extLst>
          </p:cNvPr>
          <p:cNvSpPr txBox="1"/>
          <p:nvPr/>
        </p:nvSpPr>
        <p:spPr>
          <a:xfrm>
            <a:off x="13017267" y="9837423"/>
            <a:ext cx="9822550" cy="1446550"/>
          </a:xfrm>
          <a:prstGeom prst="rect">
            <a:avLst/>
          </a:prstGeom>
          <a:noFill/>
        </p:spPr>
        <p:txBody>
          <a:bodyPr wrap="square">
            <a:spAutoFit/>
          </a:bodyPr>
          <a:lstStyle/>
          <a:p>
            <a:pPr algn="ctr"/>
            <a:r>
              <a:rPr lang="en-US" sz="4400" b="1" dirty="0">
                <a:latin typeface="Helvetica Now Text" panose="020B0504030202020204" pitchFamily="34" charset="0"/>
              </a:rPr>
              <a:t>Monitor emerging risks and novel therapies </a:t>
            </a:r>
            <a:r>
              <a:rPr lang="en-US" sz="4400" dirty="0">
                <a:latin typeface="Helvetica Now Text" panose="020B0504030202020204" pitchFamily="34" charset="0"/>
              </a:rPr>
              <a:t>with robust reporting</a:t>
            </a:r>
          </a:p>
        </p:txBody>
      </p:sp>
      <p:pic>
        <p:nvPicPr>
          <p:cNvPr id="44" name="Graphic 43" descr="Supply And Demand outline">
            <a:extLst>
              <a:ext uri="{FF2B5EF4-FFF2-40B4-BE49-F238E27FC236}">
                <a16:creationId xmlns:a16="http://schemas.microsoft.com/office/drawing/2014/main" id="{47028B8E-DBE2-2CBC-2342-1D017A7771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7005" y="2698816"/>
            <a:ext cx="2311639" cy="2311639"/>
          </a:xfrm>
          <a:prstGeom prst="rect">
            <a:avLst/>
          </a:prstGeom>
        </p:spPr>
      </p:pic>
      <p:pic>
        <p:nvPicPr>
          <p:cNvPr id="50" name="Graphic 49" descr="Magnifying glass outline">
            <a:extLst>
              <a:ext uri="{FF2B5EF4-FFF2-40B4-BE49-F238E27FC236}">
                <a16:creationId xmlns:a16="http://schemas.microsoft.com/office/drawing/2014/main" id="{B904B1F7-1E3F-0545-9351-DAFD0F60D6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307005" y="7371732"/>
            <a:ext cx="2311639" cy="2311639"/>
          </a:xfrm>
          <a:prstGeom prst="rect">
            <a:avLst/>
          </a:prstGeom>
        </p:spPr>
      </p:pic>
      <p:pic>
        <p:nvPicPr>
          <p:cNvPr id="51" name="Graphic 50" descr="Phone Vibration outline">
            <a:extLst>
              <a:ext uri="{FF2B5EF4-FFF2-40B4-BE49-F238E27FC236}">
                <a16:creationId xmlns:a16="http://schemas.microsoft.com/office/drawing/2014/main" id="{EECA96A9-3640-E1EF-AE9A-93591DFE37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58352" y="7708300"/>
            <a:ext cx="2140301" cy="2140301"/>
          </a:xfrm>
          <a:prstGeom prst="rect">
            <a:avLst/>
          </a:prstGeom>
        </p:spPr>
      </p:pic>
      <p:pic>
        <p:nvPicPr>
          <p:cNvPr id="54" name="Graphic 53" descr="Illustrator outline">
            <a:extLst>
              <a:ext uri="{FF2B5EF4-FFF2-40B4-BE49-F238E27FC236}">
                <a16:creationId xmlns:a16="http://schemas.microsoft.com/office/drawing/2014/main" id="{832926BD-EEC0-998C-A0F5-E7FCC284FB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99035" y="2630844"/>
            <a:ext cx="2323679" cy="2323679"/>
          </a:xfrm>
          <a:prstGeom prst="rect">
            <a:avLst/>
          </a:prstGeom>
        </p:spPr>
      </p:pic>
      <p:pic>
        <p:nvPicPr>
          <p:cNvPr id="3" name="Picture 2">
            <a:extLst>
              <a:ext uri="{FF2B5EF4-FFF2-40B4-BE49-F238E27FC236}">
                <a16:creationId xmlns:a16="http://schemas.microsoft.com/office/drawing/2014/main" id="{B9CEAF73-5D6F-BD20-6F81-D0AC24F038F8}"/>
              </a:ext>
            </a:extLst>
          </p:cNvPr>
          <p:cNvPicPr>
            <a:picLocks noChangeAspect="1"/>
          </p:cNvPicPr>
          <p:nvPr/>
        </p:nvPicPr>
        <p:blipFill>
          <a:blip r:embed="rId11"/>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3770318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3B6BD0-96E9-B781-2C4F-F775F41D79E9}"/>
              </a:ext>
            </a:extLst>
          </p:cNvPr>
          <p:cNvSpPr>
            <a:spLocks noGrp="1"/>
          </p:cNvSpPr>
          <p:nvPr>
            <p:ph type="sldNum" sz="quarter" idx="10"/>
          </p:nvPr>
        </p:nvSpPr>
        <p:spPr/>
        <p:txBody>
          <a:bodyPr/>
          <a:lstStyle/>
          <a:p>
            <a:fld id="{91D568E7-61F5-D04E-995D-81EF41C01A2A}" type="slidenum">
              <a:rPr lang="en-GB" smtClean="0"/>
              <a:pPr/>
              <a:t>15</a:t>
            </a:fld>
            <a:endParaRPr lang="en-GB" dirty="0"/>
          </a:p>
        </p:txBody>
      </p:sp>
      <p:sp>
        <p:nvSpPr>
          <p:cNvPr id="5" name="Subtitle 4">
            <a:extLst>
              <a:ext uri="{FF2B5EF4-FFF2-40B4-BE49-F238E27FC236}">
                <a16:creationId xmlns:a16="http://schemas.microsoft.com/office/drawing/2014/main" id="{EAF53FE9-4DA3-07A3-CEDA-1B14E5B894BC}"/>
              </a:ext>
            </a:extLst>
          </p:cNvPr>
          <p:cNvSpPr>
            <a:spLocks noGrp="1"/>
          </p:cNvSpPr>
          <p:nvPr>
            <p:ph type="subTitle" idx="13"/>
          </p:nvPr>
        </p:nvSpPr>
        <p:spPr/>
        <p:txBody>
          <a:bodyPr/>
          <a:lstStyle/>
          <a:p>
            <a:r>
              <a:rPr lang="en-US" dirty="0"/>
              <a:t>4. Acting on the Data for Plan Management</a:t>
            </a:r>
          </a:p>
        </p:txBody>
      </p:sp>
    </p:spTree>
    <p:extLst>
      <p:ext uri="{BB962C8B-B14F-4D97-AF65-F5344CB8AC3E}">
        <p14:creationId xmlns:p14="http://schemas.microsoft.com/office/powerpoint/2010/main" val="262766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98F5912-B0F0-91D5-65EB-0DC5574C89EE}"/>
              </a:ext>
            </a:extLst>
          </p:cNvPr>
          <p:cNvSpPr/>
          <p:nvPr/>
        </p:nvSpPr>
        <p:spPr>
          <a:xfrm>
            <a:off x="1246084" y="2675836"/>
            <a:ext cx="7420838" cy="93535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sp>
        <p:nvSpPr>
          <p:cNvPr id="2" name="Slide Number Placeholder 1">
            <a:extLst>
              <a:ext uri="{FF2B5EF4-FFF2-40B4-BE49-F238E27FC236}">
                <a16:creationId xmlns:a16="http://schemas.microsoft.com/office/drawing/2014/main" id="{93C3794A-BB4F-F4C5-0BD8-655302FDDF45}"/>
              </a:ext>
            </a:extLst>
          </p:cNvPr>
          <p:cNvSpPr>
            <a:spLocks noGrp="1"/>
          </p:cNvSpPr>
          <p:nvPr>
            <p:ph type="sldNum" sz="quarter" idx="12"/>
          </p:nvPr>
        </p:nvSpPr>
        <p:spPr/>
        <p:txBody>
          <a:bodyPr/>
          <a:lstStyle/>
          <a:p>
            <a:fld id="{91D568E7-61F5-D04E-995D-81EF41C01A2A}" type="slidenum">
              <a:rPr lang="en-GB" smtClean="0"/>
              <a:t>16</a:t>
            </a:fld>
            <a:endParaRPr lang="en-GB" dirty="0"/>
          </a:p>
        </p:txBody>
      </p:sp>
      <p:sp>
        <p:nvSpPr>
          <p:cNvPr id="3" name="Subtitle 2">
            <a:extLst>
              <a:ext uri="{FF2B5EF4-FFF2-40B4-BE49-F238E27FC236}">
                <a16:creationId xmlns:a16="http://schemas.microsoft.com/office/drawing/2014/main" id="{B0C02F97-1E05-9841-167E-CD9E3F610C59}"/>
              </a:ext>
            </a:extLst>
          </p:cNvPr>
          <p:cNvSpPr>
            <a:spLocks noGrp="1"/>
          </p:cNvSpPr>
          <p:nvPr>
            <p:ph type="subTitle" idx="13"/>
          </p:nvPr>
        </p:nvSpPr>
        <p:spPr/>
        <p:txBody>
          <a:bodyPr/>
          <a:lstStyle/>
          <a:p>
            <a:r>
              <a:rPr lang="en-US" dirty="0"/>
              <a:t>Case Study</a:t>
            </a:r>
          </a:p>
        </p:txBody>
      </p:sp>
      <p:sp>
        <p:nvSpPr>
          <p:cNvPr id="5" name="Title 4">
            <a:extLst>
              <a:ext uri="{FF2B5EF4-FFF2-40B4-BE49-F238E27FC236}">
                <a16:creationId xmlns:a16="http://schemas.microsoft.com/office/drawing/2014/main" id="{5233931A-9CB1-1F6B-2C8B-DFA14CF90ED4}"/>
              </a:ext>
            </a:extLst>
          </p:cNvPr>
          <p:cNvSpPr>
            <a:spLocks noGrp="1"/>
          </p:cNvSpPr>
          <p:nvPr>
            <p:ph type="title"/>
          </p:nvPr>
        </p:nvSpPr>
        <p:spPr>
          <a:xfrm>
            <a:off x="2246313" y="936384"/>
            <a:ext cx="21372512" cy="800219"/>
          </a:xfrm>
        </p:spPr>
        <p:txBody>
          <a:bodyPr/>
          <a:lstStyle/>
          <a:p>
            <a:r>
              <a:rPr lang="en-US" dirty="0"/>
              <a:t>Managing Risk for a High Turnover Population</a:t>
            </a:r>
          </a:p>
        </p:txBody>
      </p:sp>
      <p:sp>
        <p:nvSpPr>
          <p:cNvPr id="8" name="TextBox 7">
            <a:extLst>
              <a:ext uri="{FF2B5EF4-FFF2-40B4-BE49-F238E27FC236}">
                <a16:creationId xmlns:a16="http://schemas.microsoft.com/office/drawing/2014/main" id="{3ACA3151-EC0E-944D-3B65-3B4444E35343}"/>
              </a:ext>
            </a:extLst>
          </p:cNvPr>
          <p:cNvSpPr txBox="1"/>
          <p:nvPr/>
        </p:nvSpPr>
        <p:spPr>
          <a:xfrm>
            <a:off x="1578676" y="2867792"/>
            <a:ext cx="6727124" cy="349236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0" tIns="0" rIns="0" bIns="0" rtlCol="0" anchor="t">
            <a:noAutofit/>
          </a:bodyPr>
          <a:lstStyle/>
          <a:p>
            <a:pPr algn="l">
              <a:spcAft>
                <a:spcPts val="1200"/>
              </a:spcAft>
            </a:pPr>
            <a:r>
              <a:rPr lang="en-US" sz="4000" b="1" dirty="0">
                <a:solidFill>
                  <a:srgbClr val="007585"/>
                </a:solidFill>
                <a:latin typeface="Helvetica Now Text"/>
              </a:rPr>
              <a:t>Employer Background</a:t>
            </a:r>
          </a:p>
          <a:p>
            <a:pPr>
              <a:spcBef>
                <a:spcPts val="1200"/>
              </a:spcBef>
              <a:spcAft>
                <a:spcPts val="600"/>
              </a:spcAft>
            </a:pPr>
            <a:r>
              <a:rPr lang="en-US" sz="3200" dirty="0">
                <a:solidFill>
                  <a:schemeClr val="tx1"/>
                </a:solidFill>
                <a:latin typeface="Helvetica Now Text"/>
              </a:rPr>
              <a:t>Skilled nursing provider experiencing high turnover (40% in 2023) </a:t>
            </a:r>
          </a:p>
          <a:p>
            <a:pPr marL="457200" indent="-457200">
              <a:spcBef>
                <a:spcPts val="1200"/>
              </a:spcBef>
              <a:spcAft>
                <a:spcPts val="600"/>
              </a:spcAft>
              <a:buFont typeface="Arial" panose="020B0604020202020204" pitchFamily="34" charset="0"/>
              <a:buChar char="•"/>
            </a:pPr>
            <a:r>
              <a:rPr lang="en-US" sz="3200" dirty="0">
                <a:solidFill>
                  <a:schemeClr val="tx1"/>
                </a:solidFill>
                <a:latin typeface="Helvetica Now Text"/>
              </a:rPr>
              <a:t>Operating below annual budget and unsure if they should lower premiums </a:t>
            </a:r>
          </a:p>
          <a:p>
            <a:pPr marL="342900" indent="-342900">
              <a:spcBef>
                <a:spcPts val="1200"/>
              </a:spcBef>
              <a:spcAft>
                <a:spcPts val="600"/>
              </a:spcAft>
              <a:buFont typeface="Arial" panose="020B0604020202020204" pitchFamily="34" charset="0"/>
              <a:buChar char="•"/>
            </a:pPr>
            <a:r>
              <a:rPr lang="en-US" sz="3200" dirty="0">
                <a:solidFill>
                  <a:schemeClr val="tx1"/>
                </a:solidFill>
                <a:latin typeface="Helvetica Now Text"/>
              </a:rPr>
              <a:t>Considering eliminating aggregate stop loss </a:t>
            </a:r>
          </a:p>
          <a:p>
            <a:pPr marL="342900" indent="-342900">
              <a:spcBef>
                <a:spcPts val="1200"/>
              </a:spcBef>
              <a:spcAft>
                <a:spcPts val="600"/>
              </a:spcAft>
              <a:buFont typeface="Arial" panose="020B0604020202020204" pitchFamily="34" charset="0"/>
              <a:buChar char="•"/>
            </a:pPr>
            <a:r>
              <a:rPr lang="en-US" sz="3200" dirty="0">
                <a:solidFill>
                  <a:schemeClr val="tx1"/>
                </a:solidFill>
                <a:latin typeface="Helvetica Now Text"/>
              </a:rPr>
              <a:t>Interested in expanding programs beyond MSK program</a:t>
            </a:r>
          </a:p>
        </p:txBody>
      </p:sp>
      <p:sp>
        <p:nvSpPr>
          <p:cNvPr id="26" name="TextBox 25">
            <a:extLst>
              <a:ext uri="{FF2B5EF4-FFF2-40B4-BE49-F238E27FC236}">
                <a16:creationId xmlns:a16="http://schemas.microsoft.com/office/drawing/2014/main" id="{7B0E4E32-17E2-B574-19FB-884AB869CF00}"/>
              </a:ext>
            </a:extLst>
          </p:cNvPr>
          <p:cNvSpPr txBox="1"/>
          <p:nvPr/>
        </p:nvSpPr>
        <p:spPr>
          <a:xfrm>
            <a:off x="10831027" y="4487525"/>
            <a:ext cx="12447058" cy="7798307"/>
          </a:xfrm>
          <a:prstGeom prst="rect">
            <a:avLst/>
          </a:prstGeom>
          <a:noFill/>
        </p:spPr>
        <p:txBody>
          <a:bodyPr wrap="square" lIns="0" tIns="0" rIns="0" bIns="0" rtlCol="0" anchor="t">
            <a:noAutofit/>
          </a:bodyPr>
          <a:lstStyle/>
          <a:p>
            <a:pPr>
              <a:spcBef>
                <a:spcPts val="1200"/>
              </a:spcBef>
              <a:spcAft>
                <a:spcPts val="600"/>
              </a:spcAft>
            </a:pPr>
            <a:r>
              <a:rPr lang="en-US" sz="3200" b="1" dirty="0">
                <a:latin typeface="Helvetica Now Text"/>
              </a:rPr>
              <a:t>Eliminate aggregate stop loss, maintain budget, </a:t>
            </a:r>
            <a:r>
              <a:rPr lang="en-US" sz="3200" dirty="0">
                <a:latin typeface="Helvetica Now Text"/>
              </a:rPr>
              <a:t>and </a:t>
            </a:r>
            <a:r>
              <a:rPr lang="en-US" sz="3200" b="1" dirty="0">
                <a:latin typeface="Helvetica Now Text"/>
              </a:rPr>
              <a:t>achieve modeling ROI </a:t>
            </a:r>
            <a:r>
              <a:rPr lang="en-US" sz="3200" dirty="0">
                <a:latin typeface="Helvetica Now Text"/>
              </a:rPr>
              <a:t>with premium savings </a:t>
            </a:r>
            <a:endParaRPr lang="en-US" sz="3200" dirty="0">
              <a:latin typeface="Helvetica Now Text" panose="020B0504030202020204" pitchFamily="34" charset="77"/>
            </a:endParaRPr>
          </a:p>
          <a:p>
            <a:pPr>
              <a:spcBef>
                <a:spcPts val="1200"/>
              </a:spcBef>
              <a:spcAft>
                <a:spcPts val="600"/>
              </a:spcAft>
            </a:pPr>
            <a:r>
              <a:rPr lang="en-US" sz="3200" b="1" dirty="0">
                <a:latin typeface="Helvetica Now Text" panose="020B0504030202020204" pitchFamily="34" charset="77"/>
              </a:rPr>
              <a:t>Support for the polychronic population </a:t>
            </a:r>
            <a:r>
              <a:rPr lang="en-US" sz="3200" dirty="0">
                <a:latin typeface="Helvetica Now Text" panose="020B0504030202020204" pitchFamily="34" charset="77"/>
              </a:rPr>
              <a:t>(e.g., promotion of carrier programs, on-site screenings, prevention activities)</a:t>
            </a:r>
            <a:endParaRPr lang="en-US" sz="3200" b="1" dirty="0">
              <a:latin typeface="Helvetica Now Text" panose="020B0504030202020204" pitchFamily="34" charset="77"/>
            </a:endParaRPr>
          </a:p>
          <a:p>
            <a:pPr>
              <a:spcBef>
                <a:spcPts val="1200"/>
              </a:spcBef>
              <a:spcAft>
                <a:spcPts val="600"/>
              </a:spcAft>
            </a:pPr>
            <a:r>
              <a:rPr lang="en-US" sz="3200" b="1" dirty="0">
                <a:latin typeface="Helvetica Now Text" panose="020B0504030202020204" pitchFamily="34" charset="77"/>
              </a:rPr>
              <a:t>Continually monitor </a:t>
            </a:r>
            <a:r>
              <a:rPr lang="en-US" sz="3200" b="1" i="0" dirty="0">
                <a:latin typeface="Helvetica Now Text" panose="020B0504030202020204" pitchFamily="34" charset="77"/>
              </a:rPr>
              <a:t>risk </a:t>
            </a:r>
            <a:r>
              <a:rPr lang="en-US" sz="3200" dirty="0">
                <a:latin typeface="Helvetica Now Text" panose="020B0504030202020204" pitchFamily="34" charset="77"/>
              </a:rPr>
              <a:t>with reporting</a:t>
            </a:r>
            <a:endParaRPr lang="en-US" sz="3200" b="1" dirty="0">
              <a:latin typeface="Helvetica Now Text"/>
            </a:endParaRPr>
          </a:p>
          <a:p>
            <a:pPr marL="342900" indent="-342900">
              <a:spcBef>
                <a:spcPts val="1200"/>
              </a:spcBef>
              <a:spcAft>
                <a:spcPts val="600"/>
              </a:spcAft>
              <a:buFont typeface="Arial" panose="020B0604020202020204" pitchFamily="34" charset="0"/>
              <a:buChar char="•"/>
            </a:pPr>
            <a:endParaRPr lang="en-US" sz="3200" b="0" i="0" dirty="0">
              <a:latin typeface="Helvetica Now Text" panose="020B0504030202020204" pitchFamily="34" charset="77"/>
            </a:endParaRPr>
          </a:p>
        </p:txBody>
      </p:sp>
      <p:pic>
        <p:nvPicPr>
          <p:cNvPr id="32" name="Graphic 31" descr="First aid kit with solid fill">
            <a:extLst>
              <a:ext uri="{FF2B5EF4-FFF2-40B4-BE49-F238E27FC236}">
                <a16:creationId xmlns:a16="http://schemas.microsoft.com/office/drawing/2014/main" id="{04C619D5-8096-0D31-11FF-75A1E5BDCE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8567" y="918854"/>
            <a:ext cx="800219" cy="800219"/>
          </a:xfrm>
          <a:prstGeom prst="rect">
            <a:avLst/>
          </a:prstGeom>
        </p:spPr>
      </p:pic>
      <p:sp>
        <p:nvSpPr>
          <p:cNvPr id="18" name="TextBox 17">
            <a:extLst>
              <a:ext uri="{FF2B5EF4-FFF2-40B4-BE49-F238E27FC236}">
                <a16:creationId xmlns:a16="http://schemas.microsoft.com/office/drawing/2014/main" id="{98AF48E2-9C7F-9A37-7228-6F1C430BD8D0}"/>
              </a:ext>
            </a:extLst>
          </p:cNvPr>
          <p:cNvSpPr txBox="1"/>
          <p:nvPr/>
        </p:nvSpPr>
        <p:spPr>
          <a:xfrm>
            <a:off x="9386798" y="2675836"/>
            <a:ext cx="12192000" cy="1508105"/>
          </a:xfrm>
          <a:prstGeom prst="rect">
            <a:avLst/>
          </a:prstGeom>
          <a:noFill/>
        </p:spPr>
        <p:txBody>
          <a:bodyPr wrap="square">
            <a:spAutoFit/>
          </a:bodyPr>
          <a:lstStyle/>
          <a:p>
            <a:pPr>
              <a:spcAft>
                <a:spcPts val="1200"/>
              </a:spcAft>
            </a:pPr>
            <a:r>
              <a:rPr lang="en-US" sz="4000" b="1" dirty="0">
                <a:solidFill>
                  <a:schemeClr val="accent1"/>
                </a:solidFill>
                <a:latin typeface="Helvetica Now Text"/>
              </a:rPr>
              <a:t>Results</a:t>
            </a:r>
            <a:endParaRPr lang="en-US" sz="4000" b="0" dirty="0">
              <a:solidFill>
                <a:schemeClr val="accent1"/>
              </a:solidFill>
              <a:latin typeface="Helvetica Now Text"/>
            </a:endParaRPr>
          </a:p>
          <a:p>
            <a:pPr>
              <a:spcBef>
                <a:spcPts val="1200"/>
              </a:spcBef>
              <a:spcAft>
                <a:spcPts val="600"/>
              </a:spcAft>
            </a:pPr>
            <a:r>
              <a:rPr lang="en-US" sz="3200" dirty="0">
                <a:latin typeface="Helvetica Now Text"/>
              </a:rPr>
              <a:t>The client leveraged </a:t>
            </a:r>
            <a:r>
              <a:rPr lang="en-US" sz="3200" b="1" dirty="0">
                <a:latin typeface="Helvetica Now Text"/>
              </a:rPr>
              <a:t>machine learning model </a:t>
            </a:r>
            <a:r>
              <a:rPr lang="en-US" sz="3200" dirty="0">
                <a:latin typeface="Helvetica Now Text"/>
              </a:rPr>
              <a:t>projections to:</a:t>
            </a:r>
          </a:p>
        </p:txBody>
      </p:sp>
      <p:pic>
        <p:nvPicPr>
          <p:cNvPr id="24" name="Graphic 23" descr="Open hand outline">
            <a:extLst>
              <a:ext uri="{FF2B5EF4-FFF2-40B4-BE49-F238E27FC236}">
                <a16:creationId xmlns:a16="http://schemas.microsoft.com/office/drawing/2014/main" id="{4C04CAE8-9ED4-5B56-DABC-C7A842EA21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58777" y="5554366"/>
            <a:ext cx="974590" cy="974590"/>
          </a:xfrm>
          <a:prstGeom prst="rect">
            <a:avLst/>
          </a:prstGeom>
        </p:spPr>
      </p:pic>
      <p:pic>
        <p:nvPicPr>
          <p:cNvPr id="28" name="Graphic 27" descr="Heart with pulse outline">
            <a:extLst>
              <a:ext uri="{FF2B5EF4-FFF2-40B4-BE49-F238E27FC236}">
                <a16:creationId xmlns:a16="http://schemas.microsoft.com/office/drawing/2014/main" id="{1D79E187-3EAA-2FF3-EFD3-1F8246F7E2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02323" y="6668694"/>
            <a:ext cx="974590" cy="974590"/>
          </a:xfrm>
          <a:prstGeom prst="rect">
            <a:avLst/>
          </a:prstGeom>
        </p:spPr>
      </p:pic>
      <p:pic>
        <p:nvPicPr>
          <p:cNvPr id="31" name="Graphic 30" descr="Piggy Bank outline">
            <a:extLst>
              <a:ext uri="{FF2B5EF4-FFF2-40B4-BE49-F238E27FC236}">
                <a16:creationId xmlns:a16="http://schemas.microsoft.com/office/drawing/2014/main" id="{11D182A7-3BCC-F587-96A7-9BB9CEE063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01201" y="4378528"/>
            <a:ext cx="974591" cy="974591"/>
          </a:xfrm>
          <a:prstGeom prst="rect">
            <a:avLst/>
          </a:prstGeom>
        </p:spPr>
      </p:pic>
      <p:pic>
        <p:nvPicPr>
          <p:cNvPr id="33" name="Picture 32">
            <a:extLst>
              <a:ext uri="{FF2B5EF4-FFF2-40B4-BE49-F238E27FC236}">
                <a16:creationId xmlns:a16="http://schemas.microsoft.com/office/drawing/2014/main" id="{BEA4F63D-B1BB-D84B-72A6-A8E72614E85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49025" y="7687920"/>
            <a:ext cx="13240751" cy="4880234"/>
          </a:xfrm>
          <a:prstGeom prst="rect">
            <a:avLst/>
          </a:prstGeom>
          <a:ln>
            <a:solidFill>
              <a:schemeClr val="bg2"/>
            </a:solidFill>
          </a:ln>
        </p:spPr>
      </p:pic>
      <p:sp>
        <p:nvSpPr>
          <p:cNvPr id="4" name="Rectangle 3">
            <a:extLst>
              <a:ext uri="{FF2B5EF4-FFF2-40B4-BE49-F238E27FC236}">
                <a16:creationId xmlns:a16="http://schemas.microsoft.com/office/drawing/2014/main" id="{2F5C4F0C-4C99-E650-A5ED-6E91AC29E9C0}"/>
              </a:ext>
            </a:extLst>
          </p:cNvPr>
          <p:cNvSpPr/>
          <p:nvPr/>
        </p:nvSpPr>
        <p:spPr>
          <a:xfrm>
            <a:off x="10191750" y="10839450"/>
            <a:ext cx="12852140" cy="7239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sp>
        <p:nvSpPr>
          <p:cNvPr id="6" name="Rectangle 5">
            <a:extLst>
              <a:ext uri="{FF2B5EF4-FFF2-40B4-BE49-F238E27FC236}">
                <a16:creationId xmlns:a16="http://schemas.microsoft.com/office/drawing/2014/main" id="{2C7DC500-CE74-A13A-7135-D36FE09332CA}"/>
              </a:ext>
            </a:extLst>
          </p:cNvPr>
          <p:cNvSpPr/>
          <p:nvPr/>
        </p:nvSpPr>
        <p:spPr>
          <a:xfrm>
            <a:off x="10191750" y="8877303"/>
            <a:ext cx="12852140" cy="7239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pic>
        <p:nvPicPr>
          <p:cNvPr id="9" name="Picture 8">
            <a:extLst>
              <a:ext uri="{FF2B5EF4-FFF2-40B4-BE49-F238E27FC236}">
                <a16:creationId xmlns:a16="http://schemas.microsoft.com/office/drawing/2014/main" id="{C47C69D3-333F-2D9F-7510-A558C501B4F5}"/>
              </a:ext>
            </a:extLst>
          </p:cNvPr>
          <p:cNvPicPr>
            <a:picLocks noChangeAspect="1"/>
          </p:cNvPicPr>
          <p:nvPr/>
        </p:nvPicPr>
        <p:blipFill>
          <a:blip r:embed="rId12"/>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408128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B5F58F-BC95-4F9C-076A-6F35101FC397}"/>
              </a:ext>
            </a:extLst>
          </p:cNvPr>
          <p:cNvSpPr>
            <a:spLocks noGrp="1"/>
          </p:cNvSpPr>
          <p:nvPr>
            <p:ph type="sldNum" sz="quarter" idx="12"/>
          </p:nvPr>
        </p:nvSpPr>
        <p:spPr/>
        <p:txBody>
          <a:bodyPr/>
          <a:lstStyle/>
          <a:p>
            <a:fld id="{91D568E7-61F5-D04E-995D-81EF41C01A2A}" type="slidenum">
              <a:rPr lang="en-GB" smtClean="0"/>
              <a:t>17</a:t>
            </a:fld>
            <a:endParaRPr lang="en-GB" dirty="0"/>
          </a:p>
        </p:txBody>
      </p:sp>
      <p:sp>
        <p:nvSpPr>
          <p:cNvPr id="3" name="Subtitle 2">
            <a:extLst>
              <a:ext uri="{FF2B5EF4-FFF2-40B4-BE49-F238E27FC236}">
                <a16:creationId xmlns:a16="http://schemas.microsoft.com/office/drawing/2014/main" id="{1D24BBA7-1F47-2F5E-5632-0FD7FEA61109}"/>
              </a:ext>
            </a:extLst>
          </p:cNvPr>
          <p:cNvSpPr>
            <a:spLocks noGrp="1"/>
          </p:cNvSpPr>
          <p:nvPr>
            <p:ph type="subTitle" idx="13"/>
          </p:nvPr>
        </p:nvSpPr>
        <p:spPr>
          <a:xfrm>
            <a:off x="2246313" y="1686568"/>
            <a:ext cx="21372512" cy="1410643"/>
          </a:xfrm>
        </p:spPr>
        <p:txBody>
          <a:bodyPr/>
          <a:lstStyle/>
          <a:p>
            <a:r>
              <a:rPr lang="en-GB" sz="4000" dirty="0">
                <a:latin typeface="+mn-lt"/>
              </a:rPr>
              <a:t>Medical Carrier Cancer Strategies</a:t>
            </a:r>
          </a:p>
          <a:p>
            <a:endParaRPr lang="en-US" dirty="0"/>
          </a:p>
        </p:txBody>
      </p:sp>
      <p:sp>
        <p:nvSpPr>
          <p:cNvPr id="4" name="Title 3">
            <a:extLst>
              <a:ext uri="{FF2B5EF4-FFF2-40B4-BE49-F238E27FC236}">
                <a16:creationId xmlns:a16="http://schemas.microsoft.com/office/drawing/2014/main" id="{EB1CFA6D-2C18-6EAC-D321-CB953AB7EFC9}"/>
              </a:ext>
            </a:extLst>
          </p:cNvPr>
          <p:cNvSpPr>
            <a:spLocks noGrp="1"/>
          </p:cNvSpPr>
          <p:nvPr>
            <p:ph type="title"/>
          </p:nvPr>
        </p:nvSpPr>
        <p:spPr/>
        <p:txBody>
          <a:bodyPr/>
          <a:lstStyle/>
          <a:p>
            <a:r>
              <a:rPr lang="en-US" dirty="0"/>
              <a:t>Case Study: Large Retail Employer</a:t>
            </a:r>
          </a:p>
        </p:txBody>
      </p:sp>
      <p:graphicFrame>
        <p:nvGraphicFramePr>
          <p:cNvPr id="6" name="Content Placeholder 3">
            <a:extLst>
              <a:ext uri="{FF2B5EF4-FFF2-40B4-BE49-F238E27FC236}">
                <a16:creationId xmlns:a16="http://schemas.microsoft.com/office/drawing/2014/main" id="{1F9468B8-437B-4264-B6FC-C8C533B4B49B}"/>
              </a:ext>
            </a:extLst>
          </p:cNvPr>
          <p:cNvGraphicFramePr>
            <a:graphicFrameLocks/>
          </p:cNvGraphicFramePr>
          <p:nvPr>
            <p:extLst>
              <p:ext uri="{D42A27DB-BD31-4B8C-83A1-F6EECF244321}">
                <p14:modId xmlns:p14="http://schemas.microsoft.com/office/powerpoint/2010/main" val="2844805305"/>
              </p:ext>
            </p:extLst>
          </p:nvPr>
        </p:nvGraphicFramePr>
        <p:xfrm>
          <a:off x="2246314" y="2650210"/>
          <a:ext cx="21047639" cy="9758378"/>
        </p:xfrm>
        <a:graphic>
          <a:graphicData uri="http://schemas.openxmlformats.org/drawingml/2006/table">
            <a:tbl>
              <a:tblPr firstRow="1" firstCol="1" bandRow="1">
                <a:tableStyleId>{00A15C55-8517-42AA-B614-E9B94910E393}</a:tableStyleId>
              </a:tblPr>
              <a:tblGrid>
                <a:gridCol w="2422049">
                  <a:extLst>
                    <a:ext uri="{9D8B030D-6E8A-4147-A177-3AD203B41FA5}">
                      <a16:colId xmlns:a16="http://schemas.microsoft.com/office/drawing/2014/main" val="90416898"/>
                    </a:ext>
                  </a:extLst>
                </a:gridCol>
                <a:gridCol w="7430990">
                  <a:extLst>
                    <a:ext uri="{9D8B030D-6E8A-4147-A177-3AD203B41FA5}">
                      <a16:colId xmlns:a16="http://schemas.microsoft.com/office/drawing/2014/main" val="3706015550"/>
                    </a:ext>
                  </a:extLst>
                </a:gridCol>
                <a:gridCol w="1711926">
                  <a:extLst>
                    <a:ext uri="{9D8B030D-6E8A-4147-A177-3AD203B41FA5}">
                      <a16:colId xmlns:a16="http://schemas.microsoft.com/office/drawing/2014/main" val="705470560"/>
                    </a:ext>
                  </a:extLst>
                </a:gridCol>
                <a:gridCol w="9482674">
                  <a:extLst>
                    <a:ext uri="{9D8B030D-6E8A-4147-A177-3AD203B41FA5}">
                      <a16:colId xmlns:a16="http://schemas.microsoft.com/office/drawing/2014/main" val="1388907360"/>
                    </a:ext>
                  </a:extLst>
                </a:gridCol>
              </a:tblGrid>
              <a:tr h="545193">
                <a:tc>
                  <a:txBody>
                    <a:bodyPr/>
                    <a:lstStyle/>
                    <a:p>
                      <a:pPr marL="0" marR="0">
                        <a:spcBef>
                          <a:spcPts val="0"/>
                        </a:spcBef>
                        <a:spcAft>
                          <a:spcPts val="0"/>
                        </a:spcAft>
                      </a:pPr>
                      <a:endParaRPr lang="en-US" sz="2000" b="1" dirty="0">
                        <a:solidFill>
                          <a:srgbClr val="FFFFFF"/>
                        </a:solidFill>
                        <a:effectLst/>
                        <a:latin typeface="Helvetica Now Text" panose="020B0504030202020204" pitchFamily="34" charset="0"/>
                        <a:ea typeface="Calibri" panose="020F0502020204030204" pitchFamily="34" charset="0"/>
                        <a:cs typeface="Arial" panose="020B0604020202020204" pitchFamily="34" charset="0"/>
                      </a:endParaRPr>
                    </a:p>
                  </a:txBody>
                  <a:tcPr marT="54864" marB="54864" anchor="ctr">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82939A"/>
                    </a:solidFill>
                  </a:tcPr>
                </a:tc>
                <a:tc>
                  <a:txBody>
                    <a:bodyPr/>
                    <a:lstStyle/>
                    <a:p>
                      <a:pPr marL="0" marR="0" algn="l">
                        <a:spcBef>
                          <a:spcPts val="0"/>
                        </a:spcBef>
                        <a:spcAft>
                          <a:spcPts val="0"/>
                        </a:spcAft>
                      </a:pPr>
                      <a:r>
                        <a:rPr lang="en-US" sz="2000" b="1" dirty="0">
                          <a:solidFill>
                            <a:srgbClr val="FFFFFF"/>
                          </a:solidFill>
                          <a:effectLst/>
                          <a:latin typeface="Helvetica Now Text" panose="020B0504030202020204" pitchFamily="34" charset="0"/>
                        </a:rPr>
                        <a:t>Strategies in Place vs Available</a:t>
                      </a:r>
                      <a:endParaRPr lang="en-US" sz="2000" b="1" dirty="0">
                        <a:solidFill>
                          <a:srgbClr val="FFFFFF"/>
                        </a:solidFill>
                        <a:effectLst/>
                        <a:latin typeface="Helvetica Now Text" panose="020B0504030202020204" pitchFamily="34" charset="0"/>
                        <a:ea typeface="Calibri" panose="020F0502020204030204" pitchFamily="34" charset="0"/>
                        <a:cs typeface="Arial" panose="020B0604020202020204" pitchFamily="34" charset="0"/>
                      </a:endParaRPr>
                    </a:p>
                  </a:txBody>
                  <a:tcPr marT="54864" marB="54864" anchor="ctr">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82939A"/>
                    </a:solidFill>
                  </a:tcPr>
                </a:tc>
                <a:tc>
                  <a:txBody>
                    <a:bodyPr/>
                    <a:lstStyle/>
                    <a:p>
                      <a:pPr marL="0" marR="0" algn="l">
                        <a:spcBef>
                          <a:spcPts val="0"/>
                        </a:spcBef>
                        <a:spcAft>
                          <a:spcPts val="0"/>
                        </a:spcAft>
                      </a:pPr>
                      <a:r>
                        <a:rPr lang="en-US" sz="2000" b="1" dirty="0">
                          <a:solidFill>
                            <a:srgbClr val="FFFFFF"/>
                          </a:solidFill>
                          <a:effectLst/>
                          <a:latin typeface="Helvetica Now Text" panose="020B0504030202020204" pitchFamily="34" charset="0"/>
                          <a:ea typeface="Calibri" panose="020F0502020204030204" pitchFamily="34" charset="0"/>
                          <a:cs typeface="Arial" panose="020B0604020202020204" pitchFamily="34" charset="0"/>
                        </a:rPr>
                        <a:t>Vendor</a:t>
                      </a:r>
                    </a:p>
                  </a:txBody>
                  <a:tcPr marT="54864" marB="54864" anchor="ctr">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82939A"/>
                    </a:solidFill>
                  </a:tcPr>
                </a:tc>
                <a:tc>
                  <a:txBody>
                    <a:bodyPr/>
                    <a:lstStyle/>
                    <a:p>
                      <a:pPr marL="0" marR="0" algn="l">
                        <a:spcBef>
                          <a:spcPts val="0"/>
                        </a:spcBef>
                        <a:spcAft>
                          <a:spcPts val="0"/>
                        </a:spcAft>
                      </a:pPr>
                      <a:r>
                        <a:rPr lang="en-US" sz="2000" b="1" dirty="0">
                          <a:solidFill>
                            <a:srgbClr val="FFFFFF"/>
                          </a:solidFill>
                          <a:effectLst/>
                          <a:latin typeface="Helvetica Now Text" panose="020B0504030202020204" pitchFamily="34" charset="0"/>
                          <a:ea typeface="Calibri" panose="020F0502020204030204" pitchFamily="34" charset="0"/>
                          <a:cs typeface="Arial" panose="020B0604020202020204" pitchFamily="34" charset="0"/>
                        </a:rPr>
                        <a:t>Comments / Opportunities</a:t>
                      </a:r>
                    </a:p>
                  </a:txBody>
                  <a:tcPr marT="54864" marB="54864" anchor="ctr">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82939A"/>
                    </a:solidFill>
                  </a:tcPr>
                </a:tc>
                <a:extLst>
                  <a:ext uri="{0D108BD9-81ED-4DB2-BD59-A6C34878D82A}">
                    <a16:rowId xmlns:a16="http://schemas.microsoft.com/office/drawing/2014/main" val="3819587023"/>
                  </a:ext>
                </a:extLst>
              </a:tr>
              <a:tr h="1875490">
                <a:tc>
                  <a:txBody>
                    <a:bodyPr/>
                    <a:lstStyle/>
                    <a:p>
                      <a:pPr marL="0" marR="0">
                        <a:spcBef>
                          <a:spcPts val="0"/>
                        </a:spcBef>
                        <a:spcAft>
                          <a:spcPts val="0"/>
                        </a:spcAft>
                      </a:pPr>
                      <a:r>
                        <a:rPr lang="en-US" sz="2000" dirty="0">
                          <a:solidFill>
                            <a:srgbClr val="000000"/>
                          </a:solidFill>
                          <a:effectLst/>
                          <a:latin typeface="Helvetica Now Text" panose="020B0504030202020204" pitchFamily="34" charset="0"/>
                        </a:rPr>
                        <a:t>Plan Design/ Networks</a:t>
                      </a:r>
                    </a:p>
                    <a:p>
                      <a:pPr marL="0" marR="0">
                        <a:spcBef>
                          <a:spcPts val="0"/>
                        </a:spcBef>
                        <a:spcAft>
                          <a:spcPts val="0"/>
                        </a:spcAft>
                      </a:pPr>
                      <a:endParaRPr lang="en-US" sz="2000" dirty="0">
                        <a:solidFill>
                          <a:srgbClr val="000000"/>
                        </a:solidFill>
                        <a:effectLst/>
                        <a:highlight>
                          <a:srgbClr val="FFFF00"/>
                        </a:highlight>
                        <a:latin typeface="Helvetica Now Text" panose="020B0504030202020204" pitchFamily="34" charset="0"/>
                        <a:ea typeface="Calibri" panose="020F0502020204030204" pitchFamily="34" charset="0"/>
                        <a:cs typeface="Arial" panose="020B0604020202020204" pitchFamily="34" charset="0"/>
                      </a:endParaRP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EEF7F7"/>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Cancer Centers of Excellence (NCI?)</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Institute of Excellence® (IOE) for CAR-T and </a:t>
                      </a:r>
                      <a:br>
                        <a:rPr lang="en-US" sz="2000" kern="1200" dirty="0">
                          <a:solidFill>
                            <a:schemeClr val="tx1"/>
                          </a:solidFill>
                          <a:latin typeface="Helvetica Now Text" panose="020B0504030202020204" pitchFamily="34" charset="77"/>
                          <a:ea typeface="+mn-ea"/>
                          <a:cs typeface="+mn-cs"/>
                        </a:rPr>
                      </a:br>
                      <a:r>
                        <a:rPr lang="en-US" sz="2000" kern="1200" dirty="0">
                          <a:solidFill>
                            <a:schemeClr val="tx1"/>
                          </a:solidFill>
                          <a:latin typeface="Helvetica Now Text" panose="020B0504030202020204" pitchFamily="34" charset="77"/>
                          <a:ea typeface="+mn-ea"/>
                          <a:cs typeface="+mn-cs"/>
                        </a:rPr>
                        <a:t>stem cell transplants; steerage  </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High Performance Networks</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Oncology Support Incentive Designs</a:t>
                      </a: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EEF7F7"/>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endParaRPr lang="en-US" sz="2000" kern="1200" dirty="0">
                        <a:ln>
                          <a:solidFill>
                            <a:schemeClr val="bg1"/>
                          </a:solidFill>
                        </a:ln>
                        <a:solidFill>
                          <a:schemeClr val="tx1"/>
                        </a:solidFill>
                        <a:latin typeface="Helvetica Now Text" panose="020B0504030202020204" pitchFamily="34" charset="77"/>
                        <a:ea typeface="+mn-ea"/>
                        <a:cs typeface="+mn-cs"/>
                      </a:endParaRP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A600"/>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A Transplant Differential is in place (bone marrow and stem </a:t>
                      </a:r>
                      <a:br>
                        <a:rPr lang="en-US" sz="2000" kern="1200" dirty="0">
                          <a:solidFill>
                            <a:schemeClr val="tx1"/>
                          </a:solidFill>
                          <a:latin typeface="Helvetica Now Text" panose="020B0504030202020204" pitchFamily="34" charset="77"/>
                          <a:ea typeface="+mn-ea"/>
                          <a:cs typeface="+mn-cs"/>
                        </a:rPr>
                      </a:br>
                      <a:r>
                        <a:rPr lang="en-US" sz="2000" kern="1200" dirty="0">
                          <a:solidFill>
                            <a:schemeClr val="tx1"/>
                          </a:solidFill>
                          <a:latin typeface="Helvetica Now Text" panose="020B0504030202020204" pitchFamily="34" charset="77"/>
                          <a:ea typeface="+mn-ea"/>
                          <a:cs typeface="+mn-cs"/>
                        </a:rPr>
                        <a:t>cell transplants)</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The Blue Distinction COE is not turned on</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No NCI Steerage</a:t>
                      </a: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EEF7F7"/>
                    </a:solidFill>
                  </a:tcPr>
                </a:tc>
                <a:extLst>
                  <a:ext uri="{0D108BD9-81ED-4DB2-BD59-A6C34878D82A}">
                    <a16:rowId xmlns:a16="http://schemas.microsoft.com/office/drawing/2014/main" val="44066920"/>
                  </a:ext>
                </a:extLst>
              </a:tr>
              <a:tr h="3226863">
                <a:tc>
                  <a:txBody>
                    <a:bodyPr/>
                    <a:lstStyle/>
                    <a:p>
                      <a:pPr marL="0" marR="0">
                        <a:spcBef>
                          <a:spcPts val="0"/>
                        </a:spcBef>
                        <a:spcAft>
                          <a:spcPts val="0"/>
                        </a:spcAft>
                      </a:pPr>
                      <a:r>
                        <a:rPr lang="en-US" sz="2000" dirty="0">
                          <a:solidFill>
                            <a:srgbClr val="000000"/>
                          </a:solidFill>
                          <a:effectLst/>
                          <a:latin typeface="Helvetica Now Text" panose="020B0504030202020204" pitchFamily="34" charset="0"/>
                        </a:rPr>
                        <a:t>Utilization Management </a:t>
                      </a:r>
                      <a:br>
                        <a:rPr lang="en-US" sz="2000" dirty="0">
                          <a:solidFill>
                            <a:srgbClr val="000000"/>
                          </a:solidFill>
                          <a:effectLst/>
                          <a:latin typeface="Helvetica Now Text" panose="020B0504030202020204" pitchFamily="34" charset="0"/>
                        </a:rPr>
                      </a:br>
                      <a:endParaRPr lang="en-US" sz="2000" b="0" dirty="0">
                        <a:solidFill>
                          <a:srgbClr val="000000"/>
                        </a:solidFill>
                        <a:effectLst/>
                        <a:latin typeface="Helvetica Now Text" panose="020B0504030202020204" pitchFamily="34" charset="0"/>
                        <a:cs typeface="Arial"/>
                      </a:endParaRP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F9FCFC"/>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Chemotherapy/Immunotherapy Prior Authorization</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NCCN guidelines and requirements</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SOC Steerage</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Precision Medicine Components and Requirements</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Diagnostic Imaging Prior Authorization</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Genetic Screening and Counseling</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Peer to Peer Decision Support</a:t>
                      </a: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F9FCFC"/>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endParaRPr lang="en-US" sz="2000" kern="1200" dirty="0">
                        <a:ln>
                          <a:solidFill>
                            <a:schemeClr val="bg1"/>
                          </a:solidFill>
                        </a:ln>
                        <a:solidFill>
                          <a:schemeClr val="tx1"/>
                        </a:solidFill>
                        <a:latin typeface="Helvetica Now Text" panose="020B0504030202020204" pitchFamily="34" charset="77"/>
                        <a:ea typeface="+mn-ea"/>
                        <a:cs typeface="+mn-cs"/>
                      </a:endParaRP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A600"/>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BCBS has precertification of chemotherapy turned on and they utilize NCCN Pathways</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Site of Care Steerage is not tuned on</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Radiation Therapy Management is not turned on</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Genetic Testing Support and Management is not turned</a:t>
                      </a: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F9FCFC"/>
                    </a:solidFill>
                  </a:tcPr>
                </a:tc>
                <a:extLst>
                  <a:ext uri="{0D108BD9-81ED-4DB2-BD59-A6C34878D82A}">
                    <a16:rowId xmlns:a16="http://schemas.microsoft.com/office/drawing/2014/main" val="3843652319"/>
                  </a:ext>
                </a:extLst>
              </a:tr>
              <a:tr h="2857468">
                <a:tc>
                  <a:txBody>
                    <a:bodyPr/>
                    <a:lstStyle/>
                    <a:p>
                      <a:pPr marL="0" marR="0">
                        <a:spcBef>
                          <a:spcPts val="0"/>
                        </a:spcBef>
                        <a:spcAft>
                          <a:spcPts val="0"/>
                        </a:spcAft>
                      </a:pPr>
                      <a:r>
                        <a:rPr lang="en-US" sz="2000" dirty="0">
                          <a:solidFill>
                            <a:srgbClr val="000000"/>
                          </a:solidFill>
                          <a:effectLst/>
                          <a:latin typeface="Helvetica Now Text" panose="020B0504030202020204" pitchFamily="34" charset="0"/>
                        </a:rPr>
                        <a:t>Clinical Member Support</a:t>
                      </a:r>
                      <a:endParaRPr lang="en-US" sz="2000" b="0" dirty="0">
                        <a:solidFill>
                          <a:srgbClr val="000000"/>
                        </a:solidFill>
                        <a:effectLst/>
                        <a:latin typeface="Helvetica Now Text" panose="020B0504030202020204" pitchFamily="34" charset="0"/>
                        <a:ea typeface="Calibri" panose="020F0502020204030204" pitchFamily="34" charset="0"/>
                        <a:cs typeface="Arial" panose="020B0604020202020204" pitchFamily="34" charset="0"/>
                      </a:endParaRP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EEF7F7"/>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Oncology Case Management </a:t>
                      </a:r>
                      <a:br>
                        <a:rPr lang="en-US" sz="2000" kern="1200" dirty="0">
                          <a:solidFill>
                            <a:schemeClr val="tx1"/>
                          </a:solidFill>
                          <a:latin typeface="Helvetica Now Text" panose="020B0504030202020204" pitchFamily="34" charset="77"/>
                          <a:ea typeface="+mn-ea"/>
                          <a:cs typeface="+mn-cs"/>
                        </a:rPr>
                      </a:br>
                      <a:r>
                        <a:rPr lang="en-US" sz="2000" kern="1200" dirty="0">
                          <a:solidFill>
                            <a:schemeClr val="tx1"/>
                          </a:solidFill>
                          <a:latin typeface="Helvetica Now Text" panose="020B0504030202020204" pitchFamily="34" charset="77"/>
                          <a:ea typeface="+mn-ea"/>
                          <a:cs typeface="+mn-cs"/>
                        </a:rPr>
                        <a:t>(Population targeted)</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Comprehensive Oncology Care Management – Oncology RN, BH, Nutritional, Social Worker Support</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Timing of Identification and Engagement</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Treatment Decision Support</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Promotion of Clinical Trials</a:t>
                      </a: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EEF7F7"/>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endParaRPr lang="en-US" sz="2000" kern="1200" noProof="0" dirty="0">
                        <a:ln>
                          <a:solidFill>
                            <a:schemeClr val="bg1"/>
                          </a:solidFill>
                        </a:ln>
                        <a:solidFill>
                          <a:schemeClr val="tx1"/>
                        </a:solidFill>
                        <a:latin typeface="Helvetica Now Text" panose="020B0504030202020204" pitchFamily="34" charset="77"/>
                        <a:ea typeface="+mn-ea"/>
                        <a:cs typeface="+mn-cs"/>
                      </a:endParaRP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A600"/>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noProof="0" dirty="0">
                          <a:solidFill>
                            <a:schemeClr val="tx1"/>
                          </a:solidFill>
                          <a:latin typeface="Helvetica Now Text" panose="020B0504030202020204" pitchFamily="34" charset="77"/>
                          <a:ea typeface="+mn-ea"/>
                          <a:cs typeface="+mn-cs"/>
                        </a:rPr>
                        <a:t>The BCBS Oncology Case Management program evolved from triggering 6 cancers and now targets 28 cancer types</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noProof="0" dirty="0">
                          <a:solidFill>
                            <a:schemeClr val="tx1"/>
                          </a:solidFill>
                          <a:latin typeface="Helvetica Now Text" panose="020B0504030202020204" pitchFamily="34" charset="77"/>
                          <a:ea typeface="+mn-ea"/>
                          <a:cs typeface="+mn-cs"/>
                        </a:rPr>
                        <a:t>Holistic member support is in place</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noProof="0" dirty="0">
                          <a:solidFill>
                            <a:schemeClr val="tx1"/>
                          </a:solidFill>
                          <a:latin typeface="Helvetica Now Text" panose="020B0504030202020204" pitchFamily="34" charset="77"/>
                          <a:ea typeface="+mn-ea"/>
                          <a:cs typeface="+mn-cs"/>
                        </a:rPr>
                        <a:t>Reporting needs to be provided to assess effectiveness of engagement and management</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noProof="0" dirty="0">
                          <a:solidFill>
                            <a:schemeClr val="tx1"/>
                          </a:solidFill>
                          <a:latin typeface="Helvetica Now Text" panose="020B0504030202020204" pitchFamily="34" charset="77"/>
                          <a:ea typeface="+mn-ea"/>
                          <a:cs typeface="+mn-cs"/>
                        </a:rPr>
                        <a:t>Clinical Trials are not promoted</a:t>
                      </a: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EEF7F7"/>
                    </a:solidFill>
                  </a:tcPr>
                </a:tc>
                <a:extLst>
                  <a:ext uri="{0D108BD9-81ED-4DB2-BD59-A6C34878D82A}">
                    <a16:rowId xmlns:a16="http://schemas.microsoft.com/office/drawing/2014/main" val="3864636678"/>
                  </a:ext>
                </a:extLst>
              </a:tr>
              <a:tr h="1212424">
                <a:tc>
                  <a:txBody>
                    <a:bodyPr/>
                    <a:lstStyle/>
                    <a:p>
                      <a:pPr marL="0" marR="0">
                        <a:spcBef>
                          <a:spcPts val="0"/>
                        </a:spcBef>
                        <a:spcAft>
                          <a:spcPts val="0"/>
                        </a:spcAft>
                      </a:pPr>
                      <a:r>
                        <a:rPr lang="en-US" sz="2000" dirty="0">
                          <a:solidFill>
                            <a:srgbClr val="000000"/>
                          </a:solidFill>
                          <a:effectLst/>
                          <a:latin typeface="Helvetica Now Text" panose="020B0504030202020204" pitchFamily="34" charset="0"/>
                        </a:rPr>
                        <a:t>Preventive Care</a:t>
                      </a:r>
                      <a:endParaRPr lang="en-US" sz="2000" b="0" dirty="0">
                        <a:solidFill>
                          <a:srgbClr val="000000"/>
                        </a:solidFill>
                        <a:effectLst/>
                        <a:latin typeface="Helvetica Now Text" panose="020B0504030202020204" pitchFamily="34" charset="0"/>
                        <a:cs typeface="Arial" panose="020B0604020202020204" pitchFamily="34" charset="0"/>
                      </a:endParaRP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F9FCFC"/>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GIC for Preventive Opportunities</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Member and Provider Interventions</a:t>
                      </a:r>
                    </a:p>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ACO/PCMH incentives for Physicians</a:t>
                      </a: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F9FCFC"/>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endParaRPr lang="en-US" sz="2000" kern="1200" dirty="0">
                        <a:ln>
                          <a:solidFill>
                            <a:schemeClr val="bg1"/>
                          </a:solidFill>
                        </a:ln>
                        <a:solidFill>
                          <a:schemeClr val="tx1"/>
                        </a:solidFill>
                        <a:latin typeface="Helvetica Now Text" panose="020B0504030202020204" pitchFamily="34" charset="77"/>
                        <a:ea typeface="+mn-ea"/>
                        <a:cs typeface="+mn-cs"/>
                      </a:endParaRP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8ABD45"/>
                    </a:solidFill>
                  </a:tcPr>
                </a:tc>
                <a:tc>
                  <a:txBody>
                    <a:bodyPr/>
                    <a:lstStyle/>
                    <a:p>
                      <a:pPr marL="127000" marR="0" lvl="2" indent="-127000" algn="l" defTabSz="914355" rtl="0" eaLnBrk="1" latinLnBrk="0" hangingPunct="1">
                        <a:lnSpc>
                          <a:spcPct val="117000"/>
                        </a:lnSpc>
                        <a:spcBef>
                          <a:spcPts val="100"/>
                        </a:spcBef>
                        <a:spcAft>
                          <a:spcPts val="0"/>
                        </a:spcAft>
                        <a:buClr>
                          <a:schemeClr val="tx1"/>
                        </a:buClr>
                        <a:buFont typeface="Helvetica Neue Condensed Bold" panose="02000503000000020004" pitchFamily="2" charset="0"/>
                        <a:buChar char="•"/>
                        <a:defRPr/>
                      </a:pPr>
                      <a:r>
                        <a:rPr lang="en-US" sz="2000" kern="1200" dirty="0">
                          <a:solidFill>
                            <a:schemeClr val="tx1"/>
                          </a:solidFill>
                          <a:latin typeface="Helvetica Now Text" panose="020B0504030202020204" pitchFamily="34" charset="77"/>
                          <a:ea typeface="+mn-ea"/>
                          <a:cs typeface="+mn-cs"/>
                        </a:rPr>
                        <a:t>BCBS does have targeted member communication materials on the recommended screening services</a:t>
                      </a:r>
                    </a:p>
                  </a:txBody>
                  <a:tcPr marT="54864" marB="54864">
                    <a:lnL w="12700" cap="flat" cmpd="sng" algn="ctr">
                      <a:solidFill>
                        <a:schemeClr val="tx1">
                          <a:alpha val="0"/>
                        </a:schemeClr>
                      </a:solidFill>
                      <a:prstDash val="solid"/>
                      <a:round/>
                      <a:headEnd type="none" w="med" len="med"/>
                      <a:tailEnd type="none" w="med" len="med"/>
                    </a:lnL>
                    <a:lnR w="12700" cap="flat" cmpd="sng" algn="ctr">
                      <a:solidFill>
                        <a:schemeClr val="tx1">
                          <a:alpha val="0"/>
                        </a:schemeClr>
                      </a:solidFill>
                      <a:prstDash val="solid"/>
                      <a:round/>
                      <a:headEnd type="none" w="med" len="med"/>
                      <a:tailEnd type="none" w="med" len="med"/>
                    </a:lnR>
                    <a:lnT w="12700" cap="flat" cmpd="sng" algn="ctr">
                      <a:solidFill>
                        <a:schemeClr val="tx1">
                          <a:alpha val="0"/>
                        </a:schemeClr>
                      </a:solidFill>
                      <a:prstDash val="solid"/>
                      <a:round/>
                      <a:headEnd type="none" w="med" len="med"/>
                      <a:tailEnd type="none" w="med" len="med"/>
                    </a:lnT>
                    <a:lnB w="12700" cap="flat" cmpd="sng" algn="ctr">
                      <a:solidFill>
                        <a:schemeClr val="tx1">
                          <a:alpha val="0"/>
                        </a:schemeClr>
                      </a:solidFill>
                      <a:prstDash val="solid"/>
                      <a:round/>
                      <a:headEnd type="none" w="med" len="med"/>
                      <a:tailEnd type="none" w="med" len="med"/>
                    </a:lnB>
                    <a:solidFill>
                      <a:srgbClr val="F9FCFC"/>
                    </a:solidFill>
                  </a:tcPr>
                </a:tc>
                <a:extLst>
                  <a:ext uri="{0D108BD9-81ED-4DB2-BD59-A6C34878D82A}">
                    <a16:rowId xmlns:a16="http://schemas.microsoft.com/office/drawing/2014/main" val="3909270805"/>
                  </a:ext>
                </a:extLst>
              </a:tr>
            </a:tbl>
          </a:graphicData>
        </a:graphic>
      </p:graphicFrame>
      <p:pic>
        <p:nvPicPr>
          <p:cNvPr id="5" name="Graphic 4" descr="First aid kit with solid fill">
            <a:extLst>
              <a:ext uri="{FF2B5EF4-FFF2-40B4-BE49-F238E27FC236}">
                <a16:creationId xmlns:a16="http://schemas.microsoft.com/office/drawing/2014/main" id="{8563FD60-F020-48B7-6A23-396AEF9A6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9285" y="919241"/>
            <a:ext cx="800168" cy="800168"/>
          </a:xfrm>
          <a:prstGeom prst="rect">
            <a:avLst/>
          </a:prstGeom>
        </p:spPr>
      </p:pic>
      <p:pic>
        <p:nvPicPr>
          <p:cNvPr id="8" name="Picture 7">
            <a:extLst>
              <a:ext uri="{FF2B5EF4-FFF2-40B4-BE49-F238E27FC236}">
                <a16:creationId xmlns:a16="http://schemas.microsoft.com/office/drawing/2014/main" id="{7D13901B-9873-C921-316B-E3AC5E4E8DD3}"/>
              </a:ext>
            </a:extLst>
          </p:cNvPr>
          <p:cNvPicPr>
            <a:picLocks noChangeAspect="1"/>
          </p:cNvPicPr>
          <p:nvPr/>
        </p:nvPicPr>
        <p:blipFill>
          <a:blip r:embed="rId5"/>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2654256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74384-8FF9-48D7-C8E5-F5875AAACBD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7FCD49-5D7F-69F5-C8D8-0EA02B4971D4}"/>
              </a:ext>
            </a:extLst>
          </p:cNvPr>
          <p:cNvSpPr>
            <a:spLocks noGrp="1"/>
          </p:cNvSpPr>
          <p:nvPr>
            <p:ph type="sldNum" sz="quarter" idx="10"/>
          </p:nvPr>
        </p:nvSpPr>
        <p:spPr/>
        <p:txBody>
          <a:bodyPr/>
          <a:lstStyle/>
          <a:p>
            <a:fld id="{91D568E7-61F5-D04E-995D-81EF41C01A2A}" type="slidenum">
              <a:rPr lang="en-GB" smtClean="0"/>
              <a:pPr/>
              <a:t>18</a:t>
            </a:fld>
            <a:endParaRPr lang="en-GB" dirty="0"/>
          </a:p>
        </p:txBody>
      </p:sp>
      <p:sp>
        <p:nvSpPr>
          <p:cNvPr id="5" name="Subtitle 4">
            <a:extLst>
              <a:ext uri="{FF2B5EF4-FFF2-40B4-BE49-F238E27FC236}">
                <a16:creationId xmlns:a16="http://schemas.microsoft.com/office/drawing/2014/main" id="{CD1A60CA-6225-3D71-8B81-4ABAFA26BAAF}"/>
              </a:ext>
            </a:extLst>
          </p:cNvPr>
          <p:cNvSpPr>
            <a:spLocks noGrp="1"/>
          </p:cNvSpPr>
          <p:nvPr>
            <p:ph type="subTitle" idx="13"/>
          </p:nvPr>
        </p:nvSpPr>
        <p:spPr/>
        <p:txBody>
          <a:bodyPr/>
          <a:lstStyle/>
          <a:p>
            <a:r>
              <a:rPr lang="en-US" dirty="0">
                <a:latin typeface="Helvetica Now Text Light"/>
              </a:rPr>
              <a:t>4a. Example Strategy: Leveraging 	On-site Clinics to Manage HCCs</a:t>
            </a:r>
          </a:p>
        </p:txBody>
      </p:sp>
    </p:spTree>
    <p:extLst>
      <p:ext uri="{BB962C8B-B14F-4D97-AF65-F5344CB8AC3E}">
        <p14:creationId xmlns:p14="http://schemas.microsoft.com/office/powerpoint/2010/main" val="281448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4">
            <a:extLst>
              <a:ext uri="{FF2B5EF4-FFF2-40B4-BE49-F238E27FC236}">
                <a16:creationId xmlns:a16="http://schemas.microsoft.com/office/drawing/2014/main" id="{7738E077-08AE-2500-0EC0-A4B2EF813CB5}"/>
              </a:ext>
            </a:extLst>
          </p:cNvPr>
          <p:cNvSpPr>
            <a:spLocks noGrp="1"/>
          </p:cNvSpPr>
          <p:nvPr>
            <p:ph type="sldNum" sz="quarter" idx="12"/>
          </p:nvPr>
        </p:nvSpPr>
        <p:spPr/>
        <p:txBody>
          <a:bodyPr/>
          <a:lstStyle/>
          <a:p>
            <a:fld id="{91D568E7-61F5-D04E-995D-81EF41C01A2A}" type="slidenum">
              <a:rPr lang="en-GB" smtClean="0"/>
              <a:pPr/>
              <a:t>19</a:t>
            </a:fld>
            <a:endParaRPr lang="en-GB" dirty="0"/>
          </a:p>
        </p:txBody>
      </p:sp>
      <p:sp>
        <p:nvSpPr>
          <p:cNvPr id="11" name="Subtitle 10">
            <a:extLst>
              <a:ext uri="{FF2B5EF4-FFF2-40B4-BE49-F238E27FC236}">
                <a16:creationId xmlns:a16="http://schemas.microsoft.com/office/drawing/2014/main" id="{AD15B667-8468-FB6A-237B-B8FDC11B4F73}"/>
              </a:ext>
            </a:extLst>
          </p:cNvPr>
          <p:cNvSpPr>
            <a:spLocks noGrp="1"/>
          </p:cNvSpPr>
          <p:nvPr>
            <p:ph type="subTitle" idx="13"/>
          </p:nvPr>
        </p:nvSpPr>
        <p:spPr/>
        <p:txBody>
          <a:bodyPr/>
          <a:lstStyle/>
          <a:p>
            <a:r>
              <a:rPr lang="en-US" dirty="0"/>
              <a:t>A Future of Advanced Care, Value-Based, and Accessible</a:t>
            </a:r>
          </a:p>
        </p:txBody>
      </p:sp>
      <p:sp>
        <p:nvSpPr>
          <p:cNvPr id="3" name="Title 2">
            <a:extLst>
              <a:ext uri="{FF2B5EF4-FFF2-40B4-BE49-F238E27FC236}">
                <a16:creationId xmlns:a16="http://schemas.microsoft.com/office/drawing/2014/main" id="{D331A844-9C17-0CE9-0E05-CE52A32D22EA}"/>
              </a:ext>
            </a:extLst>
          </p:cNvPr>
          <p:cNvSpPr>
            <a:spLocks noGrp="1"/>
          </p:cNvSpPr>
          <p:nvPr>
            <p:ph type="title"/>
          </p:nvPr>
        </p:nvSpPr>
        <p:spPr/>
        <p:txBody>
          <a:bodyPr/>
          <a:lstStyle/>
          <a:p>
            <a:r>
              <a:rPr lang="en-US" dirty="0"/>
              <a:t>Cultivating and Evolving Clinic Strategy</a:t>
            </a:r>
          </a:p>
        </p:txBody>
      </p:sp>
      <p:sp>
        <p:nvSpPr>
          <p:cNvPr id="36" name="Rectangle 35">
            <a:extLst>
              <a:ext uri="{FF2B5EF4-FFF2-40B4-BE49-F238E27FC236}">
                <a16:creationId xmlns:a16="http://schemas.microsoft.com/office/drawing/2014/main" id="{45BFA75D-6100-18D1-52AC-DE59486FC957}"/>
              </a:ext>
            </a:extLst>
          </p:cNvPr>
          <p:cNvSpPr/>
          <p:nvPr/>
        </p:nvSpPr>
        <p:spPr>
          <a:xfrm>
            <a:off x="2049162" y="4989455"/>
            <a:ext cx="5957282" cy="6324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182880" rtlCol="0" anchor="t" anchorCtr="0"/>
          <a:lstStyle/>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Reactive focus on acute needs </a:t>
            </a:r>
            <a:br>
              <a:rPr lang="en-US" sz="2200" dirty="0">
                <a:solidFill>
                  <a:schemeClr val="tx1"/>
                </a:solidFill>
                <a:latin typeface="Helvetica Now Text" panose="020B0504030202020204" pitchFamily="34" charset="0"/>
              </a:rPr>
            </a:br>
            <a:r>
              <a:rPr lang="en-US" sz="2200" dirty="0">
                <a:solidFill>
                  <a:schemeClr val="tx1"/>
                </a:solidFill>
                <a:latin typeface="Helvetica Now Text" panose="020B0504030202020204" pitchFamily="34" charset="0"/>
              </a:rPr>
              <a:t>or treatment</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Lack of attention for prevention or holistic care</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Must have large population of employees in one area</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Very limited performance guarantees</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Either occupational health or primary care</a:t>
            </a:r>
          </a:p>
        </p:txBody>
      </p:sp>
      <p:sp>
        <p:nvSpPr>
          <p:cNvPr id="37" name="Rectangle 36">
            <a:extLst>
              <a:ext uri="{FF2B5EF4-FFF2-40B4-BE49-F238E27FC236}">
                <a16:creationId xmlns:a16="http://schemas.microsoft.com/office/drawing/2014/main" id="{5EE34B2C-6C27-09B4-9D46-968F678625C0}"/>
              </a:ext>
            </a:extLst>
          </p:cNvPr>
          <p:cNvSpPr/>
          <p:nvPr/>
        </p:nvSpPr>
        <p:spPr>
          <a:xfrm>
            <a:off x="8904558" y="4989455"/>
            <a:ext cx="6342530" cy="6324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182880" rtlCol="0" anchor="t" anchorCtr="0"/>
          <a:lstStyle/>
          <a:p>
            <a:pPr marL="256032" lvl="1" indent="-256032">
              <a:lnSpc>
                <a:spcPct val="117000"/>
              </a:lnSpc>
              <a:spcAft>
                <a:spcPts val="200"/>
              </a:spcAft>
              <a:buClr>
                <a:schemeClr val="tx1"/>
              </a:buClr>
              <a:buSzPct val="100000"/>
              <a:buFont typeface="Arial" panose="020B0604020202020204" pitchFamily="34" charset="0"/>
              <a:buChar char="•"/>
              <a:defRPr/>
            </a:pPr>
            <a:r>
              <a:rPr lang="en-US" sz="2200" dirty="0">
                <a:solidFill>
                  <a:schemeClr val="tx1"/>
                </a:solidFill>
                <a:latin typeface="Helvetica Now Text" panose="020B0504030202020204" pitchFamily="34" charset="0"/>
              </a:rPr>
              <a:t>Tied to overall wellbeing strategy/goals</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Primary and acute in-person care,  some wrap around virtual services </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Disconnected primary care and occupational medicine</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Expansion to onsite specialty care but lack of integration</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Evolving performance guarantees and well-established ROI</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Virtual wrap-around for employees without clinic access</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Focus on health equity and hybrid solutions in development for smaller populations</a:t>
            </a:r>
          </a:p>
        </p:txBody>
      </p:sp>
      <p:sp>
        <p:nvSpPr>
          <p:cNvPr id="38" name="Rectangle 37">
            <a:extLst>
              <a:ext uri="{FF2B5EF4-FFF2-40B4-BE49-F238E27FC236}">
                <a16:creationId xmlns:a16="http://schemas.microsoft.com/office/drawing/2014/main" id="{BEAB3C35-CCCA-715C-1DF8-24FB8B77427D}"/>
              </a:ext>
            </a:extLst>
          </p:cNvPr>
          <p:cNvSpPr/>
          <p:nvPr/>
        </p:nvSpPr>
        <p:spPr>
          <a:xfrm>
            <a:off x="15759953" y="4989455"/>
            <a:ext cx="6823600" cy="6324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182880" rtlCol="0" anchor="t" anchorCtr="0"/>
          <a:lstStyle/>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Data driven strategy and evolution</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Holistic care for prevention, risk reduction, </a:t>
            </a:r>
            <a:br>
              <a:rPr lang="en-US" sz="2200" dirty="0">
                <a:solidFill>
                  <a:schemeClr val="tx1"/>
                </a:solidFill>
                <a:latin typeface="Helvetica Now Text" panose="020B0504030202020204" pitchFamily="34" charset="0"/>
              </a:rPr>
            </a:br>
            <a:r>
              <a:rPr lang="en-US" sz="2200" dirty="0">
                <a:solidFill>
                  <a:schemeClr val="tx1"/>
                </a:solidFill>
                <a:latin typeface="Helvetica Now Text" panose="020B0504030202020204" pitchFamily="34" charset="0"/>
              </a:rPr>
              <a:t>and treatment</a:t>
            </a:r>
          </a:p>
          <a:p>
            <a:pPr marL="256032" lvl="1" indent="-256032">
              <a:lnSpc>
                <a:spcPct val="117000"/>
              </a:lnSpc>
              <a:spcAft>
                <a:spcPts val="200"/>
              </a:spcAft>
              <a:buClr>
                <a:schemeClr val="tx1"/>
              </a:buClr>
              <a:buSzPct val="100000"/>
              <a:buFont typeface="Arial" panose="020B0604020202020204" pitchFamily="34" charset="0"/>
              <a:buChar char="•"/>
              <a:defRPr/>
            </a:pPr>
            <a:r>
              <a:rPr lang="en-US" sz="2200" dirty="0">
                <a:solidFill>
                  <a:schemeClr val="tx1"/>
                </a:solidFill>
                <a:latin typeface="Helvetica Now Text" panose="020B0504030202020204" pitchFamily="34" charset="0"/>
              </a:rPr>
              <a:t>Access to high quality, low cost, proactive advanced primary care</a:t>
            </a:r>
          </a:p>
          <a:p>
            <a:pPr marL="256032" lvl="1" indent="-256032">
              <a:lnSpc>
                <a:spcPct val="117000"/>
              </a:lnSpc>
              <a:spcAft>
                <a:spcPts val="200"/>
              </a:spcAft>
              <a:buClr>
                <a:schemeClr val="tx1"/>
              </a:buClr>
              <a:buSzPct val="100000"/>
              <a:buFont typeface="Arial" panose="020B0604020202020204" pitchFamily="34" charset="0"/>
              <a:buChar char="•"/>
              <a:defRPr/>
            </a:pPr>
            <a:r>
              <a:rPr lang="en-US" sz="2200" dirty="0">
                <a:solidFill>
                  <a:schemeClr val="tx1"/>
                </a:solidFill>
                <a:latin typeface="Helvetica Now Text" panose="020B0504030202020204" pitchFamily="34" charset="0"/>
              </a:rPr>
              <a:t>Informed referrals and integration into  benefit ecosystems</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High-quality, low-cost steerage</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Stretch Performance guarantees  for outcomes </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Continually expanding hybrid solutions for smaller populations</a:t>
            </a:r>
          </a:p>
          <a:p>
            <a:pPr marL="256032" marR="0" lvl="1" indent="-256032" fontAlgn="auto">
              <a:lnSpc>
                <a:spcPct val="117000"/>
              </a:lnSpc>
              <a:spcAft>
                <a:spcPts val="200"/>
              </a:spcAft>
              <a:buClr>
                <a:schemeClr val="tx1"/>
              </a:buClr>
              <a:buSzPct val="100000"/>
              <a:buFont typeface="Arial" panose="020B0604020202020204" pitchFamily="34" charset="0"/>
              <a:buChar char="•"/>
              <a:tabLst/>
              <a:defRPr/>
            </a:pPr>
            <a:r>
              <a:rPr lang="en-US" sz="2200" dirty="0">
                <a:solidFill>
                  <a:schemeClr val="tx1"/>
                </a:solidFill>
                <a:latin typeface="Helvetica Now Text" panose="020B0504030202020204" pitchFamily="34" charset="0"/>
              </a:rPr>
              <a:t>Expanded national near-site shared networks</a:t>
            </a:r>
          </a:p>
        </p:txBody>
      </p:sp>
      <p:sp>
        <p:nvSpPr>
          <p:cNvPr id="39" name="TextBox 38">
            <a:extLst>
              <a:ext uri="{FF2B5EF4-FFF2-40B4-BE49-F238E27FC236}">
                <a16:creationId xmlns:a16="http://schemas.microsoft.com/office/drawing/2014/main" id="{CC2DD294-D8D7-E29E-C21D-BB9CD140A54C}"/>
              </a:ext>
            </a:extLst>
          </p:cNvPr>
          <p:cNvSpPr txBox="1"/>
          <p:nvPr/>
        </p:nvSpPr>
        <p:spPr>
          <a:xfrm>
            <a:off x="2601364" y="3144790"/>
            <a:ext cx="3183303" cy="552780"/>
          </a:xfrm>
          <a:prstGeom prst="rect">
            <a:avLst/>
          </a:prstGeom>
          <a:noFill/>
        </p:spPr>
        <p:txBody>
          <a:bodyPr wrap="square" lIns="0" tIns="0" rIns="182880" bIns="0">
            <a:spAutoFit/>
          </a:bodyPr>
          <a:lstStyle/>
          <a:p>
            <a:pPr marL="0">
              <a:lnSpc>
                <a:spcPct val="117000"/>
              </a:lnSpc>
              <a:spcAft>
                <a:spcPts val="1000"/>
              </a:spcAft>
            </a:pPr>
            <a:r>
              <a:rPr lang="en-US" sz="3200" b="1" dirty="0">
                <a:solidFill>
                  <a:srgbClr val="007585"/>
                </a:solidFill>
                <a:latin typeface="Helvetica Now Text" panose="020B0504030202020204" pitchFamily="34" charset="77"/>
              </a:rPr>
              <a:t>Yesterday</a:t>
            </a:r>
          </a:p>
        </p:txBody>
      </p:sp>
      <p:sp>
        <p:nvSpPr>
          <p:cNvPr id="40" name="TextBox 39">
            <a:extLst>
              <a:ext uri="{FF2B5EF4-FFF2-40B4-BE49-F238E27FC236}">
                <a16:creationId xmlns:a16="http://schemas.microsoft.com/office/drawing/2014/main" id="{9287B73F-2D4D-9718-9A4C-E3DC8B37F6EA}"/>
              </a:ext>
            </a:extLst>
          </p:cNvPr>
          <p:cNvSpPr txBox="1"/>
          <p:nvPr/>
        </p:nvSpPr>
        <p:spPr>
          <a:xfrm>
            <a:off x="9614688" y="3144790"/>
            <a:ext cx="2297237" cy="552780"/>
          </a:xfrm>
          <a:prstGeom prst="rect">
            <a:avLst/>
          </a:prstGeom>
          <a:noFill/>
        </p:spPr>
        <p:txBody>
          <a:bodyPr wrap="square" lIns="0" tIns="0" rIns="182880" bIns="0">
            <a:spAutoFit/>
          </a:bodyPr>
          <a:lstStyle/>
          <a:p>
            <a:pPr marL="0">
              <a:lnSpc>
                <a:spcPct val="117000"/>
              </a:lnSpc>
              <a:spcAft>
                <a:spcPts val="1000"/>
              </a:spcAft>
            </a:pPr>
            <a:r>
              <a:rPr lang="en-US" sz="3200" b="1" dirty="0">
                <a:solidFill>
                  <a:srgbClr val="007585"/>
                </a:solidFill>
                <a:latin typeface="Helvetica Now Text" panose="020B0504030202020204" pitchFamily="34" charset="77"/>
              </a:rPr>
              <a:t>Today</a:t>
            </a:r>
          </a:p>
        </p:txBody>
      </p:sp>
      <p:sp>
        <p:nvSpPr>
          <p:cNvPr id="41" name="TextBox 40">
            <a:extLst>
              <a:ext uri="{FF2B5EF4-FFF2-40B4-BE49-F238E27FC236}">
                <a16:creationId xmlns:a16="http://schemas.microsoft.com/office/drawing/2014/main" id="{C6F0A61C-2904-B526-1D75-65A9039C9AC3}"/>
              </a:ext>
            </a:extLst>
          </p:cNvPr>
          <p:cNvSpPr txBox="1"/>
          <p:nvPr/>
        </p:nvSpPr>
        <p:spPr>
          <a:xfrm>
            <a:off x="16419321" y="3144790"/>
            <a:ext cx="3372934" cy="552780"/>
          </a:xfrm>
          <a:prstGeom prst="rect">
            <a:avLst/>
          </a:prstGeom>
          <a:noFill/>
        </p:spPr>
        <p:txBody>
          <a:bodyPr wrap="square" lIns="0" tIns="0" rIns="182880" bIns="0">
            <a:spAutoFit/>
          </a:bodyPr>
          <a:lstStyle/>
          <a:p>
            <a:pPr marL="0">
              <a:lnSpc>
                <a:spcPct val="117000"/>
              </a:lnSpc>
              <a:spcAft>
                <a:spcPts val="1000"/>
              </a:spcAft>
            </a:pPr>
            <a:r>
              <a:rPr lang="en-US" sz="3200" b="1" dirty="0">
                <a:solidFill>
                  <a:srgbClr val="007585"/>
                </a:solidFill>
                <a:latin typeface="Helvetica Now Text" panose="020B0504030202020204" pitchFamily="34" charset="77"/>
              </a:rPr>
              <a:t>Tomorrow</a:t>
            </a:r>
          </a:p>
        </p:txBody>
      </p:sp>
      <p:sp>
        <p:nvSpPr>
          <p:cNvPr id="43" name="Rectangle 42">
            <a:extLst>
              <a:ext uri="{FF2B5EF4-FFF2-40B4-BE49-F238E27FC236}">
                <a16:creationId xmlns:a16="http://schemas.microsoft.com/office/drawing/2014/main" id="{85CC811D-B140-C74F-27F8-28A5AEB69359}"/>
              </a:ext>
            </a:extLst>
          </p:cNvPr>
          <p:cNvSpPr/>
          <p:nvPr/>
        </p:nvSpPr>
        <p:spPr>
          <a:xfrm>
            <a:off x="479571" y="4989455"/>
            <a:ext cx="1315818" cy="6324004"/>
          </a:xfrm>
          <a:prstGeom prst="rect">
            <a:avLst/>
          </a:prstGeom>
          <a:solidFill>
            <a:srgbClr val="46535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457200" tIns="274320" rIns="274320" bIns="182880" rtlCol="0" anchor="ctr" anchorCtr="1"/>
          <a:lstStyle/>
          <a:p>
            <a:pPr marL="0">
              <a:lnSpc>
                <a:spcPct val="117000"/>
              </a:lnSpc>
              <a:spcAft>
                <a:spcPts val="1000"/>
              </a:spcAft>
            </a:pPr>
            <a:r>
              <a:rPr lang="en-US" sz="3000" b="1" dirty="0">
                <a:solidFill>
                  <a:schemeClr val="bg1"/>
                </a:solidFill>
                <a:latin typeface="Helvetica Now Text" panose="020B0504030202020204" pitchFamily="34" charset="77"/>
              </a:rPr>
              <a:t>Clinics</a:t>
            </a:r>
          </a:p>
        </p:txBody>
      </p:sp>
      <p:grpSp>
        <p:nvGrpSpPr>
          <p:cNvPr id="23" name="Group 22">
            <a:extLst>
              <a:ext uri="{FF2B5EF4-FFF2-40B4-BE49-F238E27FC236}">
                <a16:creationId xmlns:a16="http://schemas.microsoft.com/office/drawing/2014/main" id="{02A0CE1B-F90A-4CC3-F633-BA603AD9B147}"/>
              </a:ext>
            </a:extLst>
          </p:cNvPr>
          <p:cNvGrpSpPr/>
          <p:nvPr/>
        </p:nvGrpSpPr>
        <p:grpSpPr>
          <a:xfrm>
            <a:off x="4815482" y="3229886"/>
            <a:ext cx="1438449" cy="488666"/>
            <a:chOff x="4676605" y="3187794"/>
            <a:chExt cx="1438449" cy="488666"/>
          </a:xfrm>
        </p:grpSpPr>
        <p:sp>
          <p:nvSpPr>
            <p:cNvPr id="12" name="Oval 11">
              <a:extLst>
                <a:ext uri="{FF2B5EF4-FFF2-40B4-BE49-F238E27FC236}">
                  <a16:creationId xmlns:a16="http://schemas.microsoft.com/office/drawing/2014/main" id="{063760D9-E348-A037-D64F-08D5207A9C29}"/>
                </a:ext>
              </a:extLst>
            </p:cNvPr>
            <p:cNvSpPr/>
            <p:nvPr/>
          </p:nvSpPr>
          <p:spPr>
            <a:xfrm>
              <a:off x="4676605" y="3187794"/>
              <a:ext cx="488667" cy="488666"/>
            </a:xfrm>
            <a:prstGeom prst="ellipse">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 name="Oval 7">
              <a:extLst>
                <a:ext uri="{FF2B5EF4-FFF2-40B4-BE49-F238E27FC236}">
                  <a16:creationId xmlns:a16="http://schemas.microsoft.com/office/drawing/2014/main" id="{B740A860-419D-0FF1-D206-9560B2C04649}"/>
                </a:ext>
              </a:extLst>
            </p:cNvPr>
            <p:cNvSpPr/>
            <p:nvPr/>
          </p:nvSpPr>
          <p:spPr>
            <a:xfrm>
              <a:off x="4994544" y="3187794"/>
              <a:ext cx="488667" cy="488666"/>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 name="Oval 8">
              <a:extLst>
                <a:ext uri="{FF2B5EF4-FFF2-40B4-BE49-F238E27FC236}">
                  <a16:creationId xmlns:a16="http://schemas.microsoft.com/office/drawing/2014/main" id="{C3748BA3-7F7C-FF80-9F1A-0CB918AFA3B1}"/>
                </a:ext>
              </a:extLst>
            </p:cNvPr>
            <p:cNvSpPr/>
            <p:nvPr/>
          </p:nvSpPr>
          <p:spPr>
            <a:xfrm>
              <a:off x="5312483" y="3187794"/>
              <a:ext cx="488667" cy="488666"/>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latin typeface="Helvetica Now Text" panose="020B0504030202020204" pitchFamily="34" charset="0"/>
              </a:endParaRPr>
            </a:p>
          </p:txBody>
        </p:sp>
        <p:grpSp>
          <p:nvGrpSpPr>
            <p:cNvPr id="13" name="Group 12">
              <a:extLst>
                <a:ext uri="{FF2B5EF4-FFF2-40B4-BE49-F238E27FC236}">
                  <a16:creationId xmlns:a16="http://schemas.microsoft.com/office/drawing/2014/main" id="{346AB3FF-3A86-C465-845F-89816D68BC1C}"/>
                </a:ext>
              </a:extLst>
            </p:cNvPr>
            <p:cNvGrpSpPr/>
            <p:nvPr/>
          </p:nvGrpSpPr>
          <p:grpSpPr>
            <a:xfrm>
              <a:off x="5630422" y="3187794"/>
              <a:ext cx="484632" cy="484632"/>
              <a:chOff x="13332129" y="936384"/>
              <a:chExt cx="568566" cy="568566"/>
            </a:xfrm>
          </p:grpSpPr>
          <p:sp>
            <p:nvSpPr>
              <p:cNvPr id="14" name="Oval 13">
                <a:extLst>
                  <a:ext uri="{FF2B5EF4-FFF2-40B4-BE49-F238E27FC236}">
                    <a16:creationId xmlns:a16="http://schemas.microsoft.com/office/drawing/2014/main" id="{E78DFBC4-ABDF-5687-C5EA-8FEF90CF4E28}"/>
                  </a:ext>
                </a:extLst>
              </p:cNvPr>
              <p:cNvSpPr/>
              <p:nvPr/>
            </p:nvSpPr>
            <p:spPr>
              <a:xfrm>
                <a:off x="13332129" y="936384"/>
                <a:ext cx="568566" cy="568566"/>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pic>
            <p:nvPicPr>
              <p:cNvPr id="15" name="Graphic 14">
                <a:extLst>
                  <a:ext uri="{FF2B5EF4-FFF2-40B4-BE49-F238E27FC236}">
                    <a16:creationId xmlns:a16="http://schemas.microsoft.com/office/drawing/2014/main" id="{4F661D22-29B0-3B62-E85B-E598BE41F9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5134" y="1095947"/>
                <a:ext cx="142537" cy="249440"/>
              </a:xfrm>
              <a:prstGeom prst="rect">
                <a:avLst/>
              </a:prstGeom>
            </p:spPr>
          </p:pic>
        </p:grpSp>
      </p:grpSp>
      <p:grpSp>
        <p:nvGrpSpPr>
          <p:cNvPr id="24" name="Group 23">
            <a:extLst>
              <a:ext uri="{FF2B5EF4-FFF2-40B4-BE49-F238E27FC236}">
                <a16:creationId xmlns:a16="http://schemas.microsoft.com/office/drawing/2014/main" id="{96EF266E-A1A7-8479-EC61-ED0723BADD7D}"/>
              </a:ext>
            </a:extLst>
          </p:cNvPr>
          <p:cNvGrpSpPr/>
          <p:nvPr/>
        </p:nvGrpSpPr>
        <p:grpSpPr>
          <a:xfrm>
            <a:off x="11001224" y="3229886"/>
            <a:ext cx="1438449" cy="488666"/>
            <a:chOff x="4676605" y="3187794"/>
            <a:chExt cx="1438449" cy="488666"/>
          </a:xfrm>
        </p:grpSpPr>
        <p:sp>
          <p:nvSpPr>
            <p:cNvPr id="25" name="Oval 24">
              <a:extLst>
                <a:ext uri="{FF2B5EF4-FFF2-40B4-BE49-F238E27FC236}">
                  <a16:creationId xmlns:a16="http://schemas.microsoft.com/office/drawing/2014/main" id="{C1987252-EFFB-78EA-7C8C-FB5246671D68}"/>
                </a:ext>
              </a:extLst>
            </p:cNvPr>
            <p:cNvSpPr/>
            <p:nvPr/>
          </p:nvSpPr>
          <p:spPr>
            <a:xfrm>
              <a:off x="4676605" y="3187794"/>
              <a:ext cx="488667" cy="488666"/>
            </a:xfrm>
            <a:prstGeom prst="ellipse">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6" name="Oval 25">
              <a:extLst>
                <a:ext uri="{FF2B5EF4-FFF2-40B4-BE49-F238E27FC236}">
                  <a16:creationId xmlns:a16="http://schemas.microsoft.com/office/drawing/2014/main" id="{575F0C30-CF3B-4CAD-6E92-BA72E6F34823}"/>
                </a:ext>
              </a:extLst>
            </p:cNvPr>
            <p:cNvSpPr/>
            <p:nvPr/>
          </p:nvSpPr>
          <p:spPr>
            <a:xfrm>
              <a:off x="4994544" y="3187794"/>
              <a:ext cx="488667" cy="488666"/>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7" name="Oval 26">
              <a:extLst>
                <a:ext uri="{FF2B5EF4-FFF2-40B4-BE49-F238E27FC236}">
                  <a16:creationId xmlns:a16="http://schemas.microsoft.com/office/drawing/2014/main" id="{DEA6552E-C6F4-78DB-2A7E-8CA83EF03F22}"/>
                </a:ext>
              </a:extLst>
            </p:cNvPr>
            <p:cNvSpPr/>
            <p:nvPr/>
          </p:nvSpPr>
          <p:spPr>
            <a:xfrm>
              <a:off x="5312483" y="3187794"/>
              <a:ext cx="488667" cy="488666"/>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latin typeface="Helvetica Now Text" panose="020B0504030202020204" pitchFamily="34" charset="0"/>
              </a:endParaRPr>
            </a:p>
          </p:txBody>
        </p:sp>
        <p:grpSp>
          <p:nvGrpSpPr>
            <p:cNvPr id="28" name="Group 27">
              <a:extLst>
                <a:ext uri="{FF2B5EF4-FFF2-40B4-BE49-F238E27FC236}">
                  <a16:creationId xmlns:a16="http://schemas.microsoft.com/office/drawing/2014/main" id="{461083C8-86BD-86BD-BEFF-F033587D1B6A}"/>
                </a:ext>
              </a:extLst>
            </p:cNvPr>
            <p:cNvGrpSpPr/>
            <p:nvPr/>
          </p:nvGrpSpPr>
          <p:grpSpPr>
            <a:xfrm>
              <a:off x="5630422" y="3187794"/>
              <a:ext cx="484632" cy="484632"/>
              <a:chOff x="13332129" y="936384"/>
              <a:chExt cx="568566" cy="568566"/>
            </a:xfrm>
          </p:grpSpPr>
          <p:sp>
            <p:nvSpPr>
              <p:cNvPr id="29" name="Oval 28">
                <a:extLst>
                  <a:ext uri="{FF2B5EF4-FFF2-40B4-BE49-F238E27FC236}">
                    <a16:creationId xmlns:a16="http://schemas.microsoft.com/office/drawing/2014/main" id="{90BB13EB-BDC0-0C1F-3F74-FA3B5C0EDCD2}"/>
                  </a:ext>
                </a:extLst>
              </p:cNvPr>
              <p:cNvSpPr/>
              <p:nvPr/>
            </p:nvSpPr>
            <p:spPr>
              <a:xfrm>
                <a:off x="13332129" y="936384"/>
                <a:ext cx="568566" cy="568566"/>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pic>
            <p:nvPicPr>
              <p:cNvPr id="30" name="Graphic 29">
                <a:extLst>
                  <a:ext uri="{FF2B5EF4-FFF2-40B4-BE49-F238E27FC236}">
                    <a16:creationId xmlns:a16="http://schemas.microsoft.com/office/drawing/2014/main" id="{549855A7-AC88-415C-182F-4BAA72B907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5134" y="1095947"/>
                <a:ext cx="142537" cy="249440"/>
              </a:xfrm>
              <a:prstGeom prst="rect">
                <a:avLst/>
              </a:prstGeom>
            </p:spPr>
          </p:pic>
        </p:grpSp>
      </p:grpSp>
      <p:grpSp>
        <p:nvGrpSpPr>
          <p:cNvPr id="31" name="Group 30">
            <a:extLst>
              <a:ext uri="{FF2B5EF4-FFF2-40B4-BE49-F238E27FC236}">
                <a16:creationId xmlns:a16="http://schemas.microsoft.com/office/drawing/2014/main" id="{05A461B0-2FA7-CCFC-CEEA-E8A785EB40EB}"/>
              </a:ext>
            </a:extLst>
          </p:cNvPr>
          <p:cNvGrpSpPr/>
          <p:nvPr/>
        </p:nvGrpSpPr>
        <p:grpSpPr>
          <a:xfrm>
            <a:off x="18637337" y="3229886"/>
            <a:ext cx="1438449" cy="488666"/>
            <a:chOff x="4676605" y="3187794"/>
            <a:chExt cx="1438449" cy="488666"/>
          </a:xfrm>
        </p:grpSpPr>
        <p:sp>
          <p:nvSpPr>
            <p:cNvPr id="32" name="Oval 31">
              <a:extLst>
                <a:ext uri="{FF2B5EF4-FFF2-40B4-BE49-F238E27FC236}">
                  <a16:creationId xmlns:a16="http://schemas.microsoft.com/office/drawing/2014/main" id="{B4D7F0A8-ED59-F585-0996-737B93F58214}"/>
                </a:ext>
              </a:extLst>
            </p:cNvPr>
            <p:cNvSpPr/>
            <p:nvPr/>
          </p:nvSpPr>
          <p:spPr>
            <a:xfrm>
              <a:off x="4676605" y="3187794"/>
              <a:ext cx="488667" cy="488666"/>
            </a:xfrm>
            <a:prstGeom prst="ellipse">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46" name="Oval 45">
              <a:extLst>
                <a:ext uri="{FF2B5EF4-FFF2-40B4-BE49-F238E27FC236}">
                  <a16:creationId xmlns:a16="http://schemas.microsoft.com/office/drawing/2014/main" id="{1D7E809C-62BE-DA30-2FE7-819B1B6C77F4}"/>
                </a:ext>
              </a:extLst>
            </p:cNvPr>
            <p:cNvSpPr/>
            <p:nvPr/>
          </p:nvSpPr>
          <p:spPr>
            <a:xfrm>
              <a:off x="4994544" y="3187794"/>
              <a:ext cx="488667" cy="488666"/>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47" name="Oval 46">
              <a:extLst>
                <a:ext uri="{FF2B5EF4-FFF2-40B4-BE49-F238E27FC236}">
                  <a16:creationId xmlns:a16="http://schemas.microsoft.com/office/drawing/2014/main" id="{5BE34D48-3397-D43A-BD3B-E8336A953DBC}"/>
                </a:ext>
              </a:extLst>
            </p:cNvPr>
            <p:cNvSpPr/>
            <p:nvPr/>
          </p:nvSpPr>
          <p:spPr>
            <a:xfrm>
              <a:off x="5312483" y="3187794"/>
              <a:ext cx="488667" cy="488666"/>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latin typeface="Helvetica Now Text" panose="020B0504030202020204" pitchFamily="34" charset="0"/>
              </a:endParaRPr>
            </a:p>
          </p:txBody>
        </p:sp>
        <p:grpSp>
          <p:nvGrpSpPr>
            <p:cNvPr id="48" name="Group 47">
              <a:extLst>
                <a:ext uri="{FF2B5EF4-FFF2-40B4-BE49-F238E27FC236}">
                  <a16:creationId xmlns:a16="http://schemas.microsoft.com/office/drawing/2014/main" id="{DDD6D484-94C4-52E0-113B-2F3EA1D60571}"/>
                </a:ext>
              </a:extLst>
            </p:cNvPr>
            <p:cNvGrpSpPr/>
            <p:nvPr/>
          </p:nvGrpSpPr>
          <p:grpSpPr>
            <a:xfrm>
              <a:off x="5630422" y="3187794"/>
              <a:ext cx="484632" cy="484632"/>
              <a:chOff x="13332129" y="936384"/>
              <a:chExt cx="568566" cy="568566"/>
            </a:xfrm>
          </p:grpSpPr>
          <p:sp>
            <p:nvSpPr>
              <p:cNvPr id="49" name="Oval 48">
                <a:extLst>
                  <a:ext uri="{FF2B5EF4-FFF2-40B4-BE49-F238E27FC236}">
                    <a16:creationId xmlns:a16="http://schemas.microsoft.com/office/drawing/2014/main" id="{A34884B4-82DB-331E-C1AA-426139FFAEB5}"/>
                  </a:ext>
                </a:extLst>
              </p:cNvPr>
              <p:cNvSpPr/>
              <p:nvPr/>
            </p:nvSpPr>
            <p:spPr>
              <a:xfrm>
                <a:off x="13332129" y="936384"/>
                <a:ext cx="568566" cy="568566"/>
              </a:xfrm>
              <a:prstGeom prst="ellipse">
                <a:avLst/>
              </a:prstGeom>
              <a:solidFill>
                <a:srgbClr val="00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pic>
            <p:nvPicPr>
              <p:cNvPr id="50" name="Graphic 49">
                <a:extLst>
                  <a:ext uri="{FF2B5EF4-FFF2-40B4-BE49-F238E27FC236}">
                    <a16:creationId xmlns:a16="http://schemas.microsoft.com/office/drawing/2014/main" id="{7D21A483-4689-6D89-9725-F12F41342D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5134" y="1095947"/>
                <a:ext cx="142537" cy="249440"/>
              </a:xfrm>
              <a:prstGeom prst="rect">
                <a:avLst/>
              </a:prstGeom>
            </p:spPr>
          </p:pic>
        </p:grpSp>
      </p:grpSp>
      <p:sp>
        <p:nvSpPr>
          <p:cNvPr id="2" name="Footer Placeholder 3">
            <a:extLst>
              <a:ext uri="{FF2B5EF4-FFF2-40B4-BE49-F238E27FC236}">
                <a16:creationId xmlns:a16="http://schemas.microsoft.com/office/drawing/2014/main" id="{0FDD2A04-A8A1-9E59-3331-A829E1C84BA2}"/>
              </a:ext>
            </a:extLst>
          </p:cNvPr>
          <p:cNvSpPr txBox="1">
            <a:spLocks/>
          </p:cNvSpPr>
          <p:nvPr/>
        </p:nvSpPr>
        <p:spPr>
          <a:xfrm>
            <a:off x="12023125" y="12554569"/>
            <a:ext cx="10077288" cy="730250"/>
          </a:xfrm>
          <a:prstGeom prst="rect">
            <a:avLst/>
          </a:prstGeom>
        </p:spPr>
        <p:txBody>
          <a:bodyPr vert="horz" wrap="square" lIns="0" tIns="0" rIns="0" bIns="0" rtlCol="0" anchor="ctr"/>
          <a:lstStyle>
            <a:defPPr>
              <a:defRPr lang="en-US"/>
            </a:defPPr>
            <a:lvl1pPr marL="0" marR="0" indent="0" algn="r" defTabSz="1828619" rtl="0" eaLnBrk="1" fontAlgn="auto" latinLnBrk="0" hangingPunct="1">
              <a:lnSpc>
                <a:spcPct val="100000"/>
              </a:lnSpc>
              <a:spcBef>
                <a:spcPts val="0"/>
              </a:spcBef>
              <a:spcAft>
                <a:spcPts val="0"/>
              </a:spcAft>
              <a:buClrTx/>
              <a:buSzTx/>
              <a:buFontTx/>
              <a:buNone/>
              <a:tabLst/>
              <a:defRPr sz="8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en-GB" dirty="0">
                <a:solidFill>
                  <a:srgbClr val="000000"/>
                </a:solidFill>
              </a:rPr>
              <a:t>Aon Proprietary and Confidential</a:t>
            </a:r>
          </a:p>
          <a:p>
            <a:endParaRPr lang="en-GB" dirty="0"/>
          </a:p>
        </p:txBody>
      </p:sp>
      <p:pic>
        <p:nvPicPr>
          <p:cNvPr id="4" name="Picture 3">
            <a:extLst>
              <a:ext uri="{FF2B5EF4-FFF2-40B4-BE49-F238E27FC236}">
                <a16:creationId xmlns:a16="http://schemas.microsoft.com/office/drawing/2014/main" id="{F1B5160C-45D1-75D8-24D3-B3FF5598A586}"/>
              </a:ext>
            </a:extLst>
          </p:cNvPr>
          <p:cNvPicPr>
            <a:picLocks noChangeAspect="1"/>
          </p:cNvPicPr>
          <p:nvPr/>
        </p:nvPicPr>
        <p:blipFill>
          <a:blip r:embed="rId5"/>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347316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CB58F4-60A6-124B-20F1-D7A3CAAEE028}"/>
              </a:ext>
            </a:extLst>
          </p:cNvPr>
          <p:cNvSpPr>
            <a:spLocks noGrp="1"/>
          </p:cNvSpPr>
          <p:nvPr>
            <p:ph type="sldNum" sz="quarter" idx="12"/>
          </p:nvPr>
        </p:nvSpPr>
        <p:spPr/>
        <p:txBody>
          <a:bodyPr/>
          <a:lstStyle/>
          <a:p>
            <a:fld id="{91D568E7-61F5-D04E-995D-81EF41C01A2A}" type="slidenum">
              <a:rPr lang="en-GB" smtClean="0"/>
              <a:pPr/>
              <a:t>2</a:t>
            </a:fld>
            <a:endParaRPr lang="en-GB" dirty="0"/>
          </a:p>
        </p:txBody>
      </p:sp>
      <p:sp>
        <p:nvSpPr>
          <p:cNvPr id="5" name="Title 4">
            <a:extLst>
              <a:ext uri="{FF2B5EF4-FFF2-40B4-BE49-F238E27FC236}">
                <a16:creationId xmlns:a16="http://schemas.microsoft.com/office/drawing/2014/main" id="{327C2545-8E55-3F00-7F7D-628B4BDE27E7}"/>
              </a:ext>
            </a:extLst>
          </p:cNvPr>
          <p:cNvSpPr>
            <a:spLocks noGrp="1"/>
          </p:cNvSpPr>
          <p:nvPr>
            <p:ph type="title"/>
          </p:nvPr>
        </p:nvSpPr>
        <p:spPr/>
        <p:txBody>
          <a:bodyPr/>
          <a:lstStyle/>
          <a:p>
            <a:r>
              <a:rPr lang="en-US" dirty="0"/>
              <a:t>Topics for Today’s Discussion</a:t>
            </a:r>
          </a:p>
        </p:txBody>
      </p:sp>
      <p:sp>
        <p:nvSpPr>
          <p:cNvPr id="7" name="Content Placeholder 6">
            <a:extLst>
              <a:ext uri="{FF2B5EF4-FFF2-40B4-BE49-F238E27FC236}">
                <a16:creationId xmlns:a16="http://schemas.microsoft.com/office/drawing/2014/main" id="{3F7D17CE-35F3-4388-C28E-CAFD10753068}"/>
              </a:ext>
            </a:extLst>
          </p:cNvPr>
          <p:cNvSpPr>
            <a:spLocks noGrp="1"/>
          </p:cNvSpPr>
          <p:nvPr>
            <p:ph sz="quarter" idx="14"/>
          </p:nvPr>
        </p:nvSpPr>
        <p:spPr>
          <a:xfrm>
            <a:off x="2995613" y="2895600"/>
            <a:ext cx="17756187" cy="8877300"/>
          </a:xfrm>
        </p:spPr>
        <p:txBody>
          <a:bodyPr vert="horz" lIns="0" tIns="0" rIns="0" bIns="0" rtlCol="0" anchor="t">
            <a:noAutofit/>
          </a:bodyPr>
          <a:lstStyle/>
          <a:p>
            <a:r>
              <a:rPr lang="en-US" sz="4000" b="0" dirty="0">
                <a:latin typeface="Helvetica Now Text"/>
              </a:rPr>
              <a:t>High-Cost Claimant Trends</a:t>
            </a:r>
          </a:p>
          <a:p>
            <a:endParaRPr lang="en-US" sz="4000" b="0" dirty="0"/>
          </a:p>
          <a:p>
            <a:r>
              <a:rPr lang="en-US" sz="4000" b="0" dirty="0">
                <a:latin typeface="Helvetica Now Text"/>
              </a:rPr>
              <a:t>Managing High-Cost Claimants</a:t>
            </a:r>
          </a:p>
          <a:p>
            <a:endParaRPr lang="en-US" sz="4000" b="0" dirty="0"/>
          </a:p>
          <a:p>
            <a:r>
              <a:rPr lang="en-US" sz="4000" b="0" dirty="0">
                <a:latin typeface="Helvetica Now Text"/>
              </a:rPr>
              <a:t>Predictive Analytics for High-Cost Claimants</a:t>
            </a:r>
          </a:p>
          <a:p>
            <a:endParaRPr lang="en-US" sz="4000" b="0" dirty="0"/>
          </a:p>
          <a:p>
            <a:r>
              <a:rPr lang="en-US" sz="4000" b="0" dirty="0">
                <a:latin typeface="Helvetica Now Text"/>
              </a:rPr>
              <a:t>Acting on the Data for Plan Management</a:t>
            </a:r>
          </a:p>
          <a:p>
            <a:pPr marL="742950" indent="-742950">
              <a:buFont typeface="+mj-lt"/>
              <a:buAutoNum type="alphaLcPeriod"/>
            </a:pPr>
            <a:r>
              <a:rPr lang="en-US" sz="4000" b="0" dirty="0">
                <a:latin typeface="Helvetica Now Text"/>
              </a:rPr>
              <a:t>Example Strategy: Leveraging On-site Clinics to Manage HCCs</a:t>
            </a:r>
          </a:p>
          <a:p>
            <a:endParaRPr lang="en-US" sz="4000" b="0" dirty="0">
              <a:latin typeface="Helvetica Now Text"/>
            </a:endParaRPr>
          </a:p>
          <a:p>
            <a:r>
              <a:rPr lang="en-US" sz="4000" b="0" dirty="0">
                <a:latin typeface="Helvetica Now Text"/>
              </a:rPr>
              <a:t>Cell and Gene Therapy Risk Management Deep-Dive</a:t>
            </a:r>
          </a:p>
          <a:p>
            <a:endParaRPr lang="en-US" sz="4000" b="0" dirty="0"/>
          </a:p>
          <a:p>
            <a:endParaRPr lang="en-US" sz="4000" b="0" dirty="0"/>
          </a:p>
          <a:p>
            <a:endParaRPr lang="en-US" sz="4000" b="0" dirty="0"/>
          </a:p>
        </p:txBody>
      </p:sp>
      <p:sp>
        <p:nvSpPr>
          <p:cNvPr id="9" name="Oval 8">
            <a:extLst>
              <a:ext uri="{FF2B5EF4-FFF2-40B4-BE49-F238E27FC236}">
                <a16:creationId xmlns:a16="http://schemas.microsoft.com/office/drawing/2014/main" id="{3C84FE06-74CE-B784-9763-8D250CA12CC2}"/>
              </a:ext>
            </a:extLst>
          </p:cNvPr>
          <p:cNvSpPr/>
          <p:nvPr/>
        </p:nvSpPr>
        <p:spPr>
          <a:xfrm>
            <a:off x="1756569" y="2721042"/>
            <a:ext cx="979487" cy="9365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0" i="0" dirty="0">
                <a:solidFill>
                  <a:schemeClr val="tx2"/>
                </a:solidFill>
                <a:latin typeface="Helvetica Now Text" panose="020B0504030202020204" pitchFamily="34" charset="77"/>
              </a:rPr>
              <a:t>1</a:t>
            </a:r>
          </a:p>
        </p:txBody>
      </p:sp>
      <p:sp>
        <p:nvSpPr>
          <p:cNvPr id="10" name="Oval 9">
            <a:extLst>
              <a:ext uri="{FF2B5EF4-FFF2-40B4-BE49-F238E27FC236}">
                <a16:creationId xmlns:a16="http://schemas.microsoft.com/office/drawing/2014/main" id="{3CAF6B56-D9A9-7F30-D745-AF82C1328303}"/>
              </a:ext>
            </a:extLst>
          </p:cNvPr>
          <p:cNvSpPr/>
          <p:nvPr/>
        </p:nvSpPr>
        <p:spPr>
          <a:xfrm>
            <a:off x="1756568" y="4335834"/>
            <a:ext cx="979487" cy="9365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0" i="0" dirty="0">
                <a:solidFill>
                  <a:schemeClr val="tx2"/>
                </a:solidFill>
                <a:latin typeface="Helvetica Now Text" panose="020B0504030202020204" pitchFamily="34" charset="77"/>
              </a:rPr>
              <a:t>2</a:t>
            </a:r>
          </a:p>
        </p:txBody>
      </p:sp>
      <p:sp>
        <p:nvSpPr>
          <p:cNvPr id="11" name="Oval 10">
            <a:extLst>
              <a:ext uri="{FF2B5EF4-FFF2-40B4-BE49-F238E27FC236}">
                <a16:creationId xmlns:a16="http://schemas.microsoft.com/office/drawing/2014/main" id="{5739B894-4756-D484-442C-5B48FA23DF87}"/>
              </a:ext>
            </a:extLst>
          </p:cNvPr>
          <p:cNvSpPr/>
          <p:nvPr/>
        </p:nvSpPr>
        <p:spPr>
          <a:xfrm>
            <a:off x="1756568" y="5921443"/>
            <a:ext cx="979487" cy="9365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0" i="0" dirty="0">
                <a:solidFill>
                  <a:schemeClr val="tx2"/>
                </a:solidFill>
                <a:latin typeface="Helvetica Now Text" panose="020B0504030202020204" pitchFamily="34" charset="77"/>
              </a:rPr>
              <a:t>3</a:t>
            </a:r>
          </a:p>
        </p:txBody>
      </p:sp>
      <p:sp>
        <p:nvSpPr>
          <p:cNvPr id="12" name="Oval 11">
            <a:extLst>
              <a:ext uri="{FF2B5EF4-FFF2-40B4-BE49-F238E27FC236}">
                <a16:creationId xmlns:a16="http://schemas.microsoft.com/office/drawing/2014/main" id="{8BE0DCF3-B586-7C62-1785-4E1618DBC59E}"/>
              </a:ext>
            </a:extLst>
          </p:cNvPr>
          <p:cNvSpPr/>
          <p:nvPr/>
        </p:nvSpPr>
        <p:spPr>
          <a:xfrm>
            <a:off x="1756568" y="7507052"/>
            <a:ext cx="979487" cy="9365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0" i="0" dirty="0">
                <a:solidFill>
                  <a:schemeClr val="tx2"/>
                </a:solidFill>
                <a:latin typeface="Helvetica Now Text" panose="020B0504030202020204" pitchFamily="34" charset="77"/>
              </a:rPr>
              <a:t>4</a:t>
            </a:r>
          </a:p>
        </p:txBody>
      </p:sp>
      <p:sp>
        <p:nvSpPr>
          <p:cNvPr id="2" name="Oval 1">
            <a:extLst>
              <a:ext uri="{FF2B5EF4-FFF2-40B4-BE49-F238E27FC236}">
                <a16:creationId xmlns:a16="http://schemas.microsoft.com/office/drawing/2014/main" id="{7DE124CE-6603-E312-BA0C-74DFD95FD466}"/>
              </a:ext>
            </a:extLst>
          </p:cNvPr>
          <p:cNvSpPr/>
          <p:nvPr/>
        </p:nvSpPr>
        <p:spPr>
          <a:xfrm>
            <a:off x="1756567" y="9834254"/>
            <a:ext cx="979487" cy="93655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400" dirty="0">
                <a:solidFill>
                  <a:schemeClr val="tx2"/>
                </a:solidFill>
                <a:latin typeface="Helvetica Now Text"/>
              </a:rPr>
              <a:t>5</a:t>
            </a:r>
            <a:endParaRPr lang="en-US" sz="4400" b="0" i="0" dirty="0">
              <a:solidFill>
                <a:schemeClr val="tx2"/>
              </a:solidFill>
              <a:latin typeface="Helvetica Now Text" panose="020B0504030202020204" pitchFamily="34" charset="77"/>
            </a:endParaRPr>
          </a:p>
        </p:txBody>
      </p:sp>
      <p:sp>
        <p:nvSpPr>
          <p:cNvPr id="4" name="Footer Placeholder 3">
            <a:extLst>
              <a:ext uri="{FF2B5EF4-FFF2-40B4-BE49-F238E27FC236}">
                <a16:creationId xmlns:a16="http://schemas.microsoft.com/office/drawing/2014/main" id="{C8EF5A32-0BA3-5649-F841-5361333899EE}"/>
              </a:ext>
            </a:extLst>
          </p:cNvPr>
          <p:cNvSpPr txBox="1">
            <a:spLocks/>
          </p:cNvSpPr>
          <p:nvPr/>
        </p:nvSpPr>
        <p:spPr>
          <a:xfrm>
            <a:off x="12023125" y="12554569"/>
            <a:ext cx="10077288" cy="730250"/>
          </a:xfrm>
          <a:prstGeom prst="rect">
            <a:avLst/>
          </a:prstGeom>
        </p:spPr>
        <p:txBody>
          <a:bodyPr vert="horz" wrap="square" lIns="0" tIns="0" rIns="0" bIns="0" rtlCol="0" anchor="ctr"/>
          <a:lstStyle>
            <a:defPPr>
              <a:defRPr lang="en-US"/>
            </a:defPPr>
            <a:lvl1pPr marL="0" marR="0" indent="0" algn="r" defTabSz="1828619" rtl="0" eaLnBrk="1" fontAlgn="auto" latinLnBrk="0" hangingPunct="1">
              <a:lnSpc>
                <a:spcPct val="100000"/>
              </a:lnSpc>
              <a:spcBef>
                <a:spcPts val="0"/>
              </a:spcBef>
              <a:spcAft>
                <a:spcPts val="0"/>
              </a:spcAft>
              <a:buClrTx/>
              <a:buSzTx/>
              <a:buFontTx/>
              <a:buNone/>
              <a:tabLst/>
              <a:defRPr sz="8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en-GB" dirty="0">
                <a:solidFill>
                  <a:srgbClr val="000000"/>
                </a:solidFill>
              </a:rPr>
              <a:t>Proprietary and Confidential</a:t>
            </a:r>
          </a:p>
          <a:p>
            <a:endParaRPr lang="en-GB" dirty="0"/>
          </a:p>
        </p:txBody>
      </p:sp>
      <p:pic>
        <p:nvPicPr>
          <p:cNvPr id="6" name="Picture 5">
            <a:extLst>
              <a:ext uri="{FF2B5EF4-FFF2-40B4-BE49-F238E27FC236}">
                <a16:creationId xmlns:a16="http://schemas.microsoft.com/office/drawing/2014/main" id="{ED6D9912-8456-5D90-A837-B76BCDE83680}"/>
              </a:ext>
            </a:extLst>
          </p:cNvPr>
          <p:cNvPicPr>
            <a:picLocks noChangeAspect="1"/>
          </p:cNvPicPr>
          <p:nvPr/>
        </p:nvPicPr>
        <p:blipFill>
          <a:blip r:embed="rId2"/>
          <a:stretch>
            <a:fillRect/>
          </a:stretch>
        </p:blipFill>
        <p:spPr>
          <a:xfrm>
            <a:off x="757443" y="11909606"/>
            <a:ext cx="2080224" cy="1342844"/>
          </a:xfrm>
          <a:prstGeom prst="rect">
            <a:avLst/>
          </a:prstGeom>
          <a:solidFill>
            <a:schemeClr val="accent1"/>
          </a:solidFill>
        </p:spPr>
      </p:pic>
    </p:spTree>
    <p:extLst>
      <p:ext uri="{BB962C8B-B14F-4D97-AF65-F5344CB8AC3E}">
        <p14:creationId xmlns:p14="http://schemas.microsoft.com/office/powerpoint/2010/main" val="400215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2B83FDFA-3812-488D-92A2-590419664EB7}"/>
              </a:ext>
            </a:extLst>
          </p:cNvPr>
          <p:cNvPicPr>
            <a:picLocks noChangeAspect="1"/>
          </p:cNvPicPr>
          <p:nvPr/>
        </p:nvPicPr>
        <p:blipFill rotWithShape="1">
          <a:blip r:embed="rId3"/>
          <a:stretch/>
        </p:blipFill>
        <p:spPr>
          <a:xfrm>
            <a:off x="6904513" y="2493268"/>
            <a:ext cx="10686400" cy="10312375"/>
          </a:xfrm>
          <a:prstGeom prst="rect">
            <a:avLst/>
          </a:prstGeom>
          <a:noFill/>
        </p:spPr>
      </p:pic>
      <p:sp>
        <p:nvSpPr>
          <p:cNvPr id="2" name="Slide Number Placeholder 1">
            <a:extLst>
              <a:ext uri="{FF2B5EF4-FFF2-40B4-BE49-F238E27FC236}">
                <a16:creationId xmlns:a16="http://schemas.microsoft.com/office/drawing/2014/main" id="{20E298F7-976A-4D6A-B503-62F73D5EDDE0}"/>
              </a:ext>
            </a:extLst>
          </p:cNvPr>
          <p:cNvSpPr>
            <a:spLocks noGrp="1"/>
          </p:cNvSpPr>
          <p:nvPr>
            <p:ph type="sldNum" sz="quarter" idx="10"/>
          </p:nvPr>
        </p:nvSpPr>
        <p:spPr>
          <a:xfrm>
            <a:off x="22817394" y="12522200"/>
            <a:ext cx="807577" cy="730250"/>
          </a:xfrm>
        </p:spPr>
        <p:txBody>
          <a:bodyPr anchor="ctr">
            <a:normAutofit/>
          </a:bodyPr>
          <a:lstStyle/>
          <a:p>
            <a:pPr>
              <a:spcAft>
                <a:spcPts val="600"/>
              </a:spcAft>
            </a:pPr>
            <a:fld id="{91D568E7-61F5-D04E-995D-81EF41C01A2A}" type="slidenum">
              <a:rPr lang="en-GB" smtClean="0"/>
              <a:pPr>
                <a:spcAft>
                  <a:spcPts val="600"/>
                </a:spcAft>
              </a:pPr>
              <a:t>20</a:t>
            </a:fld>
            <a:endParaRPr lang="en-GB" dirty="0"/>
          </a:p>
        </p:txBody>
      </p:sp>
      <p:sp>
        <p:nvSpPr>
          <p:cNvPr id="5" name="Title 3">
            <a:extLst>
              <a:ext uri="{FF2B5EF4-FFF2-40B4-BE49-F238E27FC236}">
                <a16:creationId xmlns:a16="http://schemas.microsoft.com/office/drawing/2014/main" id="{24FE5675-4937-A905-046E-4B4BFE6C604D}"/>
              </a:ext>
            </a:extLst>
          </p:cNvPr>
          <p:cNvSpPr txBox="1">
            <a:spLocks/>
          </p:cNvSpPr>
          <p:nvPr/>
        </p:nvSpPr>
        <p:spPr>
          <a:xfrm>
            <a:off x="2246313" y="936384"/>
            <a:ext cx="21372512" cy="800219"/>
          </a:xfrm>
          <a:prstGeom prst="rect">
            <a:avLst/>
          </a:prstGeom>
        </p:spPr>
        <p:txBody>
          <a:bodyPr vert="horz" wrap="square" lIns="0" tIns="0" rIns="0" bIns="0" rtlCol="0" anchor="t">
            <a:spAutoFit/>
          </a:bodyPr>
          <a:lst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a:lstStyle>
          <a:p>
            <a:r>
              <a:rPr lang="en-US" dirty="0">
                <a:latin typeface="Helvetica Now Text" panose="020B0504030202020204" pitchFamily="34" charset="0"/>
              </a:rPr>
              <a:t>Bridging Risk, Safety, Absence and Health</a:t>
            </a:r>
          </a:p>
        </p:txBody>
      </p:sp>
      <p:sp>
        <p:nvSpPr>
          <p:cNvPr id="3" name="Footer Placeholder 3">
            <a:extLst>
              <a:ext uri="{FF2B5EF4-FFF2-40B4-BE49-F238E27FC236}">
                <a16:creationId xmlns:a16="http://schemas.microsoft.com/office/drawing/2014/main" id="{DB339D6D-1B5D-0C19-886A-D5D1A339C6C0}"/>
              </a:ext>
            </a:extLst>
          </p:cNvPr>
          <p:cNvSpPr txBox="1">
            <a:spLocks/>
          </p:cNvSpPr>
          <p:nvPr/>
        </p:nvSpPr>
        <p:spPr>
          <a:xfrm>
            <a:off x="12023125" y="12554569"/>
            <a:ext cx="10077288" cy="730250"/>
          </a:xfrm>
          <a:prstGeom prst="rect">
            <a:avLst/>
          </a:prstGeom>
        </p:spPr>
        <p:txBody>
          <a:bodyPr vert="horz" wrap="square" lIns="0" tIns="0" rIns="0" bIns="0" rtlCol="0" anchor="ctr"/>
          <a:lstStyle>
            <a:defPPr>
              <a:defRPr lang="en-US"/>
            </a:defPPr>
            <a:lvl1pPr marL="0" marR="0" indent="0" algn="r" defTabSz="1828619" rtl="0" eaLnBrk="1" fontAlgn="auto" latinLnBrk="0" hangingPunct="1">
              <a:lnSpc>
                <a:spcPct val="100000"/>
              </a:lnSpc>
              <a:spcBef>
                <a:spcPts val="0"/>
              </a:spcBef>
              <a:spcAft>
                <a:spcPts val="0"/>
              </a:spcAft>
              <a:buClrTx/>
              <a:buSzTx/>
              <a:buFontTx/>
              <a:buNone/>
              <a:tabLst/>
              <a:defRPr sz="8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en-GB" dirty="0">
                <a:solidFill>
                  <a:srgbClr val="000000"/>
                </a:solidFill>
              </a:rPr>
              <a:t>Aon Proprietary and Confidential</a:t>
            </a:r>
          </a:p>
          <a:p>
            <a:endParaRPr lang="en-GB" dirty="0"/>
          </a:p>
        </p:txBody>
      </p:sp>
      <p:pic>
        <p:nvPicPr>
          <p:cNvPr id="4" name="Picture 3">
            <a:extLst>
              <a:ext uri="{FF2B5EF4-FFF2-40B4-BE49-F238E27FC236}">
                <a16:creationId xmlns:a16="http://schemas.microsoft.com/office/drawing/2014/main" id="{4C2B4C27-A684-1DB8-4DBA-9FA5FB995D8F}"/>
              </a:ext>
            </a:extLst>
          </p:cNvPr>
          <p:cNvPicPr>
            <a:picLocks noChangeAspect="1"/>
          </p:cNvPicPr>
          <p:nvPr/>
        </p:nvPicPr>
        <p:blipFill>
          <a:blip r:embed="rId4"/>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418032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AE0F12-5651-931A-3227-AC28336BC856}"/>
              </a:ext>
            </a:extLst>
          </p:cNvPr>
          <p:cNvSpPr>
            <a:spLocks noGrp="1"/>
          </p:cNvSpPr>
          <p:nvPr>
            <p:ph type="sldNum" sz="quarter" idx="12"/>
          </p:nvPr>
        </p:nvSpPr>
        <p:spPr/>
        <p:txBody>
          <a:bodyPr/>
          <a:lstStyle/>
          <a:p>
            <a:fld id="{91D568E7-61F5-D04E-995D-81EF41C01A2A}" type="slidenum">
              <a:rPr lang="en-GB" smtClean="0"/>
              <a:pPr/>
              <a:t>21</a:t>
            </a:fld>
            <a:endParaRPr lang="en-GB" dirty="0"/>
          </a:p>
        </p:txBody>
      </p:sp>
      <p:sp>
        <p:nvSpPr>
          <p:cNvPr id="3" name="Title 2">
            <a:extLst>
              <a:ext uri="{FF2B5EF4-FFF2-40B4-BE49-F238E27FC236}">
                <a16:creationId xmlns:a16="http://schemas.microsoft.com/office/drawing/2014/main" id="{BD0A10BE-DAE9-C3B3-E7FA-C915F16CDA11}"/>
              </a:ext>
            </a:extLst>
          </p:cNvPr>
          <p:cNvSpPr>
            <a:spLocks noGrp="1"/>
          </p:cNvSpPr>
          <p:nvPr>
            <p:ph type="title"/>
          </p:nvPr>
        </p:nvSpPr>
        <p:spPr>
          <a:xfrm>
            <a:off x="1444882" y="844732"/>
            <a:ext cx="21372512" cy="800219"/>
          </a:xfrm>
        </p:spPr>
        <p:txBody>
          <a:bodyPr/>
          <a:lstStyle/>
          <a:p>
            <a:r>
              <a:rPr lang="en-US" dirty="0"/>
              <a:t>Integrating Occupational and Primary Care Services</a:t>
            </a:r>
          </a:p>
        </p:txBody>
      </p:sp>
      <p:graphicFrame>
        <p:nvGraphicFramePr>
          <p:cNvPr id="4" name="Diagram 3">
            <a:extLst>
              <a:ext uri="{FF2B5EF4-FFF2-40B4-BE49-F238E27FC236}">
                <a16:creationId xmlns:a16="http://schemas.microsoft.com/office/drawing/2014/main" id="{F9ADE202-EE73-45EB-1634-A6F5E176C744}"/>
              </a:ext>
            </a:extLst>
          </p:cNvPr>
          <p:cNvGraphicFramePr/>
          <p:nvPr/>
        </p:nvGraphicFramePr>
        <p:xfrm>
          <a:off x="10273267" y="1531338"/>
          <a:ext cx="13539233" cy="11339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hart 6">
            <a:extLst>
              <a:ext uri="{FF2B5EF4-FFF2-40B4-BE49-F238E27FC236}">
                <a16:creationId xmlns:a16="http://schemas.microsoft.com/office/drawing/2014/main" id="{315AE8CA-9631-AE62-6E51-5C1E50268E08}"/>
              </a:ext>
            </a:extLst>
          </p:cNvPr>
          <p:cNvGraphicFramePr/>
          <p:nvPr/>
        </p:nvGraphicFramePr>
        <p:xfrm>
          <a:off x="569913" y="2909887"/>
          <a:ext cx="10147565" cy="7896225"/>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EF8291EB-9381-587A-434A-44AAED08BAFB}"/>
              </a:ext>
            </a:extLst>
          </p:cNvPr>
          <p:cNvSpPr txBox="1"/>
          <p:nvPr/>
        </p:nvSpPr>
        <p:spPr>
          <a:xfrm>
            <a:off x="2246313" y="12596277"/>
            <a:ext cx="13090256" cy="261610"/>
          </a:xfrm>
          <a:prstGeom prst="rect">
            <a:avLst/>
          </a:prstGeom>
          <a:noFill/>
        </p:spPr>
        <p:txBody>
          <a:bodyPr wrap="square" lIns="0" rIns="0" rtlCol="0">
            <a:spAutoFit/>
          </a:bodyPr>
          <a:lstStyle/>
          <a:p>
            <a:r>
              <a:rPr lang="en-US" sz="1100" dirty="0">
                <a:solidFill>
                  <a:srgbClr val="46535E"/>
                </a:solidFill>
                <a:latin typeface="Helvetica Now Text" panose="020B0504030202020204" pitchFamily="34" charset="0"/>
                <a:ea typeface="ＭＳ Ｐゴシック"/>
              </a:rPr>
              <a:t>Source: </a:t>
            </a:r>
            <a:r>
              <a:rPr lang="en-US" sz="1100" i="1" dirty="0">
                <a:solidFill>
                  <a:srgbClr val="46535E"/>
                </a:solidFill>
                <a:latin typeface="Helvetica Now Text" panose="020B0504030202020204" pitchFamily="34" charset="0"/>
                <a:ea typeface="ＭＳ Ｐゴシック"/>
              </a:rPr>
              <a:t>Integrating Occupational Health and Primary Care Services in a Worksite Center, </a:t>
            </a:r>
            <a:r>
              <a:rPr lang="en-US" sz="1100" dirty="0">
                <a:solidFill>
                  <a:srgbClr val="46535E"/>
                </a:solidFill>
                <a:latin typeface="Helvetica Now Text" panose="020B0504030202020204" pitchFamily="34" charset="0"/>
                <a:ea typeface="ＭＳ Ｐゴシック"/>
              </a:rPr>
              <a:t>NAWHC-Alliant, 2024</a:t>
            </a:r>
          </a:p>
        </p:txBody>
      </p:sp>
      <p:sp>
        <p:nvSpPr>
          <p:cNvPr id="9" name="Rectangle: Rounded Corners 8">
            <a:extLst>
              <a:ext uri="{FF2B5EF4-FFF2-40B4-BE49-F238E27FC236}">
                <a16:creationId xmlns:a16="http://schemas.microsoft.com/office/drawing/2014/main" id="{81AEAC94-4C2B-3ECE-9784-99B349BE5751}"/>
              </a:ext>
            </a:extLst>
          </p:cNvPr>
          <p:cNvSpPr/>
          <p:nvPr/>
        </p:nvSpPr>
        <p:spPr>
          <a:xfrm>
            <a:off x="1009650" y="8705850"/>
            <a:ext cx="8782050" cy="3606922"/>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000" b="1" i="1" dirty="0">
                <a:solidFill>
                  <a:schemeClr val="tx2"/>
                </a:solidFill>
                <a:latin typeface="Helvetica Now Text" panose="020B0504030202020204" pitchFamily="34" charset="77"/>
              </a:rPr>
              <a:t>Helpful Tips: </a:t>
            </a:r>
          </a:p>
          <a:p>
            <a:pPr marL="514350" indent="-514350">
              <a:buAutoNum type="arabicPeriod"/>
            </a:pPr>
            <a:r>
              <a:rPr lang="en-US" sz="2400" dirty="0">
                <a:solidFill>
                  <a:schemeClr val="tx2"/>
                </a:solidFill>
                <a:latin typeface="Helvetica Now Text" panose="020B0504030202020204" pitchFamily="34" charset="77"/>
              </a:rPr>
              <a:t>Keep records segregated</a:t>
            </a:r>
          </a:p>
          <a:p>
            <a:pPr marL="514350" indent="-514350">
              <a:buAutoNum type="arabicPeriod"/>
            </a:pPr>
            <a:r>
              <a:rPr lang="en-US" sz="2400" b="0" i="0" dirty="0">
                <a:solidFill>
                  <a:schemeClr val="tx2"/>
                </a:solidFill>
                <a:latin typeface="Helvetica Now Text" panose="020B0504030202020204" pitchFamily="34" charset="77"/>
              </a:rPr>
              <a:t>Communicate and educate members that information is not shared bidirectionally unless approved by patient.</a:t>
            </a:r>
          </a:p>
          <a:p>
            <a:pPr marL="514350" indent="-514350">
              <a:buAutoNum type="arabicPeriod"/>
            </a:pPr>
            <a:r>
              <a:rPr lang="en-US" sz="2400" dirty="0">
                <a:solidFill>
                  <a:schemeClr val="tx2"/>
                </a:solidFill>
                <a:latin typeface="Helvetica Now Text" panose="020B0504030202020204" pitchFamily="34" charset="77"/>
              </a:rPr>
              <a:t>Recommend to offer both primary care and occ health in one space to streamline access to care and patient experience</a:t>
            </a:r>
            <a:endParaRPr lang="en-US" sz="2400" b="0" i="0" dirty="0">
              <a:solidFill>
                <a:schemeClr val="tx2"/>
              </a:solidFill>
              <a:latin typeface="Helvetica Now Text" panose="020B0504030202020204" pitchFamily="34" charset="77"/>
            </a:endParaRPr>
          </a:p>
        </p:txBody>
      </p:sp>
      <p:pic>
        <p:nvPicPr>
          <p:cNvPr id="5" name="Picture 4">
            <a:extLst>
              <a:ext uri="{FF2B5EF4-FFF2-40B4-BE49-F238E27FC236}">
                <a16:creationId xmlns:a16="http://schemas.microsoft.com/office/drawing/2014/main" id="{D25BC659-0594-8A43-931F-1D2A3123E967}"/>
              </a:ext>
            </a:extLst>
          </p:cNvPr>
          <p:cNvPicPr>
            <a:picLocks noChangeAspect="1"/>
          </p:cNvPicPr>
          <p:nvPr/>
        </p:nvPicPr>
        <p:blipFill>
          <a:blip r:embed="rId8"/>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2934676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Approach to Employer-Sponsored Clinics</a:t>
            </a:r>
          </a:p>
        </p:txBody>
      </p:sp>
      <p:grpSp>
        <p:nvGrpSpPr>
          <p:cNvPr id="5" name="Group 4">
            <a:extLst>
              <a:ext uri="{FF2B5EF4-FFF2-40B4-BE49-F238E27FC236}">
                <a16:creationId xmlns:a16="http://schemas.microsoft.com/office/drawing/2014/main" id="{EED3EC25-8C33-4EF8-8E53-57868E9B9A1E}"/>
              </a:ext>
            </a:extLst>
          </p:cNvPr>
          <p:cNvGrpSpPr/>
          <p:nvPr/>
        </p:nvGrpSpPr>
        <p:grpSpPr>
          <a:xfrm>
            <a:off x="3001602" y="3719825"/>
            <a:ext cx="19552708" cy="4862835"/>
            <a:chOff x="4833573" y="4183446"/>
            <a:chExt cx="15892034" cy="3764965"/>
          </a:xfrm>
        </p:grpSpPr>
        <p:sp>
          <p:nvSpPr>
            <p:cNvPr id="20" name="Freeform: Shape 19">
              <a:extLst>
                <a:ext uri="{FF2B5EF4-FFF2-40B4-BE49-F238E27FC236}">
                  <a16:creationId xmlns:a16="http://schemas.microsoft.com/office/drawing/2014/main" id="{3774DFB2-89F7-4173-ACB4-BFF9CF3D7BD0}"/>
                </a:ext>
              </a:extLst>
            </p:cNvPr>
            <p:cNvSpPr/>
            <p:nvPr/>
          </p:nvSpPr>
          <p:spPr>
            <a:xfrm>
              <a:off x="4833573" y="5239598"/>
              <a:ext cx="3429208" cy="2287590"/>
            </a:xfrm>
            <a:custGeom>
              <a:avLst/>
              <a:gdLst>
                <a:gd name="connsiteX0" fmla="*/ 0 w 1777501"/>
                <a:gd name="connsiteY0" fmla="*/ 0 h 3071025"/>
                <a:gd name="connsiteX1" fmla="*/ 1777501 w 1777501"/>
                <a:gd name="connsiteY1" fmla="*/ 0 h 3071025"/>
                <a:gd name="connsiteX2" fmla="*/ 1777501 w 1777501"/>
                <a:gd name="connsiteY2" fmla="*/ 3071025 h 3071025"/>
                <a:gd name="connsiteX3" fmla="*/ 0 w 1777501"/>
                <a:gd name="connsiteY3" fmla="*/ 3071025 h 3071025"/>
                <a:gd name="connsiteX4" fmla="*/ 0 w 1777501"/>
                <a:gd name="connsiteY4" fmla="*/ 0 h 30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501" h="3071025">
                  <a:moveTo>
                    <a:pt x="0" y="0"/>
                  </a:moveTo>
                  <a:lnTo>
                    <a:pt x="1777501" y="0"/>
                  </a:lnTo>
                  <a:lnTo>
                    <a:pt x="1777501" y="3071025"/>
                  </a:lnTo>
                  <a:lnTo>
                    <a:pt x="0" y="3071025"/>
                  </a:lnTo>
                  <a:lnTo>
                    <a:pt x="0" y="0"/>
                  </a:lnTo>
                  <a:close/>
                </a:path>
              </a:pathLst>
            </a:custGeom>
            <a:no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0" lvl="1" defTabSz="1155700">
                <a:spcBef>
                  <a:spcPct val="0"/>
                </a:spcBef>
                <a:spcAft>
                  <a:spcPts val="1200"/>
                </a:spcAft>
              </a:pPr>
              <a:r>
                <a:rPr lang="en-US" sz="3200" dirty="0">
                  <a:solidFill>
                    <a:srgbClr val="000000">
                      <a:hueOff val="0"/>
                      <a:satOff val="0"/>
                      <a:lumOff val="0"/>
                      <a:alphaOff val="0"/>
                    </a:srgbClr>
                  </a:solidFill>
                  <a:latin typeface="Helvetica Now Text" panose="020B0504030202020204" pitchFamily="34" charset="0"/>
                  <a:ea typeface="ＭＳ Ｐゴシック"/>
                </a:rPr>
                <a:t>Captures what we need to know to identify opportunities, gaps and overall direction of offering           a health center</a:t>
              </a:r>
            </a:p>
          </p:txBody>
        </p:sp>
        <p:sp>
          <p:nvSpPr>
            <p:cNvPr id="22" name="Freeform: Shape 21">
              <a:extLst>
                <a:ext uri="{FF2B5EF4-FFF2-40B4-BE49-F238E27FC236}">
                  <a16:creationId xmlns:a16="http://schemas.microsoft.com/office/drawing/2014/main" id="{70859759-6207-458D-A3EC-5C1A36F96ECB}"/>
                </a:ext>
              </a:extLst>
            </p:cNvPr>
            <p:cNvSpPr/>
            <p:nvPr/>
          </p:nvSpPr>
          <p:spPr>
            <a:xfrm>
              <a:off x="8664876" y="5328570"/>
              <a:ext cx="3139205" cy="1882496"/>
            </a:xfrm>
            <a:custGeom>
              <a:avLst/>
              <a:gdLst>
                <a:gd name="connsiteX0" fmla="*/ 0 w 1777501"/>
                <a:gd name="connsiteY0" fmla="*/ 0 h 3059490"/>
                <a:gd name="connsiteX1" fmla="*/ 1777501 w 1777501"/>
                <a:gd name="connsiteY1" fmla="*/ 0 h 3059490"/>
                <a:gd name="connsiteX2" fmla="*/ 1777501 w 1777501"/>
                <a:gd name="connsiteY2" fmla="*/ 3059490 h 3059490"/>
                <a:gd name="connsiteX3" fmla="*/ 0 w 1777501"/>
                <a:gd name="connsiteY3" fmla="*/ 3059490 h 3059490"/>
                <a:gd name="connsiteX4" fmla="*/ 0 w 1777501"/>
                <a:gd name="connsiteY4" fmla="*/ 0 h 305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501" h="3059490">
                  <a:moveTo>
                    <a:pt x="0" y="0"/>
                  </a:moveTo>
                  <a:lnTo>
                    <a:pt x="1777501" y="0"/>
                  </a:lnTo>
                  <a:lnTo>
                    <a:pt x="1777501" y="3059490"/>
                  </a:lnTo>
                  <a:lnTo>
                    <a:pt x="0" y="3059490"/>
                  </a:lnTo>
                  <a:lnTo>
                    <a:pt x="0" y="0"/>
                  </a:lnTo>
                  <a:close/>
                </a:path>
              </a:pathLst>
            </a:custGeom>
            <a:no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0" lvl="1" defTabSz="977900">
                <a:spcBef>
                  <a:spcPct val="0"/>
                </a:spcBef>
                <a:spcAft>
                  <a:spcPts val="1200"/>
                </a:spcAft>
              </a:pPr>
              <a:r>
                <a:rPr lang="en-US" sz="3200" dirty="0">
                  <a:solidFill>
                    <a:srgbClr val="000000">
                      <a:hueOff val="0"/>
                      <a:satOff val="0"/>
                      <a:lumOff val="0"/>
                      <a:alphaOff val="0"/>
                    </a:srgbClr>
                  </a:solidFill>
                  <a:latin typeface="Helvetica Now Text" panose="020B0504030202020204" pitchFamily="34" charset="0"/>
                  <a:ea typeface="ＭＳ Ｐゴシック"/>
                </a:rPr>
                <a:t>Build the framework for short and longer-term strategy:</a:t>
              </a:r>
            </a:p>
            <a:p>
              <a:pPr marL="450850" lvl="1" indent="-450850" defTabSz="1155700">
                <a:spcBef>
                  <a:spcPct val="0"/>
                </a:spcBef>
                <a:spcAft>
                  <a:spcPts val="1200"/>
                </a:spcAft>
                <a:buFont typeface="Arial" panose="020B0604020202020204" pitchFamily="34" charset="0"/>
                <a:buChar char="•"/>
              </a:pPr>
              <a:endParaRPr lang="en-US" sz="2000" dirty="0">
                <a:solidFill>
                  <a:srgbClr val="000000">
                    <a:hueOff val="0"/>
                    <a:satOff val="0"/>
                    <a:lumOff val="0"/>
                    <a:alphaOff val="0"/>
                  </a:srgbClr>
                </a:solidFill>
                <a:latin typeface="Helvetica Now Text" panose="020B0504030202020204" pitchFamily="34" charset="0"/>
                <a:ea typeface="ＭＳ Ｐゴシック"/>
              </a:endParaRPr>
            </a:p>
          </p:txBody>
        </p:sp>
        <p:sp>
          <p:nvSpPr>
            <p:cNvPr id="24" name="Freeform: Shape 23">
              <a:extLst>
                <a:ext uri="{FF2B5EF4-FFF2-40B4-BE49-F238E27FC236}">
                  <a16:creationId xmlns:a16="http://schemas.microsoft.com/office/drawing/2014/main" id="{233A6FF9-E048-4A3E-8C5E-97E50843AA63}"/>
                </a:ext>
              </a:extLst>
            </p:cNvPr>
            <p:cNvSpPr/>
            <p:nvPr/>
          </p:nvSpPr>
          <p:spPr>
            <a:xfrm>
              <a:off x="12711035" y="5279556"/>
              <a:ext cx="3172127" cy="2287590"/>
            </a:xfrm>
            <a:custGeom>
              <a:avLst/>
              <a:gdLst>
                <a:gd name="connsiteX0" fmla="*/ 0 w 1777501"/>
                <a:gd name="connsiteY0" fmla="*/ 0 h 3059490"/>
                <a:gd name="connsiteX1" fmla="*/ 1777501 w 1777501"/>
                <a:gd name="connsiteY1" fmla="*/ 0 h 3059490"/>
                <a:gd name="connsiteX2" fmla="*/ 1777501 w 1777501"/>
                <a:gd name="connsiteY2" fmla="*/ 3059490 h 3059490"/>
                <a:gd name="connsiteX3" fmla="*/ 0 w 1777501"/>
                <a:gd name="connsiteY3" fmla="*/ 3059490 h 3059490"/>
                <a:gd name="connsiteX4" fmla="*/ 0 w 1777501"/>
                <a:gd name="connsiteY4" fmla="*/ 0 h 3059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501" h="3059490">
                  <a:moveTo>
                    <a:pt x="0" y="0"/>
                  </a:moveTo>
                  <a:lnTo>
                    <a:pt x="1777501" y="0"/>
                  </a:lnTo>
                  <a:lnTo>
                    <a:pt x="1777501" y="3059490"/>
                  </a:lnTo>
                  <a:lnTo>
                    <a:pt x="0" y="3059490"/>
                  </a:lnTo>
                  <a:lnTo>
                    <a:pt x="0" y="0"/>
                  </a:lnTo>
                  <a:close/>
                </a:path>
              </a:pathLst>
            </a:custGeom>
            <a:no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0" lvl="1" defTabSz="977900">
                <a:spcBef>
                  <a:spcPct val="0"/>
                </a:spcBef>
                <a:spcAft>
                  <a:spcPts val="1200"/>
                </a:spcAft>
              </a:pPr>
              <a:r>
                <a:rPr lang="en-US" sz="3200" dirty="0">
                  <a:solidFill>
                    <a:srgbClr val="000000">
                      <a:hueOff val="0"/>
                      <a:satOff val="0"/>
                      <a:lumOff val="0"/>
                      <a:alphaOff val="0"/>
                    </a:srgbClr>
                  </a:solidFill>
                  <a:latin typeface="Helvetica Now Text" panose="020B0504030202020204" pitchFamily="34" charset="0"/>
                  <a:ea typeface="ＭＳ Ｐゴシック"/>
                </a:rPr>
                <a:t>The methods and tactics through which the strategy will come alive by selecting the right vendor</a:t>
              </a:r>
            </a:p>
          </p:txBody>
        </p:sp>
        <p:sp>
          <p:nvSpPr>
            <p:cNvPr id="26" name="Freeform: Shape 25">
              <a:extLst>
                <a:ext uri="{FF2B5EF4-FFF2-40B4-BE49-F238E27FC236}">
                  <a16:creationId xmlns:a16="http://schemas.microsoft.com/office/drawing/2014/main" id="{E0E2C762-A17E-4AC3-9D35-EF051255B5B0}"/>
                </a:ext>
              </a:extLst>
            </p:cNvPr>
            <p:cNvSpPr/>
            <p:nvPr/>
          </p:nvSpPr>
          <p:spPr>
            <a:xfrm>
              <a:off x="16790116" y="5279556"/>
              <a:ext cx="3175661" cy="2668855"/>
            </a:xfrm>
            <a:custGeom>
              <a:avLst/>
              <a:gdLst>
                <a:gd name="connsiteX0" fmla="*/ 0 w 1775766"/>
                <a:gd name="connsiteY0" fmla="*/ 0 h 2807292"/>
                <a:gd name="connsiteX1" fmla="*/ 1775766 w 1775766"/>
                <a:gd name="connsiteY1" fmla="*/ 0 h 2807292"/>
                <a:gd name="connsiteX2" fmla="*/ 1775766 w 1775766"/>
                <a:gd name="connsiteY2" fmla="*/ 2807292 h 2807292"/>
                <a:gd name="connsiteX3" fmla="*/ 0 w 1775766"/>
                <a:gd name="connsiteY3" fmla="*/ 2807292 h 2807292"/>
                <a:gd name="connsiteX4" fmla="*/ 0 w 1775766"/>
                <a:gd name="connsiteY4" fmla="*/ 0 h 2807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5766" h="2807292">
                  <a:moveTo>
                    <a:pt x="0" y="0"/>
                  </a:moveTo>
                  <a:lnTo>
                    <a:pt x="1775766" y="0"/>
                  </a:lnTo>
                  <a:lnTo>
                    <a:pt x="1775766" y="2807292"/>
                  </a:lnTo>
                  <a:lnTo>
                    <a:pt x="0" y="2807292"/>
                  </a:lnTo>
                  <a:lnTo>
                    <a:pt x="0" y="0"/>
                  </a:lnTo>
                  <a:close/>
                </a:path>
              </a:pathLst>
            </a:custGeom>
            <a:no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spAutoFit/>
            </a:bodyPr>
            <a:lstStyle/>
            <a:p>
              <a:pPr marL="0" lvl="1" defTabSz="1155700">
                <a:spcBef>
                  <a:spcPct val="0"/>
                </a:spcBef>
                <a:spcAft>
                  <a:spcPts val="1200"/>
                </a:spcAft>
              </a:pPr>
              <a:r>
                <a:rPr lang="en-US" sz="3200" dirty="0">
                  <a:solidFill>
                    <a:srgbClr val="000000">
                      <a:hueOff val="0"/>
                      <a:satOff val="0"/>
                      <a:lumOff val="0"/>
                      <a:alphaOff val="0"/>
                    </a:srgbClr>
                  </a:solidFill>
                  <a:latin typeface="Helvetica Now Text" panose="020B0504030202020204" pitchFamily="34" charset="0"/>
                  <a:ea typeface="ＭＳ Ｐゴシック"/>
                </a:rPr>
                <a:t>Innovative techniques to measure the impact of the strategy and to identify needed evolution</a:t>
              </a:r>
            </a:p>
          </p:txBody>
        </p:sp>
        <p:sp>
          <p:nvSpPr>
            <p:cNvPr id="7" name="TextBox 6">
              <a:extLst>
                <a:ext uri="{FF2B5EF4-FFF2-40B4-BE49-F238E27FC236}">
                  <a16:creationId xmlns:a16="http://schemas.microsoft.com/office/drawing/2014/main" id="{CFB55E52-CFCA-475B-B4C3-F8921222FA2A}"/>
                </a:ext>
              </a:extLst>
            </p:cNvPr>
            <p:cNvSpPr txBox="1"/>
            <p:nvPr/>
          </p:nvSpPr>
          <p:spPr>
            <a:xfrm>
              <a:off x="4876007" y="4183446"/>
              <a:ext cx="3660830" cy="369332"/>
            </a:xfrm>
            <a:prstGeom prst="rect">
              <a:avLst/>
            </a:prstGeom>
            <a:noFill/>
          </p:spPr>
          <p:txBody>
            <a:bodyPr wrap="square" lIns="0" tIns="0" rIns="0" bIns="0" rtlCol="0">
              <a:noAutofit/>
            </a:bodyPr>
            <a:lstStyle/>
            <a:p>
              <a:r>
                <a:rPr lang="en-IN" b="1" dirty="0">
                  <a:solidFill>
                    <a:srgbClr val="262836"/>
                  </a:solidFill>
                  <a:latin typeface="Helvetica Now Text" panose="020B0504030202020204" pitchFamily="34" charset="0"/>
                </a:rPr>
                <a:t>Discover</a:t>
              </a:r>
            </a:p>
          </p:txBody>
        </p:sp>
        <p:sp>
          <p:nvSpPr>
            <p:cNvPr id="11" name="TextBox 10">
              <a:extLst>
                <a:ext uri="{FF2B5EF4-FFF2-40B4-BE49-F238E27FC236}">
                  <a16:creationId xmlns:a16="http://schemas.microsoft.com/office/drawing/2014/main" id="{F903F9F3-A5EB-4C23-AAE3-D9F373A43364}"/>
                </a:ext>
              </a:extLst>
            </p:cNvPr>
            <p:cNvSpPr txBox="1"/>
            <p:nvPr/>
          </p:nvSpPr>
          <p:spPr>
            <a:xfrm>
              <a:off x="8938931" y="4183446"/>
              <a:ext cx="3660830" cy="369332"/>
            </a:xfrm>
            <a:prstGeom prst="rect">
              <a:avLst/>
            </a:prstGeom>
            <a:noFill/>
          </p:spPr>
          <p:txBody>
            <a:bodyPr wrap="square" lIns="0" tIns="0" rIns="0" bIns="0" rtlCol="0">
              <a:noAutofit/>
            </a:bodyPr>
            <a:lstStyle/>
            <a:p>
              <a:r>
                <a:rPr lang="en-IN" b="1" dirty="0">
                  <a:solidFill>
                    <a:srgbClr val="262836"/>
                  </a:solidFill>
                  <a:latin typeface="Helvetica Now Text" panose="020B0504030202020204" pitchFamily="34" charset="0"/>
                </a:rPr>
                <a:t>Develop</a:t>
              </a:r>
            </a:p>
          </p:txBody>
        </p:sp>
        <p:sp>
          <p:nvSpPr>
            <p:cNvPr id="14" name="TextBox 13">
              <a:extLst>
                <a:ext uri="{FF2B5EF4-FFF2-40B4-BE49-F238E27FC236}">
                  <a16:creationId xmlns:a16="http://schemas.microsoft.com/office/drawing/2014/main" id="{FECE98A3-BE88-439A-BDA3-99DE8113D4C6}"/>
                </a:ext>
              </a:extLst>
            </p:cNvPr>
            <p:cNvSpPr txBox="1"/>
            <p:nvPr/>
          </p:nvSpPr>
          <p:spPr>
            <a:xfrm>
              <a:off x="13001855" y="4183446"/>
              <a:ext cx="3660830" cy="369332"/>
            </a:xfrm>
            <a:prstGeom prst="rect">
              <a:avLst/>
            </a:prstGeom>
            <a:noFill/>
          </p:spPr>
          <p:txBody>
            <a:bodyPr wrap="square" lIns="0" tIns="0" rIns="0" bIns="0" rtlCol="0">
              <a:noAutofit/>
            </a:bodyPr>
            <a:lstStyle/>
            <a:p>
              <a:r>
                <a:rPr lang="en-IN" b="1" dirty="0">
                  <a:solidFill>
                    <a:srgbClr val="262836"/>
                  </a:solidFill>
                  <a:latin typeface="Helvetica Now Text" panose="020B0504030202020204" pitchFamily="34" charset="0"/>
                </a:rPr>
                <a:t>Deliver</a:t>
              </a:r>
            </a:p>
          </p:txBody>
        </p:sp>
        <p:sp>
          <p:nvSpPr>
            <p:cNvPr id="17" name="TextBox 16">
              <a:extLst>
                <a:ext uri="{FF2B5EF4-FFF2-40B4-BE49-F238E27FC236}">
                  <a16:creationId xmlns:a16="http://schemas.microsoft.com/office/drawing/2014/main" id="{9F9BE72D-AE61-4316-AAF4-AF8C395552AB}"/>
                </a:ext>
              </a:extLst>
            </p:cNvPr>
            <p:cNvSpPr txBox="1"/>
            <p:nvPr/>
          </p:nvSpPr>
          <p:spPr>
            <a:xfrm>
              <a:off x="17064777" y="4183446"/>
              <a:ext cx="3660830" cy="369332"/>
            </a:xfrm>
            <a:prstGeom prst="rect">
              <a:avLst/>
            </a:prstGeom>
            <a:noFill/>
          </p:spPr>
          <p:txBody>
            <a:bodyPr wrap="square" lIns="0" tIns="0" rIns="0" bIns="0" rtlCol="0">
              <a:noAutofit/>
            </a:bodyPr>
            <a:lstStyle/>
            <a:p>
              <a:r>
                <a:rPr lang="en-IN" b="1" dirty="0">
                  <a:solidFill>
                    <a:srgbClr val="262836"/>
                  </a:solidFill>
                  <a:latin typeface="Helvetica Now Text" panose="020B0504030202020204" pitchFamily="34" charset="0"/>
                </a:rPr>
                <a:t>Determine</a:t>
              </a:r>
            </a:p>
          </p:txBody>
        </p:sp>
        <p:sp>
          <p:nvSpPr>
            <p:cNvPr id="32" name="Rectangle 31">
              <a:extLst>
                <a:ext uri="{FF2B5EF4-FFF2-40B4-BE49-F238E27FC236}">
                  <a16:creationId xmlns:a16="http://schemas.microsoft.com/office/drawing/2014/main" id="{B3C5052A-5F6D-4283-BED3-5B0F94FBF9F2}"/>
                </a:ext>
              </a:extLst>
            </p:cNvPr>
            <p:cNvSpPr/>
            <p:nvPr/>
          </p:nvSpPr>
          <p:spPr>
            <a:xfrm>
              <a:off x="4876007" y="4722285"/>
              <a:ext cx="15827498" cy="91438"/>
            </a:xfrm>
            <a:prstGeom prst="rect">
              <a:avLst/>
            </a:prstGeom>
            <a:solidFill>
              <a:srgbClr val="29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500" dirty="0">
                <a:solidFill>
                  <a:schemeClr val="tx2"/>
                </a:solidFill>
                <a:latin typeface="Helvetica Now Text" panose="020B0504030202020204" pitchFamily="34" charset="0"/>
              </a:endParaRPr>
            </a:p>
          </p:txBody>
        </p:sp>
        <p:sp>
          <p:nvSpPr>
            <p:cNvPr id="33" name="Oval 32">
              <a:extLst>
                <a:ext uri="{FF2B5EF4-FFF2-40B4-BE49-F238E27FC236}">
                  <a16:creationId xmlns:a16="http://schemas.microsoft.com/office/drawing/2014/main" id="{0BE398C3-ADFC-4CFC-85D1-450BFCBDDF9B}"/>
                </a:ext>
              </a:extLst>
            </p:cNvPr>
            <p:cNvSpPr/>
            <p:nvPr/>
          </p:nvSpPr>
          <p:spPr>
            <a:xfrm>
              <a:off x="7531527" y="4207437"/>
              <a:ext cx="1005310" cy="10053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500" dirty="0">
                <a:solidFill>
                  <a:schemeClr val="tx2"/>
                </a:solidFill>
                <a:latin typeface="Helvetica Now Text" panose="020B0504030202020204" pitchFamily="34" charset="0"/>
              </a:endParaRPr>
            </a:p>
          </p:txBody>
        </p:sp>
        <p:sp>
          <p:nvSpPr>
            <p:cNvPr id="34" name="Oval 33">
              <a:extLst>
                <a:ext uri="{FF2B5EF4-FFF2-40B4-BE49-F238E27FC236}">
                  <a16:creationId xmlns:a16="http://schemas.microsoft.com/office/drawing/2014/main" id="{ABE474F6-B4C0-46CE-AA8F-63934BFA9637}"/>
                </a:ext>
              </a:extLst>
            </p:cNvPr>
            <p:cNvSpPr/>
            <p:nvPr/>
          </p:nvSpPr>
          <p:spPr>
            <a:xfrm>
              <a:off x="11594451" y="4207437"/>
              <a:ext cx="1005310" cy="10053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500" dirty="0">
                <a:solidFill>
                  <a:schemeClr val="tx2"/>
                </a:solidFill>
                <a:latin typeface="Helvetica Now Text" panose="020B0504030202020204" pitchFamily="34" charset="0"/>
              </a:endParaRPr>
            </a:p>
          </p:txBody>
        </p:sp>
        <p:sp>
          <p:nvSpPr>
            <p:cNvPr id="35" name="Oval 34">
              <a:extLst>
                <a:ext uri="{FF2B5EF4-FFF2-40B4-BE49-F238E27FC236}">
                  <a16:creationId xmlns:a16="http://schemas.microsoft.com/office/drawing/2014/main" id="{D1EF88CB-AAB8-4EB1-912C-E69CBAC64A28}"/>
                </a:ext>
              </a:extLst>
            </p:cNvPr>
            <p:cNvSpPr/>
            <p:nvPr/>
          </p:nvSpPr>
          <p:spPr>
            <a:xfrm>
              <a:off x="15657375" y="4207437"/>
              <a:ext cx="1005310" cy="10053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500" dirty="0">
                <a:solidFill>
                  <a:schemeClr val="tx2"/>
                </a:solidFill>
                <a:latin typeface="Helvetica Now Text" panose="020B0504030202020204" pitchFamily="34" charset="0"/>
              </a:endParaRPr>
            </a:p>
          </p:txBody>
        </p:sp>
        <p:sp>
          <p:nvSpPr>
            <p:cNvPr id="36" name="Oval 35">
              <a:extLst>
                <a:ext uri="{FF2B5EF4-FFF2-40B4-BE49-F238E27FC236}">
                  <a16:creationId xmlns:a16="http://schemas.microsoft.com/office/drawing/2014/main" id="{8C95047E-2A9E-4EFF-ADF0-9EF96CFE40E6}"/>
                </a:ext>
              </a:extLst>
            </p:cNvPr>
            <p:cNvSpPr/>
            <p:nvPr/>
          </p:nvSpPr>
          <p:spPr>
            <a:xfrm>
              <a:off x="19720297" y="4207437"/>
              <a:ext cx="1005310" cy="10053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500" dirty="0">
                <a:solidFill>
                  <a:schemeClr val="tx2"/>
                </a:solidFill>
                <a:latin typeface="Helvetica Now Text" panose="020B0504030202020204" pitchFamily="34" charset="0"/>
              </a:endParaRPr>
            </a:p>
          </p:txBody>
        </p:sp>
        <p:pic>
          <p:nvPicPr>
            <p:cNvPr id="43" name="Graphic 42">
              <a:extLst>
                <a:ext uri="{FF2B5EF4-FFF2-40B4-BE49-F238E27FC236}">
                  <a16:creationId xmlns:a16="http://schemas.microsoft.com/office/drawing/2014/main" id="{916FD608-27EC-47A2-94EA-B42CD9FDBB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5580" y="4471967"/>
              <a:ext cx="457200" cy="476250"/>
            </a:xfrm>
            <a:prstGeom prst="rect">
              <a:avLst/>
            </a:prstGeom>
          </p:spPr>
        </p:pic>
        <p:pic>
          <p:nvPicPr>
            <p:cNvPr id="45" name="Graphic 44">
              <a:extLst>
                <a:ext uri="{FF2B5EF4-FFF2-40B4-BE49-F238E27FC236}">
                  <a16:creationId xmlns:a16="http://schemas.microsoft.com/office/drawing/2014/main" id="{4FDF6F82-E619-4480-9B95-96656FA717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68504" y="4510067"/>
              <a:ext cx="457200" cy="400050"/>
            </a:xfrm>
            <a:prstGeom prst="rect">
              <a:avLst/>
            </a:prstGeom>
          </p:spPr>
        </p:pic>
        <p:pic>
          <p:nvPicPr>
            <p:cNvPr id="47" name="Graphic 46">
              <a:extLst>
                <a:ext uri="{FF2B5EF4-FFF2-40B4-BE49-F238E27FC236}">
                  <a16:creationId xmlns:a16="http://schemas.microsoft.com/office/drawing/2014/main" id="{A28325E6-D262-42D2-AC2D-DD0F70FDC7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98105" y="4481490"/>
              <a:ext cx="323850" cy="457200"/>
            </a:xfrm>
            <a:prstGeom prst="rect">
              <a:avLst/>
            </a:prstGeom>
          </p:spPr>
        </p:pic>
        <p:pic>
          <p:nvPicPr>
            <p:cNvPr id="49" name="Graphic 48">
              <a:extLst>
                <a:ext uri="{FF2B5EF4-FFF2-40B4-BE49-F238E27FC236}">
                  <a16:creationId xmlns:a16="http://schemas.microsoft.com/office/drawing/2014/main" id="{39E1555E-855A-436C-B9DE-3429DB1914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65777" y="4519590"/>
              <a:ext cx="514350" cy="381000"/>
            </a:xfrm>
            <a:prstGeom prst="rect">
              <a:avLst/>
            </a:prstGeom>
          </p:spPr>
        </p:pic>
      </p:grpSp>
      <p:sp>
        <p:nvSpPr>
          <p:cNvPr id="4" name="Slide Number Placeholder 1">
            <a:extLst>
              <a:ext uri="{FF2B5EF4-FFF2-40B4-BE49-F238E27FC236}">
                <a16:creationId xmlns:a16="http://schemas.microsoft.com/office/drawing/2014/main" id="{D259154E-996F-6988-7FB7-7058A26000C3}"/>
              </a:ext>
            </a:extLst>
          </p:cNvPr>
          <p:cNvSpPr txBox="1">
            <a:spLocks/>
          </p:cNvSpPr>
          <p:nvPr/>
        </p:nvSpPr>
        <p:spPr>
          <a:xfrm>
            <a:off x="22817394" y="12522200"/>
            <a:ext cx="807577" cy="730250"/>
          </a:xfrm>
          <a:prstGeom prst="rect">
            <a:avLst/>
          </a:prstGeom>
        </p:spPr>
        <p:txBody>
          <a:bodyPr vert="horz" lIns="0" tIns="0" rIns="0" bIns="0" rtlCol="0" anchor="ctr">
            <a:noAutofit/>
          </a:bodyPr>
          <a:lstStyle>
            <a:defPPr>
              <a:defRPr lang="en-US"/>
            </a:defPPr>
            <a:lvl1pPr marL="0" algn="r" defTabSz="1828709" rtl="0" eaLnBrk="1" latinLnBrk="0" hangingPunct="1">
              <a:defRPr sz="16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marL="0" marR="0" lvl="0" indent="0" algn="r" defTabSz="1828709" rtl="0" eaLnBrk="1" fontAlgn="auto" latinLnBrk="0" hangingPunct="1">
              <a:lnSpc>
                <a:spcPct val="100000"/>
              </a:lnSpc>
              <a:spcBef>
                <a:spcPts val="0"/>
              </a:spcBef>
              <a:spcAft>
                <a:spcPts val="0"/>
              </a:spcAft>
              <a:buClrTx/>
              <a:buSzTx/>
              <a:buFontTx/>
              <a:buNone/>
              <a:tabLst/>
              <a:defRPr/>
            </a:pPr>
            <a:fld id="{91D568E7-61F5-D04E-995D-81EF41C01A2A}" type="slidenum">
              <a:rPr kumimoji="0" lang="en-GB" sz="1600" b="0" i="0" u="none" strike="noStrike" kern="1200" cap="none" spc="0" normalizeH="0" baseline="0" noProof="0" smtClean="0">
                <a:ln>
                  <a:noFill/>
                </a:ln>
                <a:solidFill>
                  <a:srgbClr val="000000"/>
                </a:solidFill>
                <a:effectLst/>
                <a:uLnTx/>
                <a:uFillTx/>
                <a:latin typeface="Helvetica Now Text" panose="020B0504030202020204" pitchFamily="34" charset="77"/>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22</a:t>
            </a:fld>
            <a:endParaRPr kumimoji="0" lang="en-GB" sz="16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p:txBody>
      </p:sp>
      <p:sp>
        <p:nvSpPr>
          <p:cNvPr id="6" name="Footer Placeholder 3">
            <a:extLst>
              <a:ext uri="{FF2B5EF4-FFF2-40B4-BE49-F238E27FC236}">
                <a16:creationId xmlns:a16="http://schemas.microsoft.com/office/drawing/2014/main" id="{4F5BAF47-B7AD-47CE-15F2-0A6B89E70030}"/>
              </a:ext>
            </a:extLst>
          </p:cNvPr>
          <p:cNvSpPr txBox="1">
            <a:spLocks/>
          </p:cNvSpPr>
          <p:nvPr/>
        </p:nvSpPr>
        <p:spPr>
          <a:xfrm>
            <a:off x="12023125" y="12554569"/>
            <a:ext cx="10077288" cy="730250"/>
          </a:xfrm>
          <a:prstGeom prst="rect">
            <a:avLst/>
          </a:prstGeom>
        </p:spPr>
        <p:txBody>
          <a:bodyPr vert="horz" wrap="square" lIns="0" tIns="0" rIns="0" bIns="0" rtlCol="0" anchor="ctr"/>
          <a:lstStyle>
            <a:defPPr>
              <a:defRPr lang="en-US"/>
            </a:defPPr>
            <a:lvl1pPr marL="0" marR="0" indent="0" algn="r" defTabSz="1828619" rtl="0" eaLnBrk="1" fontAlgn="auto" latinLnBrk="0" hangingPunct="1">
              <a:lnSpc>
                <a:spcPct val="100000"/>
              </a:lnSpc>
              <a:spcBef>
                <a:spcPts val="0"/>
              </a:spcBef>
              <a:spcAft>
                <a:spcPts val="0"/>
              </a:spcAft>
              <a:buClrTx/>
              <a:buSzTx/>
              <a:buFontTx/>
              <a:buNone/>
              <a:tabLst/>
              <a:defRPr sz="8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en-GB" dirty="0">
                <a:solidFill>
                  <a:srgbClr val="000000"/>
                </a:solidFill>
              </a:rPr>
              <a:t>Aon Proprietary and Confidential</a:t>
            </a:r>
          </a:p>
          <a:p>
            <a:endParaRPr lang="en-GB" dirty="0"/>
          </a:p>
        </p:txBody>
      </p:sp>
      <p:pic>
        <p:nvPicPr>
          <p:cNvPr id="3" name="Picture 2">
            <a:extLst>
              <a:ext uri="{FF2B5EF4-FFF2-40B4-BE49-F238E27FC236}">
                <a16:creationId xmlns:a16="http://schemas.microsoft.com/office/drawing/2014/main" id="{FE1F6A65-B621-67D5-729E-E3CE6B55E80F}"/>
              </a:ext>
            </a:extLst>
          </p:cNvPr>
          <p:cNvPicPr>
            <a:picLocks noChangeAspect="1"/>
          </p:cNvPicPr>
          <p:nvPr/>
        </p:nvPicPr>
        <p:blipFill>
          <a:blip r:embed="rId11"/>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378336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33126AE-C3B3-1BA5-8EE0-B105B129949E}"/>
              </a:ext>
            </a:extLst>
          </p:cNvPr>
          <p:cNvGraphicFramePr/>
          <p:nvPr/>
        </p:nvGraphicFramePr>
        <p:xfrm>
          <a:off x="5021857" y="3972608"/>
          <a:ext cx="13746185" cy="9005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747888C-3AF6-82A5-9B04-43B216C390F1}"/>
              </a:ext>
            </a:extLst>
          </p:cNvPr>
          <p:cNvSpPr txBox="1"/>
          <p:nvPr/>
        </p:nvSpPr>
        <p:spPr>
          <a:xfrm>
            <a:off x="5459886" y="6796614"/>
            <a:ext cx="3641591" cy="646331"/>
          </a:xfrm>
          <a:prstGeom prst="rect">
            <a:avLst/>
          </a:prstGeom>
          <a:noFill/>
          <a:ln>
            <a:noFill/>
          </a:ln>
        </p:spPr>
        <p:txBody>
          <a:bodyPr wrap="square" rtlCol="0">
            <a:spAutoFit/>
          </a:bodyPr>
          <a:lstStyle/>
          <a:p>
            <a:r>
              <a:rPr lang="en-US" b="1" dirty="0">
                <a:solidFill>
                  <a:prstClr val="white"/>
                </a:solidFill>
                <a:latin typeface="Helvetica Now Text" panose="020B0504030202020204" pitchFamily="34" charset="0"/>
              </a:rPr>
              <a:t>Data</a:t>
            </a:r>
            <a:r>
              <a:rPr lang="en-US" b="1" dirty="0">
                <a:solidFill>
                  <a:prstClr val="black"/>
                </a:solidFill>
                <a:latin typeface="Helvetica Now Text" panose="020B0504030202020204" pitchFamily="34" charset="0"/>
              </a:rPr>
              <a:t> </a:t>
            </a:r>
            <a:r>
              <a:rPr lang="en-US" b="1" dirty="0">
                <a:solidFill>
                  <a:prstClr val="white"/>
                </a:solidFill>
                <a:latin typeface="Helvetica Now Text" panose="020B0504030202020204" pitchFamily="34" charset="0"/>
              </a:rPr>
              <a:t>Collection</a:t>
            </a:r>
          </a:p>
        </p:txBody>
      </p:sp>
      <p:sp>
        <p:nvSpPr>
          <p:cNvPr id="8" name="TextBox 7">
            <a:extLst>
              <a:ext uri="{FF2B5EF4-FFF2-40B4-BE49-F238E27FC236}">
                <a16:creationId xmlns:a16="http://schemas.microsoft.com/office/drawing/2014/main" id="{F409AC58-32BD-D2ED-C017-DC89F5CD86DD}"/>
              </a:ext>
            </a:extLst>
          </p:cNvPr>
          <p:cNvSpPr txBox="1"/>
          <p:nvPr/>
        </p:nvSpPr>
        <p:spPr>
          <a:xfrm>
            <a:off x="10376263" y="6785988"/>
            <a:ext cx="3520807" cy="646331"/>
          </a:xfrm>
          <a:prstGeom prst="rect">
            <a:avLst/>
          </a:prstGeom>
          <a:noFill/>
          <a:ln>
            <a:noFill/>
          </a:ln>
        </p:spPr>
        <p:txBody>
          <a:bodyPr wrap="square" rtlCol="0">
            <a:spAutoFit/>
          </a:bodyPr>
          <a:lstStyle/>
          <a:p>
            <a:r>
              <a:rPr lang="en-US" b="1" dirty="0">
                <a:solidFill>
                  <a:prstClr val="white"/>
                </a:solidFill>
                <a:latin typeface="Helvetica Now Text" panose="020B0504030202020204" pitchFamily="34" charset="0"/>
              </a:rPr>
              <a:t>Assumptions</a:t>
            </a:r>
          </a:p>
        </p:txBody>
      </p:sp>
      <p:sp>
        <p:nvSpPr>
          <p:cNvPr id="9" name="TextBox 8">
            <a:extLst>
              <a:ext uri="{FF2B5EF4-FFF2-40B4-BE49-F238E27FC236}">
                <a16:creationId xmlns:a16="http://schemas.microsoft.com/office/drawing/2014/main" id="{FDEA1D01-A101-E920-E8C5-A311F5BDBD56}"/>
              </a:ext>
            </a:extLst>
          </p:cNvPr>
          <p:cNvSpPr txBox="1"/>
          <p:nvPr/>
        </p:nvSpPr>
        <p:spPr>
          <a:xfrm>
            <a:off x="15545404" y="6785988"/>
            <a:ext cx="2245639" cy="646331"/>
          </a:xfrm>
          <a:prstGeom prst="rect">
            <a:avLst/>
          </a:prstGeom>
          <a:noFill/>
          <a:ln>
            <a:noFill/>
          </a:ln>
        </p:spPr>
        <p:txBody>
          <a:bodyPr wrap="square" rtlCol="0">
            <a:spAutoFit/>
          </a:bodyPr>
          <a:lstStyle/>
          <a:p>
            <a:r>
              <a:rPr lang="en-US" b="1" dirty="0">
                <a:solidFill>
                  <a:prstClr val="white"/>
                </a:solidFill>
                <a:latin typeface="Helvetica Now Text" panose="020B0504030202020204" pitchFamily="34" charset="0"/>
              </a:rPr>
              <a:t>Analysis</a:t>
            </a:r>
          </a:p>
        </p:txBody>
      </p:sp>
      <p:sp>
        <p:nvSpPr>
          <p:cNvPr id="10" name="TextBox 9">
            <a:extLst>
              <a:ext uri="{FF2B5EF4-FFF2-40B4-BE49-F238E27FC236}">
                <a16:creationId xmlns:a16="http://schemas.microsoft.com/office/drawing/2014/main" id="{A268750A-2775-53C5-1149-30CA87599107}"/>
              </a:ext>
            </a:extLst>
          </p:cNvPr>
          <p:cNvSpPr txBox="1"/>
          <p:nvPr/>
        </p:nvSpPr>
        <p:spPr>
          <a:xfrm>
            <a:off x="10076845" y="7539499"/>
            <a:ext cx="3802442" cy="3231654"/>
          </a:xfrm>
          <a:prstGeom prst="rect">
            <a:avLst/>
          </a:prstGeom>
          <a:noFill/>
        </p:spPr>
        <p:txBody>
          <a:bodyPr wrap="square" rtlCol="0">
            <a:spAutoFit/>
          </a:bodyPr>
          <a:lstStyle/>
          <a:p>
            <a:pPr marL="342883" indent="-342883">
              <a:buFont typeface="Arial" panose="020B0604020202020204" pitchFamily="34" charset="0"/>
              <a:buChar char="•"/>
            </a:pPr>
            <a:r>
              <a:rPr lang="en-US" sz="2100" dirty="0">
                <a:solidFill>
                  <a:prstClr val="white"/>
                </a:solidFill>
                <a:latin typeface="Helvetica Now Text" panose="020B0504030202020204" pitchFamily="34" charset="0"/>
              </a:rPr>
              <a:t>Construction vs. renovation</a:t>
            </a:r>
          </a:p>
          <a:p>
            <a:pPr marL="342883" indent="-342883">
              <a:buFont typeface="Arial" panose="020B0604020202020204" pitchFamily="34" charset="0"/>
              <a:buChar char="•"/>
            </a:pPr>
            <a:r>
              <a:rPr lang="en-US" sz="2100" dirty="0">
                <a:solidFill>
                  <a:prstClr val="white"/>
                </a:solidFill>
                <a:latin typeface="Helvetica Now Text" panose="020B0504030202020204" pitchFamily="34" charset="0"/>
              </a:rPr>
              <a:t>Eligibility</a:t>
            </a:r>
          </a:p>
          <a:p>
            <a:pPr marL="342883" indent="-342883">
              <a:buFont typeface="Arial" panose="020B0604020202020204" pitchFamily="34" charset="0"/>
              <a:buChar char="•"/>
            </a:pPr>
            <a:r>
              <a:rPr lang="en-US" sz="2100" dirty="0">
                <a:solidFill>
                  <a:prstClr val="white"/>
                </a:solidFill>
                <a:latin typeface="Helvetica Now Text" panose="020B0504030202020204" pitchFamily="34" charset="0"/>
              </a:rPr>
              <a:t>Scope of services</a:t>
            </a:r>
          </a:p>
          <a:p>
            <a:pPr marL="342883" indent="-342883">
              <a:buFont typeface="Arial" panose="020B0604020202020204" pitchFamily="34" charset="0"/>
              <a:buChar char="•"/>
            </a:pPr>
            <a:r>
              <a:rPr lang="en-US" sz="2100" dirty="0">
                <a:solidFill>
                  <a:prstClr val="white"/>
                </a:solidFill>
                <a:latin typeface="Helvetica Now Text" panose="020B0504030202020204" pitchFamily="34" charset="0"/>
              </a:rPr>
              <a:t>Staffing</a:t>
            </a:r>
          </a:p>
          <a:p>
            <a:pPr marL="342883" indent="-342883">
              <a:buFont typeface="Arial" panose="020B0604020202020204" pitchFamily="34" charset="0"/>
              <a:buChar char="•"/>
            </a:pPr>
            <a:r>
              <a:rPr lang="en-US" sz="2100" dirty="0">
                <a:solidFill>
                  <a:prstClr val="white"/>
                </a:solidFill>
                <a:latin typeface="Helvetica Now Text" panose="020B0504030202020204" pitchFamily="34" charset="0"/>
              </a:rPr>
              <a:t>Utilization/penetration rate; 3 scenarios</a:t>
            </a:r>
          </a:p>
          <a:p>
            <a:pPr marL="342883" indent="-342883">
              <a:buFont typeface="Arial" panose="020B0604020202020204" pitchFamily="34" charset="0"/>
              <a:buChar char="•"/>
            </a:pPr>
            <a:r>
              <a:rPr lang="en-US" sz="2100" dirty="0">
                <a:solidFill>
                  <a:prstClr val="white"/>
                </a:solidFill>
                <a:latin typeface="Helvetica Now Text" panose="020B0504030202020204" pitchFamily="34" charset="0"/>
              </a:rPr>
              <a:t>Hours of operation</a:t>
            </a:r>
          </a:p>
          <a:p>
            <a:endParaRPr lang="en-US"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5DA2E016-9720-35C5-E852-32937DD371DE}"/>
              </a:ext>
            </a:extLst>
          </p:cNvPr>
          <p:cNvSpPr txBox="1"/>
          <p:nvPr/>
        </p:nvSpPr>
        <p:spPr>
          <a:xfrm>
            <a:off x="5188090" y="7614580"/>
            <a:ext cx="3802442" cy="2123658"/>
          </a:xfrm>
          <a:prstGeom prst="rect">
            <a:avLst/>
          </a:prstGeom>
          <a:noFill/>
        </p:spPr>
        <p:txBody>
          <a:bodyPr wrap="square" rtlCol="0">
            <a:spAutoFit/>
          </a:bodyPr>
          <a:lstStyle/>
          <a:p>
            <a:pPr marL="571471" indent="-571471">
              <a:buFont typeface="Arial" panose="020B0604020202020204" pitchFamily="34" charset="0"/>
              <a:buChar char="•"/>
            </a:pPr>
            <a:r>
              <a:rPr lang="en-US" sz="2200" dirty="0">
                <a:solidFill>
                  <a:prstClr val="white"/>
                </a:solidFill>
                <a:latin typeface="Helvetica Now Text" panose="020B0504030202020204" pitchFamily="34" charset="0"/>
              </a:rPr>
              <a:t>Location</a:t>
            </a:r>
          </a:p>
          <a:p>
            <a:pPr marL="571471" indent="-571471">
              <a:buFont typeface="Arial" panose="020B0604020202020204" pitchFamily="34" charset="0"/>
              <a:buChar char="•"/>
            </a:pPr>
            <a:r>
              <a:rPr lang="en-US" sz="2200" dirty="0">
                <a:solidFill>
                  <a:prstClr val="white"/>
                </a:solidFill>
                <a:latin typeface="Helvetica Now Text" panose="020B0504030202020204" pitchFamily="34" charset="0"/>
              </a:rPr>
              <a:t>Demographics</a:t>
            </a:r>
          </a:p>
          <a:p>
            <a:pPr marL="571471" indent="-571471">
              <a:buFont typeface="Arial" panose="020B0604020202020204" pitchFamily="34" charset="0"/>
              <a:buChar char="•"/>
            </a:pPr>
            <a:r>
              <a:rPr lang="en-US" sz="2200" dirty="0">
                <a:solidFill>
                  <a:prstClr val="white"/>
                </a:solidFill>
                <a:latin typeface="Helvetica Now Text" panose="020B0504030202020204" pitchFamily="34" charset="0"/>
              </a:rPr>
              <a:t>Cost of services in the community</a:t>
            </a:r>
          </a:p>
          <a:p>
            <a:pPr marL="571471" indent="-571471">
              <a:buFont typeface="Arial" panose="020B0604020202020204" pitchFamily="34" charset="0"/>
              <a:buChar char="•"/>
            </a:pPr>
            <a:r>
              <a:rPr lang="en-US" sz="2200" dirty="0">
                <a:solidFill>
                  <a:prstClr val="white"/>
                </a:solidFill>
                <a:latin typeface="Helvetica Now Text" panose="020B0504030202020204" pitchFamily="34" charset="0"/>
              </a:rPr>
              <a:t>Existing health center utilization</a:t>
            </a:r>
          </a:p>
        </p:txBody>
      </p:sp>
      <p:sp>
        <p:nvSpPr>
          <p:cNvPr id="13" name="TextBox 12">
            <a:extLst>
              <a:ext uri="{FF2B5EF4-FFF2-40B4-BE49-F238E27FC236}">
                <a16:creationId xmlns:a16="http://schemas.microsoft.com/office/drawing/2014/main" id="{01120A68-ACE9-7C8A-6D4A-0BF4F59ACA0D}"/>
              </a:ext>
            </a:extLst>
          </p:cNvPr>
          <p:cNvSpPr txBox="1"/>
          <p:nvPr/>
        </p:nvSpPr>
        <p:spPr>
          <a:xfrm>
            <a:off x="14824372" y="7391903"/>
            <a:ext cx="3938304" cy="2800767"/>
          </a:xfrm>
          <a:prstGeom prst="rect">
            <a:avLst/>
          </a:prstGeom>
          <a:noFill/>
        </p:spPr>
        <p:txBody>
          <a:bodyPr wrap="square" rtlCol="0">
            <a:spAutoFit/>
          </a:bodyPr>
          <a:lstStyle/>
          <a:p>
            <a:pPr marL="571471" indent="-571471">
              <a:buFont typeface="Arial" panose="020B0604020202020204" pitchFamily="34" charset="0"/>
              <a:buChar char="•"/>
            </a:pPr>
            <a:r>
              <a:rPr lang="en-US" sz="2200" dirty="0">
                <a:solidFill>
                  <a:prstClr val="white"/>
                </a:solidFill>
                <a:latin typeface="Helvetica Now Text" panose="020B0504030202020204" pitchFamily="34" charset="0"/>
              </a:rPr>
              <a:t>Direct and indirect savings</a:t>
            </a:r>
          </a:p>
          <a:p>
            <a:pPr marL="571471" indent="-571471">
              <a:buFont typeface="Arial" panose="020B0604020202020204" pitchFamily="34" charset="0"/>
              <a:buChar char="•"/>
            </a:pPr>
            <a:r>
              <a:rPr lang="en-US" sz="2200" dirty="0">
                <a:solidFill>
                  <a:prstClr val="white"/>
                </a:solidFill>
                <a:latin typeface="Helvetica Now Text" panose="020B0504030202020204" pitchFamily="34" charset="0"/>
              </a:rPr>
              <a:t>Staffing and space requirements</a:t>
            </a:r>
          </a:p>
          <a:p>
            <a:pPr marL="571471" indent="-571471">
              <a:buFont typeface="Arial" panose="020B0604020202020204" pitchFamily="34" charset="0"/>
              <a:buChar char="•"/>
            </a:pPr>
            <a:r>
              <a:rPr lang="en-US" sz="2200" dirty="0">
                <a:solidFill>
                  <a:prstClr val="white"/>
                </a:solidFill>
                <a:latin typeface="Helvetica Now Text" panose="020B0504030202020204" pitchFamily="34" charset="0"/>
              </a:rPr>
              <a:t>Implementation and ongoing costs</a:t>
            </a:r>
          </a:p>
          <a:p>
            <a:pPr marL="571471" indent="-571471">
              <a:buFont typeface="Arial" panose="020B0604020202020204" pitchFamily="34" charset="0"/>
              <a:buChar char="•"/>
            </a:pPr>
            <a:r>
              <a:rPr lang="en-US" sz="2200" dirty="0">
                <a:solidFill>
                  <a:prstClr val="white"/>
                </a:solidFill>
                <a:latin typeface="Helvetica Now Text" panose="020B0504030202020204" pitchFamily="34" charset="0"/>
              </a:rPr>
              <a:t>5-year benefit-to-cost ratio</a:t>
            </a:r>
          </a:p>
        </p:txBody>
      </p:sp>
      <p:sp>
        <p:nvSpPr>
          <p:cNvPr id="14" name="TextBox 13">
            <a:extLst>
              <a:ext uri="{FF2B5EF4-FFF2-40B4-BE49-F238E27FC236}">
                <a16:creationId xmlns:a16="http://schemas.microsoft.com/office/drawing/2014/main" id="{4B13C43C-3806-E8D8-4352-A931BAA8D8B5}"/>
              </a:ext>
            </a:extLst>
          </p:cNvPr>
          <p:cNvSpPr txBox="1"/>
          <p:nvPr/>
        </p:nvSpPr>
        <p:spPr>
          <a:xfrm>
            <a:off x="1670277" y="916349"/>
            <a:ext cx="6703160" cy="954107"/>
          </a:xfrm>
          <a:prstGeom prst="rect">
            <a:avLst/>
          </a:prstGeom>
          <a:noFill/>
        </p:spPr>
        <p:txBody>
          <a:bodyPr wrap="square" rtlCol="0">
            <a:spAutoFit/>
          </a:bodyPr>
          <a:lstStyle/>
          <a:p>
            <a:r>
              <a:rPr lang="en-US" sz="5600" b="1" dirty="0">
                <a:solidFill>
                  <a:prstClr val="black"/>
                </a:solidFill>
                <a:latin typeface="Helvetica Now Text" panose="020B0504030202020204" pitchFamily="34" charset="0"/>
              </a:rPr>
              <a:t>Feasibility Study</a:t>
            </a:r>
          </a:p>
        </p:txBody>
      </p:sp>
      <p:sp>
        <p:nvSpPr>
          <p:cNvPr id="15" name="TextBox 14">
            <a:extLst>
              <a:ext uri="{FF2B5EF4-FFF2-40B4-BE49-F238E27FC236}">
                <a16:creationId xmlns:a16="http://schemas.microsoft.com/office/drawing/2014/main" id="{61BF7351-0D0B-B84A-E0DA-50D658A43686}"/>
              </a:ext>
            </a:extLst>
          </p:cNvPr>
          <p:cNvSpPr txBox="1"/>
          <p:nvPr/>
        </p:nvSpPr>
        <p:spPr>
          <a:xfrm>
            <a:off x="1670277" y="2174973"/>
            <a:ext cx="9739845" cy="584775"/>
          </a:xfrm>
          <a:prstGeom prst="rect">
            <a:avLst/>
          </a:prstGeom>
          <a:noFill/>
        </p:spPr>
        <p:txBody>
          <a:bodyPr wrap="square" rtlCol="0">
            <a:spAutoFit/>
          </a:bodyPr>
          <a:lstStyle/>
          <a:p>
            <a:r>
              <a:rPr lang="en-US" sz="3200" b="1" dirty="0">
                <a:solidFill>
                  <a:prstClr val="black"/>
                </a:solidFill>
                <a:latin typeface="Helvetica Now Text" panose="020B0504030202020204" pitchFamily="34" charset="0"/>
              </a:rPr>
              <a:t>Benefits of conducting a feasibility study:</a:t>
            </a:r>
          </a:p>
        </p:txBody>
      </p:sp>
      <p:sp>
        <p:nvSpPr>
          <p:cNvPr id="16" name="TextBox 15">
            <a:extLst>
              <a:ext uri="{FF2B5EF4-FFF2-40B4-BE49-F238E27FC236}">
                <a16:creationId xmlns:a16="http://schemas.microsoft.com/office/drawing/2014/main" id="{C9C82BBD-0ED8-4783-95BD-732147888D0F}"/>
              </a:ext>
            </a:extLst>
          </p:cNvPr>
          <p:cNvSpPr txBox="1"/>
          <p:nvPr/>
        </p:nvSpPr>
        <p:spPr>
          <a:xfrm>
            <a:off x="1670278" y="2739144"/>
            <a:ext cx="11431434" cy="2246769"/>
          </a:xfrm>
          <a:prstGeom prst="rect">
            <a:avLst/>
          </a:prstGeom>
          <a:noFill/>
        </p:spPr>
        <p:txBody>
          <a:bodyPr wrap="square" rtlCol="0">
            <a:spAutoFit/>
          </a:bodyPr>
          <a:lstStyle/>
          <a:p>
            <a:pPr marL="571471" indent="-571471">
              <a:buFont typeface="Arial" panose="020B0604020202020204" pitchFamily="34" charset="0"/>
              <a:buChar char="•"/>
            </a:pPr>
            <a:r>
              <a:rPr lang="en-US" sz="2800" dirty="0">
                <a:solidFill>
                  <a:prstClr val="black"/>
                </a:solidFill>
                <a:latin typeface="Helvetica Now Text" panose="020B0504030202020204" pitchFamily="34" charset="0"/>
              </a:rPr>
              <a:t>Unbiased third-party analysis to support Go/No-Go decisions</a:t>
            </a:r>
          </a:p>
          <a:p>
            <a:pPr marL="571471" indent="-571471">
              <a:buFont typeface="Arial" panose="020B0604020202020204" pitchFamily="34" charset="0"/>
              <a:buChar char="•"/>
            </a:pPr>
            <a:r>
              <a:rPr lang="en-US" sz="2800" dirty="0">
                <a:solidFill>
                  <a:prstClr val="black"/>
                </a:solidFill>
                <a:latin typeface="Helvetica Now Text" panose="020B0504030202020204" pitchFamily="34" charset="0"/>
              </a:rPr>
              <a:t>Educate stakeholders to onsite health center services, benefits, and risks</a:t>
            </a:r>
          </a:p>
          <a:p>
            <a:pPr marL="571471" indent="-571471">
              <a:buFont typeface="Arial" panose="020B0604020202020204" pitchFamily="34" charset="0"/>
              <a:buChar char="•"/>
            </a:pPr>
            <a:r>
              <a:rPr lang="en-US" sz="2800" dirty="0">
                <a:solidFill>
                  <a:prstClr val="black"/>
                </a:solidFill>
                <a:latin typeface="Helvetica Now Text" panose="020B0504030202020204" pitchFamily="34" charset="0"/>
              </a:rPr>
              <a:t>Estimate start-up and annual operating costs for 5 years along with net present value of savings</a:t>
            </a:r>
          </a:p>
        </p:txBody>
      </p:sp>
      <p:graphicFrame>
        <p:nvGraphicFramePr>
          <p:cNvPr id="20" name="Diagram 19">
            <a:extLst>
              <a:ext uri="{FF2B5EF4-FFF2-40B4-BE49-F238E27FC236}">
                <a16:creationId xmlns:a16="http://schemas.microsoft.com/office/drawing/2014/main" id="{C956FBAA-1C69-5702-923C-6E50FA36CB57}"/>
              </a:ext>
            </a:extLst>
          </p:cNvPr>
          <p:cNvGraphicFramePr/>
          <p:nvPr/>
        </p:nvGraphicFramePr>
        <p:xfrm>
          <a:off x="15116029" y="1139003"/>
          <a:ext cx="8688908" cy="3200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Box 20">
            <a:extLst>
              <a:ext uri="{FF2B5EF4-FFF2-40B4-BE49-F238E27FC236}">
                <a16:creationId xmlns:a16="http://schemas.microsoft.com/office/drawing/2014/main" id="{51E7727C-0D8A-4997-F826-8C8BC3B03068}"/>
              </a:ext>
            </a:extLst>
          </p:cNvPr>
          <p:cNvSpPr txBox="1"/>
          <p:nvPr/>
        </p:nvSpPr>
        <p:spPr>
          <a:xfrm>
            <a:off x="16059181" y="2449180"/>
            <a:ext cx="1080804" cy="646331"/>
          </a:xfrm>
          <a:prstGeom prst="rect">
            <a:avLst/>
          </a:prstGeom>
          <a:noFill/>
        </p:spPr>
        <p:txBody>
          <a:bodyPr wrap="square" rtlCol="0">
            <a:spAutoFit/>
          </a:bodyPr>
          <a:lstStyle/>
          <a:p>
            <a:r>
              <a:rPr lang="en-US" dirty="0">
                <a:solidFill>
                  <a:prstClr val="black"/>
                </a:solidFill>
                <a:latin typeface="Helvetica Now Text" panose="020B0504030202020204" pitchFamily="34" charset="0"/>
              </a:rPr>
              <a:t>=</a:t>
            </a:r>
          </a:p>
        </p:txBody>
      </p:sp>
      <p:sp>
        <p:nvSpPr>
          <p:cNvPr id="2" name="Footer Placeholder 3">
            <a:extLst>
              <a:ext uri="{FF2B5EF4-FFF2-40B4-BE49-F238E27FC236}">
                <a16:creationId xmlns:a16="http://schemas.microsoft.com/office/drawing/2014/main" id="{B1BDA401-CBEE-C5D2-662D-BB086E1495A6}"/>
              </a:ext>
            </a:extLst>
          </p:cNvPr>
          <p:cNvSpPr txBox="1">
            <a:spLocks/>
          </p:cNvSpPr>
          <p:nvPr/>
        </p:nvSpPr>
        <p:spPr>
          <a:xfrm>
            <a:off x="12023125" y="12554569"/>
            <a:ext cx="10077288" cy="730250"/>
          </a:xfrm>
          <a:prstGeom prst="rect">
            <a:avLst/>
          </a:prstGeom>
        </p:spPr>
        <p:txBody>
          <a:bodyPr vert="horz" wrap="square" lIns="0" tIns="0" rIns="0" bIns="0" rtlCol="0" anchor="ctr"/>
          <a:lstStyle>
            <a:defPPr>
              <a:defRPr lang="en-US"/>
            </a:defPPr>
            <a:lvl1pPr marL="0" marR="0" indent="0" algn="r" defTabSz="1828619" rtl="0" eaLnBrk="1" fontAlgn="auto" latinLnBrk="0" hangingPunct="1">
              <a:lnSpc>
                <a:spcPct val="100000"/>
              </a:lnSpc>
              <a:spcBef>
                <a:spcPts val="0"/>
              </a:spcBef>
              <a:spcAft>
                <a:spcPts val="0"/>
              </a:spcAft>
              <a:buClrTx/>
              <a:buSzTx/>
              <a:buFontTx/>
              <a:buNone/>
              <a:tabLst/>
              <a:defRPr sz="800" b="0" i="0" kern="1200">
                <a:solidFill>
                  <a:schemeClr val="tx1"/>
                </a:solidFill>
                <a:latin typeface="Helvetica Now Text" panose="020B0504030202020204" pitchFamily="34" charset="77"/>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r>
              <a:rPr lang="en-GB" dirty="0">
                <a:solidFill>
                  <a:srgbClr val="000000"/>
                </a:solidFill>
              </a:rPr>
              <a:t>Aon Proprietary and Confidential</a:t>
            </a:r>
          </a:p>
          <a:p>
            <a:endParaRPr lang="en-GB" dirty="0"/>
          </a:p>
        </p:txBody>
      </p:sp>
      <p:pic>
        <p:nvPicPr>
          <p:cNvPr id="3" name="Picture 2">
            <a:extLst>
              <a:ext uri="{FF2B5EF4-FFF2-40B4-BE49-F238E27FC236}">
                <a16:creationId xmlns:a16="http://schemas.microsoft.com/office/drawing/2014/main" id="{AAD37A76-C7FE-508A-6DCE-B3B0AE2F220B}"/>
              </a:ext>
            </a:extLst>
          </p:cNvPr>
          <p:cNvPicPr>
            <a:picLocks noChangeAspect="1"/>
          </p:cNvPicPr>
          <p:nvPr/>
        </p:nvPicPr>
        <p:blipFill>
          <a:blip r:embed="rId12"/>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1368774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3FD65-BF22-3586-39A9-EEEEF96F968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D9B067-F902-FFDC-3986-FFFD69A3E130}"/>
              </a:ext>
            </a:extLst>
          </p:cNvPr>
          <p:cNvSpPr>
            <a:spLocks noGrp="1"/>
          </p:cNvSpPr>
          <p:nvPr>
            <p:ph type="sldNum" sz="quarter" idx="10"/>
          </p:nvPr>
        </p:nvSpPr>
        <p:spPr/>
        <p:txBody>
          <a:bodyPr/>
          <a:lstStyle/>
          <a:p>
            <a:fld id="{91D568E7-61F5-D04E-995D-81EF41C01A2A}" type="slidenum">
              <a:rPr lang="en-GB" smtClean="0"/>
              <a:pPr/>
              <a:t>24</a:t>
            </a:fld>
            <a:endParaRPr lang="en-GB" dirty="0"/>
          </a:p>
        </p:txBody>
      </p:sp>
      <p:sp>
        <p:nvSpPr>
          <p:cNvPr id="5" name="Subtitle 4">
            <a:extLst>
              <a:ext uri="{FF2B5EF4-FFF2-40B4-BE49-F238E27FC236}">
                <a16:creationId xmlns:a16="http://schemas.microsoft.com/office/drawing/2014/main" id="{C64B7180-3417-D335-82CB-A1B0ABA2EF6D}"/>
              </a:ext>
            </a:extLst>
          </p:cNvPr>
          <p:cNvSpPr>
            <a:spLocks noGrp="1"/>
          </p:cNvSpPr>
          <p:nvPr>
            <p:ph type="subTitle" idx="13"/>
          </p:nvPr>
        </p:nvSpPr>
        <p:spPr/>
        <p:txBody>
          <a:bodyPr/>
          <a:lstStyle/>
          <a:p>
            <a:r>
              <a:rPr lang="en-US" dirty="0">
                <a:latin typeface="Helvetica Now Text Light"/>
              </a:rPr>
              <a:t>5. Cell and Gene Therapy Risk Management Deep Dive</a:t>
            </a:r>
          </a:p>
        </p:txBody>
      </p:sp>
    </p:spTree>
    <p:extLst>
      <p:ext uri="{BB962C8B-B14F-4D97-AF65-F5344CB8AC3E}">
        <p14:creationId xmlns:p14="http://schemas.microsoft.com/office/powerpoint/2010/main" val="101783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BBCF4-8562-A8EB-3480-A0B959D6A08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E931EC2-4160-C7AD-849C-8C00516CB73E}"/>
              </a:ext>
            </a:extLst>
          </p:cNvPr>
          <p:cNvSpPr>
            <a:spLocks noGrp="1"/>
          </p:cNvSpPr>
          <p:nvPr>
            <p:ph type="sldNum" sz="quarter" idx="12"/>
          </p:nvPr>
        </p:nvSpPr>
        <p:spPr>
          <a:xfrm>
            <a:off x="20825546" y="12522205"/>
            <a:ext cx="656200" cy="730250"/>
          </a:xfrm>
        </p:spPr>
        <p:txBody>
          <a:bodyPr anchor="ctr">
            <a:normAutofit/>
          </a:bodyPr>
          <a:lstStyle/>
          <a:p>
            <a:pPr>
              <a:spcAft>
                <a:spcPts val="1200"/>
              </a:spcAft>
            </a:pPr>
            <a:fld id="{91D568E7-61F5-D04E-995D-81EF41C01A2A}" type="slidenum">
              <a:rPr lang="en-GB" smtClean="0"/>
              <a:pPr>
                <a:spcAft>
                  <a:spcPts val="1200"/>
                </a:spcAft>
              </a:pPr>
              <a:t>25</a:t>
            </a:fld>
            <a:endParaRPr lang="en-GB" dirty="0"/>
          </a:p>
        </p:txBody>
      </p:sp>
      <p:sp>
        <p:nvSpPr>
          <p:cNvPr id="2" name="Title 1">
            <a:extLst>
              <a:ext uri="{FF2B5EF4-FFF2-40B4-BE49-F238E27FC236}">
                <a16:creationId xmlns:a16="http://schemas.microsoft.com/office/drawing/2014/main" id="{800D553A-4AB7-A780-B3EF-35CF03D1EB9A}"/>
              </a:ext>
            </a:extLst>
          </p:cNvPr>
          <p:cNvSpPr>
            <a:spLocks noGrp="1"/>
          </p:cNvSpPr>
          <p:nvPr>
            <p:ph type="title"/>
          </p:nvPr>
        </p:nvSpPr>
        <p:spPr>
          <a:xfrm>
            <a:off x="1686099" y="942071"/>
            <a:ext cx="17366296" cy="738664"/>
          </a:xfrm>
        </p:spPr>
        <p:txBody>
          <a:bodyPr/>
          <a:lstStyle/>
          <a:p>
            <a:r>
              <a:rPr lang="en-US" sz="4800" dirty="0">
                <a:latin typeface="Helvetica Now Text"/>
              </a:rPr>
              <a:t>Cell and Gene Therapy: What is it?</a:t>
            </a:r>
          </a:p>
        </p:txBody>
      </p:sp>
      <p:grpSp>
        <p:nvGrpSpPr>
          <p:cNvPr id="4" name="Group 3">
            <a:extLst>
              <a:ext uri="{FF2B5EF4-FFF2-40B4-BE49-F238E27FC236}">
                <a16:creationId xmlns:a16="http://schemas.microsoft.com/office/drawing/2014/main" id="{7062795F-53FB-0F8C-8C39-11D7A8AEDC5E}"/>
              </a:ext>
            </a:extLst>
          </p:cNvPr>
          <p:cNvGrpSpPr/>
          <p:nvPr/>
        </p:nvGrpSpPr>
        <p:grpSpPr>
          <a:xfrm>
            <a:off x="1843840" y="2198691"/>
            <a:ext cx="20714622" cy="8519258"/>
            <a:chOff x="3459998" y="3099253"/>
            <a:chExt cx="18034946" cy="8519258"/>
          </a:xfrm>
        </p:grpSpPr>
        <p:cxnSp>
          <p:nvCxnSpPr>
            <p:cNvPr id="156" name="Straight Connector 155">
              <a:extLst>
                <a:ext uri="{FF2B5EF4-FFF2-40B4-BE49-F238E27FC236}">
                  <a16:creationId xmlns:a16="http://schemas.microsoft.com/office/drawing/2014/main" id="{1EF50BD1-E22E-9414-5453-92517F8F0EA6}"/>
                </a:ext>
              </a:extLst>
            </p:cNvPr>
            <p:cNvCxnSpPr>
              <a:cxnSpLocks/>
            </p:cNvCxnSpPr>
            <p:nvPr/>
          </p:nvCxnSpPr>
          <p:spPr>
            <a:xfrm>
              <a:off x="10616167" y="5973996"/>
              <a:ext cx="834338" cy="0"/>
            </a:xfrm>
            <a:prstGeom prst="line">
              <a:avLst/>
            </a:prstGeom>
            <a:ln w="25400">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32DD0EC-EDCB-9AA5-A91F-4C8A2E6DE6C0}"/>
                </a:ext>
              </a:extLst>
            </p:cNvPr>
            <p:cNvCxnSpPr>
              <a:cxnSpLocks/>
            </p:cNvCxnSpPr>
            <p:nvPr/>
          </p:nvCxnSpPr>
          <p:spPr>
            <a:xfrm>
              <a:off x="13513231" y="5973996"/>
              <a:ext cx="834338" cy="0"/>
            </a:xfrm>
            <a:prstGeom prst="line">
              <a:avLst/>
            </a:prstGeom>
            <a:ln w="25400">
              <a:solidFill>
                <a:schemeClr val="accent6"/>
              </a:solidFill>
              <a:tailEnd type="none" w="lg" len="lg"/>
            </a:ln>
          </p:spPr>
          <p:style>
            <a:lnRef idx="1">
              <a:schemeClr val="accent1"/>
            </a:lnRef>
            <a:fillRef idx="0">
              <a:schemeClr val="accent1"/>
            </a:fillRef>
            <a:effectRef idx="0">
              <a:schemeClr val="accent1"/>
            </a:effectRef>
            <a:fontRef idx="minor">
              <a:schemeClr val="tx1"/>
            </a:fontRef>
          </p:style>
        </p:cxnSp>
        <p:sp>
          <p:nvSpPr>
            <p:cNvPr id="158" name="Oval 157">
              <a:extLst>
                <a:ext uri="{FF2B5EF4-FFF2-40B4-BE49-F238E27FC236}">
                  <a16:creationId xmlns:a16="http://schemas.microsoft.com/office/drawing/2014/main" id="{88E14B61-226E-BCF8-B160-5C78FD20C55F}"/>
                </a:ext>
              </a:extLst>
            </p:cNvPr>
            <p:cNvSpPr/>
            <p:nvPr/>
          </p:nvSpPr>
          <p:spPr>
            <a:xfrm>
              <a:off x="11409359" y="4915365"/>
              <a:ext cx="2180314" cy="2208046"/>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r>
                <a:rPr lang="en-US" sz="2800" b="1" dirty="0">
                  <a:solidFill>
                    <a:schemeClr val="bg1"/>
                  </a:solidFill>
                  <a:latin typeface="Helvetica Now Text"/>
                </a:rPr>
                <a:t>Cell and Gene Therapies</a:t>
              </a:r>
              <a:endParaRPr lang="en-US" sz="2800" b="1" dirty="0">
                <a:solidFill>
                  <a:schemeClr val="bg1"/>
                </a:solidFill>
                <a:latin typeface="Helvetica Now Text" panose="020B0504030202020204" pitchFamily="34" charset="0"/>
              </a:endParaRPr>
            </a:p>
          </p:txBody>
        </p:sp>
        <p:sp>
          <p:nvSpPr>
            <p:cNvPr id="159" name="TextBox 158">
              <a:extLst>
                <a:ext uri="{FF2B5EF4-FFF2-40B4-BE49-F238E27FC236}">
                  <a16:creationId xmlns:a16="http://schemas.microsoft.com/office/drawing/2014/main" id="{85696A33-6B7A-9F25-05DC-37E4FF47B070}"/>
                </a:ext>
              </a:extLst>
            </p:cNvPr>
            <p:cNvSpPr txBox="1"/>
            <p:nvPr/>
          </p:nvSpPr>
          <p:spPr>
            <a:xfrm>
              <a:off x="4897851" y="3099253"/>
              <a:ext cx="4225030" cy="778089"/>
            </a:xfrm>
            <a:prstGeom prst="rect">
              <a:avLst/>
            </a:prstGeom>
            <a:noFill/>
          </p:spPr>
          <p:txBody>
            <a:bodyPr wrap="square" lIns="0" tIns="0" rIns="0" bIns="0" rtlCol="0" anchor="ctr">
              <a:sp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lnSpc>
                  <a:spcPct val="117000"/>
                </a:lnSpc>
                <a:spcAft>
                  <a:spcPts val="610"/>
                </a:spcAft>
              </a:pPr>
              <a:r>
                <a:rPr lang="en-US" sz="4800" b="1" dirty="0">
                  <a:solidFill>
                    <a:srgbClr val="29B0C3"/>
                  </a:solidFill>
                  <a:latin typeface="Helvetica Now Text" panose="020B0504030202020204" pitchFamily="34" charset="77"/>
                </a:rPr>
                <a:t>Gene Therapy</a:t>
              </a:r>
            </a:p>
          </p:txBody>
        </p:sp>
        <p:sp>
          <p:nvSpPr>
            <p:cNvPr id="160" name="Rectangle 159">
              <a:extLst>
                <a:ext uri="{FF2B5EF4-FFF2-40B4-BE49-F238E27FC236}">
                  <a16:creationId xmlns:a16="http://schemas.microsoft.com/office/drawing/2014/main" id="{E80F05AF-623F-8D5B-D3E4-9D52ACD67100}"/>
                </a:ext>
              </a:extLst>
            </p:cNvPr>
            <p:cNvSpPr/>
            <p:nvPr/>
          </p:nvSpPr>
          <p:spPr>
            <a:xfrm>
              <a:off x="3469389" y="3915504"/>
              <a:ext cx="7081954" cy="41169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endParaRPr lang="en-US" sz="2400" dirty="0">
                <a:solidFill>
                  <a:srgbClr val="5D6D78"/>
                </a:solidFill>
                <a:latin typeface="Helvetica Now Text" panose="020B0504030202020204" pitchFamily="34" charset="77"/>
              </a:endParaRPr>
            </a:p>
          </p:txBody>
        </p:sp>
        <p:sp>
          <p:nvSpPr>
            <p:cNvPr id="163" name="TextBox 162">
              <a:extLst>
                <a:ext uri="{FF2B5EF4-FFF2-40B4-BE49-F238E27FC236}">
                  <a16:creationId xmlns:a16="http://schemas.microsoft.com/office/drawing/2014/main" id="{7919A3E0-2DC2-3F28-E733-FCCD81B799B2}"/>
                </a:ext>
              </a:extLst>
            </p:cNvPr>
            <p:cNvSpPr txBox="1"/>
            <p:nvPr/>
          </p:nvSpPr>
          <p:spPr>
            <a:xfrm>
              <a:off x="5559740" y="5706080"/>
              <a:ext cx="5118320" cy="433964"/>
            </a:xfrm>
            <a:prstGeom prst="rect">
              <a:avLst/>
            </a:prstGeom>
            <a:noFill/>
          </p:spPr>
          <p:txBody>
            <a:bodyPr wrap="square" lIns="0" tIns="0" rIns="0" bIns="0" rtlCol="0" anchor="ctr">
              <a:no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defTabSz="1915504">
                <a:lnSpc>
                  <a:spcPct val="117000"/>
                </a:lnSpc>
                <a:spcAft>
                  <a:spcPts val="610"/>
                </a:spcAft>
                <a:defRPr/>
              </a:pPr>
              <a:endParaRPr lang="en-US" sz="2800" dirty="0">
                <a:solidFill>
                  <a:srgbClr val="000000"/>
                </a:solidFill>
                <a:latin typeface="Helvetica Now Text" panose="020B0504030202020204" pitchFamily="34" charset="0"/>
              </a:endParaRPr>
            </a:p>
          </p:txBody>
        </p:sp>
        <p:grpSp>
          <p:nvGrpSpPr>
            <p:cNvPr id="165" name="Group 164">
              <a:extLst>
                <a:ext uri="{FF2B5EF4-FFF2-40B4-BE49-F238E27FC236}">
                  <a16:creationId xmlns:a16="http://schemas.microsoft.com/office/drawing/2014/main" id="{BD66D657-53C2-4EA6-32B7-A01BECB05F6D}"/>
                </a:ext>
              </a:extLst>
            </p:cNvPr>
            <p:cNvGrpSpPr/>
            <p:nvPr/>
          </p:nvGrpSpPr>
          <p:grpSpPr>
            <a:xfrm>
              <a:off x="4049192" y="5536637"/>
              <a:ext cx="710444" cy="750118"/>
              <a:chOff x="1377152" y="3576170"/>
              <a:chExt cx="448459" cy="448459"/>
            </a:xfrm>
          </p:grpSpPr>
          <p:sp>
            <p:nvSpPr>
              <p:cNvPr id="180" name="Oval 179">
                <a:extLst>
                  <a:ext uri="{FF2B5EF4-FFF2-40B4-BE49-F238E27FC236}">
                    <a16:creationId xmlns:a16="http://schemas.microsoft.com/office/drawing/2014/main" id="{4185C5DB-430D-B27C-CADC-C0E053CFF5FA}"/>
                  </a:ext>
                </a:extLst>
              </p:cNvPr>
              <p:cNvSpPr/>
              <p:nvPr/>
            </p:nvSpPr>
            <p:spPr>
              <a:xfrm>
                <a:off x="1377152" y="3576170"/>
                <a:ext cx="448459" cy="448459"/>
              </a:xfrm>
              <a:prstGeom prst="ellipse">
                <a:avLst/>
              </a:prstGeom>
              <a:solidFill>
                <a:srgbClr val="29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endParaRPr lang="en-US" sz="1000" dirty="0">
                  <a:solidFill>
                    <a:srgbClr val="5D6D78"/>
                  </a:solidFill>
                  <a:latin typeface="Helvetica Now Text" panose="020B0504030202020204" pitchFamily="34" charset="0"/>
                </a:endParaRPr>
              </a:p>
            </p:txBody>
          </p:sp>
          <p:sp>
            <p:nvSpPr>
              <p:cNvPr id="181" name="Freeform: Shape 180">
                <a:extLst>
                  <a:ext uri="{FF2B5EF4-FFF2-40B4-BE49-F238E27FC236}">
                    <a16:creationId xmlns:a16="http://schemas.microsoft.com/office/drawing/2014/main" id="{41B0223B-416B-B846-5E92-99C582F8039B}"/>
                  </a:ext>
                </a:extLst>
              </p:cNvPr>
              <p:cNvSpPr/>
              <p:nvPr/>
            </p:nvSpPr>
            <p:spPr>
              <a:xfrm>
                <a:off x="1485094" y="3675232"/>
                <a:ext cx="232575" cy="250335"/>
              </a:xfrm>
              <a:custGeom>
                <a:avLst/>
                <a:gdLst>
                  <a:gd name="connsiteX0" fmla="*/ 736417 w 738789"/>
                  <a:gd name="connsiteY0" fmla="*/ 205098 h 795204"/>
                  <a:gd name="connsiteX1" fmla="*/ 625841 w 738789"/>
                  <a:gd name="connsiteY1" fmla="*/ 13119 h 795204"/>
                  <a:gd name="connsiteX2" fmla="*/ 591967 w 738789"/>
                  <a:gd name="connsiteY2" fmla="*/ 6057 h 795204"/>
                  <a:gd name="connsiteX3" fmla="*/ 584905 w 738789"/>
                  <a:gd name="connsiteY3" fmla="*/ 13119 h 795204"/>
                  <a:gd name="connsiteX4" fmla="*/ 555261 w 738789"/>
                  <a:gd name="connsiteY4" fmla="*/ 64408 h 795204"/>
                  <a:gd name="connsiteX5" fmla="*/ 204712 w 738789"/>
                  <a:gd name="connsiteY5" fmla="*/ 35705 h 795204"/>
                  <a:gd name="connsiteX6" fmla="*/ 120487 w 738789"/>
                  <a:gd name="connsiteY6" fmla="*/ -56 h 795204"/>
                  <a:gd name="connsiteX7" fmla="*/ 30 w 738789"/>
                  <a:gd name="connsiteY7" fmla="*/ 120872 h 795204"/>
                  <a:gd name="connsiteX8" fmla="*/ 36261 w 738789"/>
                  <a:gd name="connsiteY8" fmla="*/ 206509 h 795204"/>
                  <a:gd name="connsiteX9" fmla="*/ 32967 w 738789"/>
                  <a:gd name="connsiteY9" fmla="*/ 206509 h 795204"/>
                  <a:gd name="connsiteX10" fmla="*/ 30 w 738789"/>
                  <a:gd name="connsiteY10" fmla="*/ 356610 h 795204"/>
                  <a:gd name="connsiteX11" fmla="*/ 235297 w 738789"/>
                  <a:gd name="connsiteY11" fmla="*/ 690220 h 795204"/>
                  <a:gd name="connsiteX12" fmla="*/ 235297 w 738789"/>
                  <a:gd name="connsiteY12" fmla="*/ 771622 h 795204"/>
                  <a:gd name="connsiteX13" fmla="*/ 258824 w 738789"/>
                  <a:gd name="connsiteY13" fmla="*/ 795149 h 795204"/>
                  <a:gd name="connsiteX14" fmla="*/ 453625 w 738789"/>
                  <a:gd name="connsiteY14" fmla="*/ 795149 h 795204"/>
                  <a:gd name="connsiteX15" fmla="*/ 477152 w 738789"/>
                  <a:gd name="connsiteY15" fmla="*/ 771622 h 795204"/>
                  <a:gd name="connsiteX16" fmla="*/ 477152 w 738789"/>
                  <a:gd name="connsiteY16" fmla="*/ 690690 h 795204"/>
                  <a:gd name="connsiteX17" fmla="*/ 590081 w 738789"/>
                  <a:gd name="connsiteY17" fmla="*/ 623874 h 795204"/>
                  <a:gd name="connsiteX18" fmla="*/ 556673 w 738789"/>
                  <a:gd name="connsiteY18" fmla="*/ 590466 h 795204"/>
                  <a:gd name="connsiteX19" fmla="*/ 478564 w 738789"/>
                  <a:gd name="connsiteY19" fmla="*/ 640343 h 795204"/>
                  <a:gd name="connsiteX20" fmla="*/ 478564 w 738789"/>
                  <a:gd name="connsiteY20" fmla="*/ 576821 h 795204"/>
                  <a:gd name="connsiteX21" fmla="*/ 455037 w 738789"/>
                  <a:gd name="connsiteY21" fmla="*/ 553294 h 795204"/>
                  <a:gd name="connsiteX22" fmla="*/ 260236 w 738789"/>
                  <a:gd name="connsiteY22" fmla="*/ 553294 h 795204"/>
                  <a:gd name="connsiteX23" fmla="*/ 236709 w 738789"/>
                  <a:gd name="connsiteY23" fmla="*/ 576821 h 795204"/>
                  <a:gd name="connsiteX24" fmla="*/ 236709 w 738789"/>
                  <a:gd name="connsiteY24" fmla="*/ 639872 h 795204"/>
                  <a:gd name="connsiteX25" fmla="*/ 48495 w 738789"/>
                  <a:gd name="connsiteY25" fmla="*/ 357551 h 795204"/>
                  <a:gd name="connsiteX26" fmla="*/ 72963 w 738789"/>
                  <a:gd name="connsiteY26" fmla="*/ 235212 h 795204"/>
                  <a:gd name="connsiteX27" fmla="*/ 120016 w 738789"/>
                  <a:gd name="connsiteY27" fmla="*/ 245093 h 795204"/>
                  <a:gd name="connsiteX28" fmla="*/ 243287 w 738789"/>
                  <a:gd name="connsiteY28" fmla="*/ 126556 h 795204"/>
                  <a:gd name="connsiteX29" fmla="*/ 243296 w 738789"/>
                  <a:gd name="connsiteY29" fmla="*/ 122283 h 795204"/>
                  <a:gd name="connsiteX30" fmla="*/ 233415 w 738789"/>
                  <a:gd name="connsiteY30" fmla="*/ 75230 h 795204"/>
                  <a:gd name="connsiteX31" fmla="*/ 355284 w 738789"/>
                  <a:gd name="connsiteY31" fmla="*/ 46998 h 795204"/>
                  <a:gd name="connsiteX32" fmla="*/ 531734 w 738789"/>
                  <a:gd name="connsiteY32" fmla="*/ 103933 h 795204"/>
                  <a:gd name="connsiteX33" fmla="*/ 474329 w 738789"/>
                  <a:gd name="connsiteY33" fmla="*/ 203686 h 795204"/>
                  <a:gd name="connsiteX34" fmla="*/ 474329 w 738789"/>
                  <a:gd name="connsiteY34" fmla="*/ 227213 h 795204"/>
                  <a:gd name="connsiteX35" fmla="*/ 494562 w 738789"/>
                  <a:gd name="connsiteY35" fmla="*/ 238976 h 795204"/>
                  <a:gd name="connsiteX36" fmla="*/ 640428 w 738789"/>
                  <a:gd name="connsiteY36" fmla="*/ 238976 h 795204"/>
                  <a:gd name="connsiteX37" fmla="*/ 663484 w 738789"/>
                  <a:gd name="connsiteY37" fmla="*/ 355198 h 795204"/>
                  <a:gd name="connsiteX38" fmla="*/ 589140 w 738789"/>
                  <a:gd name="connsiteY38" fmla="*/ 555646 h 795204"/>
                  <a:gd name="connsiteX39" fmla="*/ 622548 w 738789"/>
                  <a:gd name="connsiteY39" fmla="*/ 589054 h 795204"/>
                  <a:gd name="connsiteX40" fmla="*/ 710538 w 738789"/>
                  <a:gd name="connsiteY40" fmla="*/ 353787 h 795204"/>
                  <a:gd name="connsiteX41" fmla="*/ 690775 w 738789"/>
                  <a:gd name="connsiteY41" fmla="*/ 237565 h 795204"/>
                  <a:gd name="connsiteX42" fmla="*/ 716184 w 738789"/>
                  <a:gd name="connsiteY42" fmla="*/ 237565 h 795204"/>
                  <a:gd name="connsiteX43" fmla="*/ 736417 w 738789"/>
                  <a:gd name="connsiteY43" fmla="*/ 225801 h 795204"/>
                  <a:gd name="connsiteX44" fmla="*/ 736417 w 738789"/>
                  <a:gd name="connsiteY44" fmla="*/ 205098 h 795204"/>
                  <a:gd name="connsiteX45" fmla="*/ 281410 w 738789"/>
                  <a:gd name="connsiteY45" fmla="*/ 600347 h 795204"/>
                  <a:gd name="connsiteX46" fmla="*/ 431510 w 738789"/>
                  <a:gd name="connsiteY46" fmla="*/ 600347 h 795204"/>
                  <a:gd name="connsiteX47" fmla="*/ 431510 w 738789"/>
                  <a:gd name="connsiteY47" fmla="*/ 748096 h 795204"/>
                  <a:gd name="connsiteX48" fmla="*/ 283762 w 738789"/>
                  <a:gd name="connsiteY48" fmla="*/ 748096 h 795204"/>
                  <a:gd name="connsiteX49" fmla="*/ 120487 w 738789"/>
                  <a:gd name="connsiteY49" fmla="*/ 195687 h 795204"/>
                  <a:gd name="connsiteX50" fmla="*/ 47083 w 738789"/>
                  <a:gd name="connsiteY50" fmla="*/ 122283 h 795204"/>
                  <a:gd name="connsiteX51" fmla="*/ 118581 w 738789"/>
                  <a:gd name="connsiteY51" fmla="*/ 47021 h 795204"/>
                  <a:gd name="connsiteX52" fmla="*/ 120487 w 738789"/>
                  <a:gd name="connsiteY52" fmla="*/ 46998 h 795204"/>
                  <a:gd name="connsiteX53" fmla="*/ 196233 w 738789"/>
                  <a:gd name="connsiteY53" fmla="*/ 118952 h 795204"/>
                  <a:gd name="connsiteX54" fmla="*/ 196243 w 738789"/>
                  <a:gd name="connsiteY54" fmla="*/ 122283 h 795204"/>
                  <a:gd name="connsiteX55" fmla="*/ 122877 w 738789"/>
                  <a:gd name="connsiteY55" fmla="*/ 195725 h 795204"/>
                  <a:gd name="connsiteX56" fmla="*/ 120487 w 738789"/>
                  <a:gd name="connsiteY56" fmla="*/ 195687 h 795204"/>
                  <a:gd name="connsiteX57" fmla="*/ 605138 w 738789"/>
                  <a:gd name="connsiteY57" fmla="*/ 71936 h 795204"/>
                  <a:gd name="connsiteX58" fmla="*/ 675248 w 738789"/>
                  <a:gd name="connsiteY58" fmla="*/ 193334 h 795204"/>
                  <a:gd name="connsiteX59" fmla="*/ 534087 w 738789"/>
                  <a:gd name="connsiteY59" fmla="*/ 193334 h 79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38789" h="795204">
                    <a:moveTo>
                      <a:pt x="736417" y="205098"/>
                    </a:moveTo>
                    <a:lnTo>
                      <a:pt x="625841" y="13119"/>
                    </a:lnTo>
                    <a:cubicBezTo>
                      <a:pt x="618435" y="1817"/>
                      <a:pt x="603270" y="-1345"/>
                      <a:pt x="591967" y="6057"/>
                    </a:cubicBezTo>
                    <a:cubicBezTo>
                      <a:pt x="589154" y="7901"/>
                      <a:pt x="586749" y="10306"/>
                      <a:pt x="584905" y="13119"/>
                    </a:cubicBezTo>
                    <a:lnTo>
                      <a:pt x="555261" y="64408"/>
                    </a:lnTo>
                    <a:cubicBezTo>
                      <a:pt x="451113" y="-4775"/>
                      <a:pt x="318728" y="-15616"/>
                      <a:pt x="204712" y="35705"/>
                    </a:cubicBezTo>
                    <a:cubicBezTo>
                      <a:pt x="182461" y="13129"/>
                      <a:pt x="152182" y="269"/>
                      <a:pt x="120487" y="-56"/>
                    </a:cubicBezTo>
                    <a:cubicBezTo>
                      <a:pt x="53882" y="203"/>
                      <a:pt x="30" y="54268"/>
                      <a:pt x="30" y="120872"/>
                    </a:cubicBezTo>
                    <a:cubicBezTo>
                      <a:pt x="-111" y="153170"/>
                      <a:pt x="12984" y="184117"/>
                      <a:pt x="36261" y="206509"/>
                    </a:cubicBezTo>
                    <a:lnTo>
                      <a:pt x="32967" y="206509"/>
                    </a:lnTo>
                    <a:cubicBezTo>
                      <a:pt x="11083" y="253511"/>
                      <a:pt x="-168" y="304762"/>
                      <a:pt x="30" y="356610"/>
                    </a:cubicBezTo>
                    <a:cubicBezTo>
                      <a:pt x="-347" y="506490"/>
                      <a:pt x="93986" y="640258"/>
                      <a:pt x="235297" y="690220"/>
                    </a:cubicBezTo>
                    <a:lnTo>
                      <a:pt x="235297" y="771622"/>
                    </a:lnTo>
                    <a:cubicBezTo>
                      <a:pt x="235547" y="784510"/>
                      <a:pt x="245936" y="794900"/>
                      <a:pt x="258824" y="795149"/>
                    </a:cubicBezTo>
                    <a:lnTo>
                      <a:pt x="453625" y="795149"/>
                    </a:lnTo>
                    <a:cubicBezTo>
                      <a:pt x="466513" y="794900"/>
                      <a:pt x="476903" y="784510"/>
                      <a:pt x="477152" y="771622"/>
                    </a:cubicBezTo>
                    <a:lnTo>
                      <a:pt x="477152" y="690690"/>
                    </a:lnTo>
                    <a:cubicBezTo>
                      <a:pt x="518550" y="675478"/>
                      <a:pt x="556819" y="652836"/>
                      <a:pt x="590081" y="623874"/>
                    </a:cubicBezTo>
                    <a:lnTo>
                      <a:pt x="556673" y="590466"/>
                    </a:lnTo>
                    <a:cubicBezTo>
                      <a:pt x="533240" y="610854"/>
                      <a:pt x="506918" y="627662"/>
                      <a:pt x="478564" y="640343"/>
                    </a:cubicBezTo>
                    <a:lnTo>
                      <a:pt x="478564" y="576821"/>
                    </a:lnTo>
                    <a:cubicBezTo>
                      <a:pt x="478314" y="563933"/>
                      <a:pt x="467925" y="553543"/>
                      <a:pt x="455037" y="553294"/>
                    </a:cubicBezTo>
                    <a:lnTo>
                      <a:pt x="260236" y="553294"/>
                    </a:lnTo>
                    <a:cubicBezTo>
                      <a:pt x="247348" y="553543"/>
                      <a:pt x="236958" y="563933"/>
                      <a:pt x="236709" y="576821"/>
                    </a:cubicBezTo>
                    <a:lnTo>
                      <a:pt x="236709" y="639872"/>
                    </a:lnTo>
                    <a:cubicBezTo>
                      <a:pt x="122821" y="592282"/>
                      <a:pt x="48622" y="480982"/>
                      <a:pt x="48495" y="357551"/>
                    </a:cubicBezTo>
                    <a:cubicBezTo>
                      <a:pt x="48330" y="315542"/>
                      <a:pt x="56654" y="273928"/>
                      <a:pt x="72963" y="235212"/>
                    </a:cubicBezTo>
                    <a:cubicBezTo>
                      <a:pt x="87775" y="241790"/>
                      <a:pt x="103811" y="245159"/>
                      <a:pt x="120016" y="245093"/>
                    </a:cubicBezTo>
                    <a:cubicBezTo>
                      <a:pt x="186790" y="246401"/>
                      <a:pt x="241979" y="193330"/>
                      <a:pt x="243287" y="126556"/>
                    </a:cubicBezTo>
                    <a:cubicBezTo>
                      <a:pt x="243315" y="125130"/>
                      <a:pt x="243320" y="123709"/>
                      <a:pt x="243296" y="122283"/>
                    </a:cubicBezTo>
                    <a:cubicBezTo>
                      <a:pt x="243362" y="106078"/>
                      <a:pt x="239993" y="90042"/>
                      <a:pt x="233415" y="75230"/>
                    </a:cubicBezTo>
                    <a:cubicBezTo>
                      <a:pt x="271703" y="57651"/>
                      <a:pt x="313166" y="48043"/>
                      <a:pt x="355284" y="46998"/>
                    </a:cubicBezTo>
                    <a:cubicBezTo>
                      <a:pt x="418608" y="47040"/>
                      <a:pt x="480324" y="66958"/>
                      <a:pt x="531734" y="103933"/>
                    </a:cubicBezTo>
                    <a:lnTo>
                      <a:pt x="474329" y="203686"/>
                    </a:lnTo>
                    <a:cubicBezTo>
                      <a:pt x="470127" y="210965"/>
                      <a:pt x="470127" y="219934"/>
                      <a:pt x="474329" y="227213"/>
                    </a:cubicBezTo>
                    <a:cubicBezTo>
                      <a:pt x="478507" y="234450"/>
                      <a:pt x="486205" y="238925"/>
                      <a:pt x="494562" y="238976"/>
                    </a:cubicBezTo>
                    <a:lnTo>
                      <a:pt x="640428" y="238976"/>
                    </a:lnTo>
                    <a:cubicBezTo>
                      <a:pt x="655640" y="275838"/>
                      <a:pt x="663475" y="315321"/>
                      <a:pt x="663484" y="355198"/>
                    </a:cubicBezTo>
                    <a:cubicBezTo>
                      <a:pt x="663498" y="428762"/>
                      <a:pt x="637115" y="499883"/>
                      <a:pt x="589140" y="555646"/>
                    </a:cubicBezTo>
                    <a:lnTo>
                      <a:pt x="622548" y="589054"/>
                    </a:lnTo>
                    <a:cubicBezTo>
                      <a:pt x="679623" y="524008"/>
                      <a:pt x="710923" y="440323"/>
                      <a:pt x="710538" y="353787"/>
                    </a:cubicBezTo>
                    <a:cubicBezTo>
                      <a:pt x="710632" y="314201"/>
                      <a:pt x="703945" y="274892"/>
                      <a:pt x="690775" y="237565"/>
                    </a:cubicBezTo>
                    <a:lnTo>
                      <a:pt x="716184" y="237565"/>
                    </a:lnTo>
                    <a:cubicBezTo>
                      <a:pt x="724489" y="237334"/>
                      <a:pt x="732107" y="232902"/>
                      <a:pt x="736417" y="225801"/>
                    </a:cubicBezTo>
                    <a:cubicBezTo>
                      <a:pt x="739617" y="219270"/>
                      <a:pt x="739617" y="211629"/>
                      <a:pt x="736417" y="205098"/>
                    </a:cubicBezTo>
                    <a:close/>
                    <a:moveTo>
                      <a:pt x="281410" y="600347"/>
                    </a:moveTo>
                    <a:lnTo>
                      <a:pt x="431510" y="600347"/>
                    </a:lnTo>
                    <a:lnTo>
                      <a:pt x="431510" y="748096"/>
                    </a:lnTo>
                    <a:lnTo>
                      <a:pt x="283762" y="748096"/>
                    </a:lnTo>
                    <a:close/>
                    <a:moveTo>
                      <a:pt x="120487" y="195687"/>
                    </a:moveTo>
                    <a:cubicBezTo>
                      <a:pt x="79945" y="195687"/>
                      <a:pt x="47083" y="162825"/>
                      <a:pt x="47083" y="122283"/>
                    </a:cubicBezTo>
                    <a:cubicBezTo>
                      <a:pt x="46043" y="81756"/>
                      <a:pt x="78054" y="48061"/>
                      <a:pt x="118581" y="47021"/>
                    </a:cubicBezTo>
                    <a:cubicBezTo>
                      <a:pt x="119216" y="47007"/>
                      <a:pt x="119851" y="46998"/>
                      <a:pt x="120487" y="46998"/>
                    </a:cubicBezTo>
                    <a:cubicBezTo>
                      <a:pt x="161273" y="45949"/>
                      <a:pt x="195184" y="78166"/>
                      <a:pt x="196233" y="118952"/>
                    </a:cubicBezTo>
                    <a:cubicBezTo>
                      <a:pt x="196262" y="120063"/>
                      <a:pt x="196266" y="121173"/>
                      <a:pt x="196243" y="122283"/>
                    </a:cubicBezTo>
                    <a:cubicBezTo>
                      <a:pt x="196262" y="162825"/>
                      <a:pt x="163418" y="195706"/>
                      <a:pt x="122877" y="195725"/>
                    </a:cubicBezTo>
                    <a:cubicBezTo>
                      <a:pt x="122082" y="195725"/>
                      <a:pt x="121282" y="195711"/>
                      <a:pt x="120487" y="195687"/>
                    </a:cubicBezTo>
                    <a:close/>
                    <a:moveTo>
                      <a:pt x="605138" y="71936"/>
                    </a:moveTo>
                    <a:lnTo>
                      <a:pt x="675248" y="193334"/>
                    </a:lnTo>
                    <a:lnTo>
                      <a:pt x="534087" y="193334"/>
                    </a:lnTo>
                    <a:close/>
                  </a:path>
                </a:pathLst>
              </a:custGeom>
              <a:solidFill>
                <a:schemeClr val="bg1"/>
              </a:solidFill>
              <a:ln w="47023" cap="flat">
                <a:noFill/>
                <a:prstDash val="solid"/>
                <a:miter/>
              </a:ln>
            </p:spPr>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endParaRPr lang="en-US" sz="1000" dirty="0">
                  <a:solidFill>
                    <a:srgbClr val="5D6D78"/>
                  </a:solidFill>
                  <a:latin typeface="Helvetica Now Text" panose="020B0504030202020204" pitchFamily="34" charset="0"/>
                </a:endParaRPr>
              </a:p>
            </p:txBody>
          </p:sp>
        </p:grpSp>
        <p:sp>
          <p:nvSpPr>
            <p:cNvPr id="182" name="TextBox 181">
              <a:extLst>
                <a:ext uri="{FF2B5EF4-FFF2-40B4-BE49-F238E27FC236}">
                  <a16:creationId xmlns:a16="http://schemas.microsoft.com/office/drawing/2014/main" id="{93512180-B4F0-B9BF-DFDF-C668FE78A4BC}"/>
                </a:ext>
              </a:extLst>
            </p:cNvPr>
            <p:cNvSpPr txBox="1"/>
            <p:nvPr/>
          </p:nvSpPr>
          <p:spPr>
            <a:xfrm>
              <a:off x="15841445" y="3099255"/>
              <a:ext cx="4225030" cy="778089"/>
            </a:xfrm>
            <a:prstGeom prst="rect">
              <a:avLst/>
            </a:prstGeom>
            <a:noFill/>
          </p:spPr>
          <p:txBody>
            <a:bodyPr wrap="square" lIns="0" tIns="0" rIns="0" bIns="0" rtlCol="0" anchor="ctr">
              <a:sp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lnSpc>
                  <a:spcPct val="117000"/>
                </a:lnSpc>
                <a:spcAft>
                  <a:spcPts val="610"/>
                </a:spcAft>
              </a:pPr>
              <a:r>
                <a:rPr lang="en-US" sz="4800" b="1" dirty="0">
                  <a:solidFill>
                    <a:schemeClr val="accent1"/>
                  </a:solidFill>
                  <a:latin typeface="Helvetica Now Text" panose="020B0504030202020204" pitchFamily="34" charset="77"/>
                </a:rPr>
                <a:t>Cell Therapy</a:t>
              </a:r>
            </a:p>
          </p:txBody>
        </p:sp>
        <p:sp>
          <p:nvSpPr>
            <p:cNvPr id="183" name="Rectangle 182">
              <a:extLst>
                <a:ext uri="{FF2B5EF4-FFF2-40B4-BE49-F238E27FC236}">
                  <a16:creationId xmlns:a16="http://schemas.microsoft.com/office/drawing/2014/main" id="{0567A0B4-0354-8C54-4C5E-626F4972609B}"/>
                </a:ext>
              </a:extLst>
            </p:cNvPr>
            <p:cNvSpPr/>
            <p:nvPr/>
          </p:nvSpPr>
          <p:spPr>
            <a:xfrm>
              <a:off x="14412972" y="3915504"/>
              <a:ext cx="7081972" cy="41169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endParaRPr lang="en-US" sz="2400" dirty="0">
                <a:solidFill>
                  <a:schemeClr val="tx2"/>
                </a:solidFill>
                <a:latin typeface="Helvetica Now Text" panose="020B0504030202020204" pitchFamily="34" charset="77"/>
              </a:endParaRPr>
            </a:p>
          </p:txBody>
        </p:sp>
        <p:grpSp>
          <p:nvGrpSpPr>
            <p:cNvPr id="184" name="Group 183">
              <a:extLst>
                <a:ext uri="{FF2B5EF4-FFF2-40B4-BE49-F238E27FC236}">
                  <a16:creationId xmlns:a16="http://schemas.microsoft.com/office/drawing/2014/main" id="{42D3B195-0FE4-6D1B-5D0E-EF05B78BA539}"/>
                </a:ext>
              </a:extLst>
            </p:cNvPr>
            <p:cNvGrpSpPr/>
            <p:nvPr/>
          </p:nvGrpSpPr>
          <p:grpSpPr>
            <a:xfrm>
              <a:off x="14991610" y="5567197"/>
              <a:ext cx="6182664" cy="1620257"/>
              <a:chOff x="5759750" y="2340434"/>
              <a:chExt cx="2927050" cy="726503"/>
            </a:xfrm>
          </p:grpSpPr>
          <p:sp>
            <p:nvSpPr>
              <p:cNvPr id="186" name="TextBox 185">
                <a:extLst>
                  <a:ext uri="{FF2B5EF4-FFF2-40B4-BE49-F238E27FC236}">
                    <a16:creationId xmlns:a16="http://schemas.microsoft.com/office/drawing/2014/main" id="{620374F1-1005-B521-EE68-522051994232}"/>
                  </a:ext>
                </a:extLst>
              </p:cNvPr>
              <p:cNvSpPr txBox="1"/>
              <p:nvPr/>
            </p:nvSpPr>
            <p:spPr>
              <a:xfrm>
                <a:off x="6258252" y="2411314"/>
                <a:ext cx="2428548" cy="194584"/>
              </a:xfrm>
              <a:prstGeom prst="rect">
                <a:avLst/>
              </a:prstGeom>
              <a:noFill/>
            </p:spPr>
            <p:txBody>
              <a:bodyPr wrap="square" lIns="0" tIns="0" rIns="0" bIns="0" rtlCol="0" anchor="ctr">
                <a:no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marL="0" lvl="2">
                  <a:spcAft>
                    <a:spcPts val="488"/>
                  </a:spcAft>
                  <a:defRPr/>
                </a:pPr>
                <a:endParaRPr lang="en-US" sz="1000" dirty="0">
                  <a:latin typeface="Helvetica Now Text" panose="020B0504030202020204" pitchFamily="34" charset="77"/>
                </a:endParaRPr>
              </a:p>
            </p:txBody>
          </p:sp>
          <p:grpSp>
            <p:nvGrpSpPr>
              <p:cNvPr id="189" name="Group 188">
                <a:extLst>
                  <a:ext uri="{FF2B5EF4-FFF2-40B4-BE49-F238E27FC236}">
                    <a16:creationId xmlns:a16="http://schemas.microsoft.com/office/drawing/2014/main" id="{05895E17-69D4-D1C0-B049-FBC2B4D01AFF}"/>
                  </a:ext>
                </a:extLst>
              </p:cNvPr>
              <p:cNvGrpSpPr/>
              <p:nvPr/>
            </p:nvGrpSpPr>
            <p:grpSpPr>
              <a:xfrm>
                <a:off x="5759750" y="2340434"/>
                <a:ext cx="336344" cy="336344"/>
                <a:chOff x="5669580" y="2500969"/>
                <a:chExt cx="336344" cy="336344"/>
              </a:xfrm>
            </p:grpSpPr>
            <p:sp>
              <p:nvSpPr>
                <p:cNvPr id="195" name="Oval 194">
                  <a:extLst>
                    <a:ext uri="{FF2B5EF4-FFF2-40B4-BE49-F238E27FC236}">
                      <a16:creationId xmlns:a16="http://schemas.microsoft.com/office/drawing/2014/main" id="{B150AD6D-84BF-7C0E-B94C-2DA63E383DB6}"/>
                    </a:ext>
                  </a:extLst>
                </p:cNvPr>
                <p:cNvSpPr/>
                <p:nvPr/>
              </p:nvSpPr>
              <p:spPr>
                <a:xfrm>
                  <a:off x="5669580" y="2500969"/>
                  <a:ext cx="336344" cy="3363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endParaRPr lang="en-US" sz="1000" dirty="0">
                    <a:solidFill>
                      <a:schemeClr val="tx2"/>
                    </a:solidFill>
                    <a:latin typeface="Helvetica Now Text" panose="020B0504030202020204" pitchFamily="34" charset="0"/>
                  </a:endParaRPr>
                </a:p>
              </p:txBody>
            </p:sp>
            <p:grpSp>
              <p:nvGrpSpPr>
                <p:cNvPr id="196" name="Group 195">
                  <a:extLst>
                    <a:ext uri="{FF2B5EF4-FFF2-40B4-BE49-F238E27FC236}">
                      <a16:creationId xmlns:a16="http://schemas.microsoft.com/office/drawing/2014/main" id="{09EA5971-6D16-F187-1589-78F9F2F766B6}"/>
                    </a:ext>
                  </a:extLst>
                </p:cNvPr>
                <p:cNvGrpSpPr/>
                <p:nvPr/>
              </p:nvGrpSpPr>
              <p:grpSpPr>
                <a:xfrm>
                  <a:off x="5736283" y="2567424"/>
                  <a:ext cx="202939" cy="203434"/>
                  <a:chOff x="10699596" y="3128889"/>
                  <a:chExt cx="893249" cy="895428"/>
                </a:xfrm>
                <a:solidFill>
                  <a:schemeClr val="bg1"/>
                </a:solidFill>
              </p:grpSpPr>
              <p:sp>
                <p:nvSpPr>
                  <p:cNvPr id="197" name="Freeform: Shape 196">
                    <a:extLst>
                      <a:ext uri="{FF2B5EF4-FFF2-40B4-BE49-F238E27FC236}">
                        <a16:creationId xmlns:a16="http://schemas.microsoft.com/office/drawing/2014/main" id="{A88BDEF4-AD0E-F963-E687-67DEB3627B72}"/>
                      </a:ext>
                    </a:extLst>
                  </p:cNvPr>
                  <p:cNvSpPr/>
                  <p:nvPr/>
                </p:nvSpPr>
                <p:spPr>
                  <a:xfrm>
                    <a:off x="10699596" y="3128889"/>
                    <a:ext cx="893249" cy="895428"/>
                  </a:xfrm>
                  <a:custGeom>
                    <a:avLst/>
                    <a:gdLst>
                      <a:gd name="connsiteX0" fmla="*/ 870520 w 893249"/>
                      <a:gd name="connsiteY0" fmla="*/ 349830 h 895428"/>
                      <a:gd name="connsiteX1" fmla="*/ 841347 w 893249"/>
                      <a:gd name="connsiteY1" fmla="*/ 349830 h 895428"/>
                      <a:gd name="connsiteX2" fmla="*/ 794293 w 893249"/>
                      <a:gd name="connsiteY2" fmla="*/ 234549 h 895428"/>
                      <a:gd name="connsiteX3" fmla="*/ 814526 w 893249"/>
                      <a:gd name="connsiteY3" fmla="*/ 214316 h 895428"/>
                      <a:gd name="connsiteX4" fmla="*/ 821584 w 893249"/>
                      <a:gd name="connsiteY4" fmla="*/ 197377 h 895428"/>
                      <a:gd name="connsiteX5" fmla="*/ 814526 w 893249"/>
                      <a:gd name="connsiteY5" fmla="*/ 180908 h 895428"/>
                      <a:gd name="connsiteX6" fmla="*/ 712420 w 893249"/>
                      <a:gd name="connsiteY6" fmla="*/ 78802 h 895428"/>
                      <a:gd name="connsiteX7" fmla="*/ 679149 w 893249"/>
                      <a:gd name="connsiteY7" fmla="*/ 78660 h 895428"/>
                      <a:gd name="connsiteX8" fmla="*/ 679012 w 893249"/>
                      <a:gd name="connsiteY8" fmla="*/ 78802 h 895428"/>
                      <a:gd name="connsiteX9" fmla="*/ 658779 w 893249"/>
                      <a:gd name="connsiteY9" fmla="*/ 99034 h 895428"/>
                      <a:gd name="connsiteX10" fmla="*/ 543028 w 893249"/>
                      <a:gd name="connsiteY10" fmla="*/ 51981 h 895428"/>
                      <a:gd name="connsiteX11" fmla="*/ 543028 w 893249"/>
                      <a:gd name="connsiteY11" fmla="*/ 23278 h 895428"/>
                      <a:gd name="connsiteX12" fmla="*/ 519501 w 893249"/>
                      <a:gd name="connsiteY12" fmla="*/ -249 h 895428"/>
                      <a:gd name="connsiteX13" fmla="*/ 373635 w 893249"/>
                      <a:gd name="connsiteY13" fmla="*/ -249 h 895428"/>
                      <a:gd name="connsiteX14" fmla="*/ 350108 w 893249"/>
                      <a:gd name="connsiteY14" fmla="*/ 23278 h 895428"/>
                      <a:gd name="connsiteX15" fmla="*/ 350108 w 893249"/>
                      <a:gd name="connsiteY15" fmla="*/ 52452 h 895428"/>
                      <a:gd name="connsiteX16" fmla="*/ 234827 w 893249"/>
                      <a:gd name="connsiteY16" fmla="*/ 99505 h 895428"/>
                      <a:gd name="connsiteX17" fmla="*/ 214594 w 893249"/>
                      <a:gd name="connsiteY17" fmla="*/ 79272 h 895428"/>
                      <a:gd name="connsiteX18" fmla="*/ 181657 w 893249"/>
                      <a:gd name="connsiteY18" fmla="*/ 79272 h 895428"/>
                      <a:gd name="connsiteX19" fmla="*/ 79080 w 893249"/>
                      <a:gd name="connsiteY19" fmla="*/ 181849 h 895428"/>
                      <a:gd name="connsiteX20" fmla="*/ 72022 w 893249"/>
                      <a:gd name="connsiteY20" fmla="*/ 198317 h 895428"/>
                      <a:gd name="connsiteX21" fmla="*/ 79080 w 893249"/>
                      <a:gd name="connsiteY21" fmla="*/ 215257 h 895428"/>
                      <a:gd name="connsiteX22" fmla="*/ 99313 w 893249"/>
                      <a:gd name="connsiteY22" fmla="*/ 235490 h 895428"/>
                      <a:gd name="connsiteX23" fmla="*/ 52260 w 893249"/>
                      <a:gd name="connsiteY23" fmla="*/ 350770 h 895428"/>
                      <a:gd name="connsiteX24" fmla="*/ 23557 w 893249"/>
                      <a:gd name="connsiteY24" fmla="*/ 350770 h 895428"/>
                      <a:gd name="connsiteX25" fmla="*/ 30 w 893249"/>
                      <a:gd name="connsiteY25" fmla="*/ 374297 h 895428"/>
                      <a:gd name="connsiteX26" fmla="*/ 30 w 893249"/>
                      <a:gd name="connsiteY26" fmla="*/ 519223 h 895428"/>
                      <a:gd name="connsiteX27" fmla="*/ 23557 w 893249"/>
                      <a:gd name="connsiteY27" fmla="*/ 542749 h 895428"/>
                      <a:gd name="connsiteX28" fmla="*/ 52260 w 893249"/>
                      <a:gd name="connsiteY28" fmla="*/ 542749 h 895428"/>
                      <a:gd name="connsiteX29" fmla="*/ 99313 w 893249"/>
                      <a:gd name="connsiteY29" fmla="*/ 658031 h 895428"/>
                      <a:gd name="connsiteX30" fmla="*/ 79080 w 893249"/>
                      <a:gd name="connsiteY30" fmla="*/ 678264 h 895428"/>
                      <a:gd name="connsiteX31" fmla="*/ 72022 w 893249"/>
                      <a:gd name="connsiteY31" fmla="*/ 694733 h 895428"/>
                      <a:gd name="connsiteX32" fmla="*/ 79080 w 893249"/>
                      <a:gd name="connsiteY32" fmla="*/ 711671 h 895428"/>
                      <a:gd name="connsiteX33" fmla="*/ 182127 w 893249"/>
                      <a:gd name="connsiteY33" fmla="*/ 816130 h 895428"/>
                      <a:gd name="connsiteX34" fmla="*/ 215399 w 893249"/>
                      <a:gd name="connsiteY34" fmla="*/ 816271 h 895428"/>
                      <a:gd name="connsiteX35" fmla="*/ 215535 w 893249"/>
                      <a:gd name="connsiteY35" fmla="*/ 816130 h 895428"/>
                      <a:gd name="connsiteX36" fmla="*/ 235768 w 893249"/>
                      <a:gd name="connsiteY36" fmla="*/ 795898 h 895428"/>
                      <a:gd name="connsiteX37" fmla="*/ 351520 w 893249"/>
                      <a:gd name="connsiteY37" fmla="*/ 842951 h 895428"/>
                      <a:gd name="connsiteX38" fmla="*/ 351520 w 893249"/>
                      <a:gd name="connsiteY38" fmla="*/ 871653 h 895428"/>
                      <a:gd name="connsiteX39" fmla="*/ 375046 w 893249"/>
                      <a:gd name="connsiteY39" fmla="*/ 895180 h 895428"/>
                      <a:gd name="connsiteX40" fmla="*/ 519030 w 893249"/>
                      <a:gd name="connsiteY40" fmla="*/ 895180 h 895428"/>
                      <a:gd name="connsiteX41" fmla="*/ 542557 w 893249"/>
                      <a:gd name="connsiteY41" fmla="*/ 871653 h 895428"/>
                      <a:gd name="connsiteX42" fmla="*/ 542557 w 893249"/>
                      <a:gd name="connsiteY42" fmla="*/ 842480 h 895428"/>
                      <a:gd name="connsiteX43" fmla="*/ 657838 w 893249"/>
                      <a:gd name="connsiteY43" fmla="*/ 795427 h 895428"/>
                      <a:gd name="connsiteX44" fmla="*/ 678071 w 893249"/>
                      <a:gd name="connsiteY44" fmla="*/ 815659 h 895428"/>
                      <a:gd name="connsiteX45" fmla="*/ 709997 w 893249"/>
                      <a:gd name="connsiteY45" fmla="*/ 816695 h 895428"/>
                      <a:gd name="connsiteX46" fmla="*/ 711009 w 893249"/>
                      <a:gd name="connsiteY46" fmla="*/ 815659 h 895428"/>
                      <a:gd name="connsiteX47" fmla="*/ 813585 w 893249"/>
                      <a:gd name="connsiteY47" fmla="*/ 713554 h 895428"/>
                      <a:gd name="connsiteX48" fmla="*/ 820643 w 893249"/>
                      <a:gd name="connsiteY48" fmla="*/ 697085 h 895428"/>
                      <a:gd name="connsiteX49" fmla="*/ 813585 w 893249"/>
                      <a:gd name="connsiteY49" fmla="*/ 680145 h 895428"/>
                      <a:gd name="connsiteX50" fmla="*/ 793352 w 893249"/>
                      <a:gd name="connsiteY50" fmla="*/ 659912 h 895428"/>
                      <a:gd name="connsiteX51" fmla="*/ 840406 w 893249"/>
                      <a:gd name="connsiteY51" fmla="*/ 544161 h 895428"/>
                      <a:gd name="connsiteX52" fmla="*/ 869579 w 893249"/>
                      <a:gd name="connsiteY52" fmla="*/ 544161 h 895428"/>
                      <a:gd name="connsiteX53" fmla="*/ 893105 w 893249"/>
                      <a:gd name="connsiteY53" fmla="*/ 520634 h 895428"/>
                      <a:gd name="connsiteX54" fmla="*/ 893105 w 893249"/>
                      <a:gd name="connsiteY54" fmla="*/ 376180 h 895428"/>
                      <a:gd name="connsiteX55" fmla="*/ 872586 w 893249"/>
                      <a:gd name="connsiteY55" fmla="*/ 349970 h 895428"/>
                      <a:gd name="connsiteX56" fmla="*/ 870520 w 893249"/>
                      <a:gd name="connsiteY56" fmla="*/ 349830 h 895428"/>
                      <a:gd name="connsiteX57" fmla="*/ 846993 w 893249"/>
                      <a:gd name="connsiteY57" fmla="*/ 494284 h 895428"/>
                      <a:gd name="connsiteX58" fmla="*/ 822525 w 893249"/>
                      <a:gd name="connsiteY58" fmla="*/ 494284 h 895428"/>
                      <a:gd name="connsiteX59" fmla="*/ 799469 w 893249"/>
                      <a:gd name="connsiteY59" fmla="*/ 513577 h 895428"/>
                      <a:gd name="connsiteX60" fmla="*/ 744417 w 893249"/>
                      <a:gd name="connsiteY60" fmla="*/ 647208 h 895428"/>
                      <a:gd name="connsiteX61" fmla="*/ 747240 w 893249"/>
                      <a:gd name="connsiteY61" fmla="*/ 676852 h 895428"/>
                      <a:gd name="connsiteX62" fmla="*/ 764650 w 893249"/>
                      <a:gd name="connsiteY62" fmla="*/ 694262 h 895428"/>
                      <a:gd name="connsiteX63" fmla="*/ 695481 w 893249"/>
                      <a:gd name="connsiteY63" fmla="*/ 762960 h 895428"/>
                      <a:gd name="connsiteX64" fmla="*/ 678542 w 893249"/>
                      <a:gd name="connsiteY64" fmla="*/ 746021 h 895428"/>
                      <a:gd name="connsiteX65" fmla="*/ 648427 w 893249"/>
                      <a:gd name="connsiteY65" fmla="*/ 743198 h 895428"/>
                      <a:gd name="connsiteX66" fmla="*/ 515266 w 893249"/>
                      <a:gd name="connsiteY66" fmla="*/ 798721 h 895428"/>
                      <a:gd name="connsiteX67" fmla="*/ 496444 w 893249"/>
                      <a:gd name="connsiteY67" fmla="*/ 821777 h 895428"/>
                      <a:gd name="connsiteX68" fmla="*/ 496444 w 893249"/>
                      <a:gd name="connsiteY68" fmla="*/ 846245 h 895428"/>
                      <a:gd name="connsiteX69" fmla="*/ 398573 w 893249"/>
                      <a:gd name="connsiteY69" fmla="*/ 846245 h 895428"/>
                      <a:gd name="connsiteX70" fmla="*/ 398573 w 893249"/>
                      <a:gd name="connsiteY70" fmla="*/ 821777 h 895428"/>
                      <a:gd name="connsiteX71" fmla="*/ 379281 w 893249"/>
                      <a:gd name="connsiteY71" fmla="*/ 798721 h 895428"/>
                      <a:gd name="connsiteX72" fmla="*/ 246120 w 893249"/>
                      <a:gd name="connsiteY72" fmla="*/ 744139 h 895428"/>
                      <a:gd name="connsiteX73" fmla="*/ 216006 w 893249"/>
                      <a:gd name="connsiteY73" fmla="*/ 746962 h 895428"/>
                      <a:gd name="connsiteX74" fmla="*/ 199066 w 893249"/>
                      <a:gd name="connsiteY74" fmla="*/ 763902 h 895428"/>
                      <a:gd name="connsiteX75" fmla="*/ 129898 w 893249"/>
                      <a:gd name="connsiteY75" fmla="*/ 694733 h 895428"/>
                      <a:gd name="connsiteX76" fmla="*/ 146837 w 893249"/>
                      <a:gd name="connsiteY76" fmla="*/ 677793 h 895428"/>
                      <a:gd name="connsiteX77" fmla="*/ 149660 w 893249"/>
                      <a:gd name="connsiteY77" fmla="*/ 648149 h 895428"/>
                      <a:gd name="connsiteX78" fmla="*/ 95549 w 893249"/>
                      <a:gd name="connsiteY78" fmla="*/ 514988 h 895428"/>
                      <a:gd name="connsiteX79" fmla="*/ 72492 w 893249"/>
                      <a:gd name="connsiteY79" fmla="*/ 495696 h 895428"/>
                      <a:gd name="connsiteX80" fmla="*/ 48495 w 893249"/>
                      <a:gd name="connsiteY80" fmla="*/ 495696 h 895428"/>
                      <a:gd name="connsiteX81" fmla="*/ 48495 w 893249"/>
                      <a:gd name="connsiteY81" fmla="*/ 397824 h 895428"/>
                      <a:gd name="connsiteX82" fmla="*/ 72492 w 893249"/>
                      <a:gd name="connsiteY82" fmla="*/ 397824 h 895428"/>
                      <a:gd name="connsiteX83" fmla="*/ 95549 w 893249"/>
                      <a:gd name="connsiteY83" fmla="*/ 379003 h 895428"/>
                      <a:gd name="connsiteX84" fmla="*/ 150601 w 893249"/>
                      <a:gd name="connsiteY84" fmla="*/ 245371 h 895428"/>
                      <a:gd name="connsiteX85" fmla="*/ 147778 w 893249"/>
                      <a:gd name="connsiteY85" fmla="*/ 215728 h 895428"/>
                      <a:gd name="connsiteX86" fmla="*/ 130368 w 893249"/>
                      <a:gd name="connsiteY86" fmla="*/ 198317 h 895428"/>
                      <a:gd name="connsiteX87" fmla="*/ 199537 w 893249"/>
                      <a:gd name="connsiteY87" fmla="*/ 129149 h 895428"/>
                      <a:gd name="connsiteX88" fmla="*/ 216476 w 893249"/>
                      <a:gd name="connsiteY88" fmla="*/ 146559 h 895428"/>
                      <a:gd name="connsiteX89" fmla="*/ 246590 w 893249"/>
                      <a:gd name="connsiteY89" fmla="*/ 149382 h 895428"/>
                      <a:gd name="connsiteX90" fmla="*/ 377870 w 893249"/>
                      <a:gd name="connsiteY90" fmla="*/ 93858 h 895428"/>
                      <a:gd name="connsiteX91" fmla="*/ 396691 w 893249"/>
                      <a:gd name="connsiteY91" fmla="*/ 70803 h 895428"/>
                      <a:gd name="connsiteX92" fmla="*/ 396691 w 893249"/>
                      <a:gd name="connsiteY92" fmla="*/ 46335 h 895428"/>
                      <a:gd name="connsiteX93" fmla="*/ 494563 w 893249"/>
                      <a:gd name="connsiteY93" fmla="*/ 46335 h 895428"/>
                      <a:gd name="connsiteX94" fmla="*/ 494563 w 893249"/>
                      <a:gd name="connsiteY94" fmla="*/ 70332 h 895428"/>
                      <a:gd name="connsiteX95" fmla="*/ 513854 w 893249"/>
                      <a:gd name="connsiteY95" fmla="*/ 93388 h 895428"/>
                      <a:gd name="connsiteX96" fmla="*/ 647016 w 893249"/>
                      <a:gd name="connsiteY96" fmla="*/ 148441 h 895428"/>
                      <a:gd name="connsiteX97" fmla="*/ 677130 w 893249"/>
                      <a:gd name="connsiteY97" fmla="*/ 145618 h 895428"/>
                      <a:gd name="connsiteX98" fmla="*/ 694069 w 893249"/>
                      <a:gd name="connsiteY98" fmla="*/ 128678 h 895428"/>
                      <a:gd name="connsiteX99" fmla="*/ 763238 w 893249"/>
                      <a:gd name="connsiteY99" fmla="*/ 197377 h 895428"/>
                      <a:gd name="connsiteX100" fmla="*/ 746299 w 893249"/>
                      <a:gd name="connsiteY100" fmla="*/ 214316 h 895428"/>
                      <a:gd name="connsiteX101" fmla="*/ 743475 w 893249"/>
                      <a:gd name="connsiteY101" fmla="*/ 244430 h 895428"/>
                      <a:gd name="connsiteX102" fmla="*/ 801351 w 893249"/>
                      <a:gd name="connsiteY102" fmla="*/ 377591 h 895428"/>
                      <a:gd name="connsiteX103" fmla="*/ 824407 w 893249"/>
                      <a:gd name="connsiteY103" fmla="*/ 396883 h 895428"/>
                      <a:gd name="connsiteX104" fmla="*/ 848405 w 893249"/>
                      <a:gd name="connsiteY104" fmla="*/ 396883 h 89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93249" h="895428">
                        <a:moveTo>
                          <a:pt x="870520" y="349830"/>
                        </a:moveTo>
                        <a:lnTo>
                          <a:pt x="841347" y="349830"/>
                        </a:lnTo>
                        <a:cubicBezTo>
                          <a:pt x="831875" y="309129"/>
                          <a:pt x="815989" y="270215"/>
                          <a:pt x="794293" y="234549"/>
                        </a:cubicBezTo>
                        <a:lnTo>
                          <a:pt x="814526" y="214316"/>
                        </a:lnTo>
                        <a:cubicBezTo>
                          <a:pt x="818945" y="209752"/>
                          <a:pt x="821471" y="203729"/>
                          <a:pt x="821584" y="197377"/>
                        </a:cubicBezTo>
                        <a:cubicBezTo>
                          <a:pt x="821448" y="191166"/>
                          <a:pt x="818916" y="185284"/>
                          <a:pt x="814526" y="180908"/>
                        </a:cubicBezTo>
                        <a:lnTo>
                          <a:pt x="712420" y="78802"/>
                        </a:lnTo>
                        <a:cubicBezTo>
                          <a:pt x="703268" y="69579"/>
                          <a:pt x="688376" y="69532"/>
                          <a:pt x="679149" y="78660"/>
                        </a:cubicBezTo>
                        <a:cubicBezTo>
                          <a:pt x="679102" y="78708"/>
                          <a:pt x="679059" y="78754"/>
                          <a:pt x="679012" y="78802"/>
                        </a:cubicBezTo>
                        <a:lnTo>
                          <a:pt x="658779" y="99034"/>
                        </a:lnTo>
                        <a:cubicBezTo>
                          <a:pt x="622835" y="77484"/>
                          <a:pt x="583795" y="61627"/>
                          <a:pt x="543028" y="51981"/>
                        </a:cubicBezTo>
                        <a:lnTo>
                          <a:pt x="543028" y="23278"/>
                        </a:lnTo>
                        <a:cubicBezTo>
                          <a:pt x="543028" y="10291"/>
                          <a:pt x="532492" y="-249"/>
                          <a:pt x="519501" y="-249"/>
                        </a:cubicBezTo>
                        <a:lnTo>
                          <a:pt x="373635" y="-249"/>
                        </a:lnTo>
                        <a:cubicBezTo>
                          <a:pt x="360643" y="-249"/>
                          <a:pt x="350108" y="10291"/>
                          <a:pt x="350108" y="23278"/>
                        </a:cubicBezTo>
                        <a:lnTo>
                          <a:pt x="350108" y="52452"/>
                        </a:lnTo>
                        <a:cubicBezTo>
                          <a:pt x="309515" y="62192"/>
                          <a:pt x="270644" y="78049"/>
                          <a:pt x="234827" y="99505"/>
                        </a:cubicBezTo>
                        <a:lnTo>
                          <a:pt x="214594" y="79272"/>
                        </a:lnTo>
                        <a:cubicBezTo>
                          <a:pt x="205447" y="70285"/>
                          <a:pt x="190804" y="70285"/>
                          <a:pt x="181657" y="79272"/>
                        </a:cubicBezTo>
                        <a:lnTo>
                          <a:pt x="79080" y="181849"/>
                        </a:lnTo>
                        <a:cubicBezTo>
                          <a:pt x="74690" y="186225"/>
                          <a:pt x="72158" y="192107"/>
                          <a:pt x="72022" y="198317"/>
                        </a:cubicBezTo>
                        <a:cubicBezTo>
                          <a:pt x="72224" y="204623"/>
                          <a:pt x="74737" y="210646"/>
                          <a:pt x="79080" y="215257"/>
                        </a:cubicBezTo>
                        <a:lnTo>
                          <a:pt x="99313" y="235490"/>
                        </a:lnTo>
                        <a:cubicBezTo>
                          <a:pt x="77579" y="271156"/>
                          <a:pt x="61694" y="310069"/>
                          <a:pt x="52260" y="350770"/>
                        </a:cubicBezTo>
                        <a:lnTo>
                          <a:pt x="23557" y="350770"/>
                        </a:lnTo>
                        <a:cubicBezTo>
                          <a:pt x="10565" y="350770"/>
                          <a:pt x="30" y="361312"/>
                          <a:pt x="30" y="374297"/>
                        </a:cubicBezTo>
                        <a:lnTo>
                          <a:pt x="30" y="519223"/>
                        </a:lnTo>
                        <a:cubicBezTo>
                          <a:pt x="30" y="532210"/>
                          <a:pt x="10565" y="542749"/>
                          <a:pt x="23557" y="542749"/>
                        </a:cubicBezTo>
                        <a:lnTo>
                          <a:pt x="52260" y="542749"/>
                        </a:lnTo>
                        <a:cubicBezTo>
                          <a:pt x="61731" y="583450"/>
                          <a:pt x="77617" y="622363"/>
                          <a:pt x="99313" y="658031"/>
                        </a:cubicBezTo>
                        <a:lnTo>
                          <a:pt x="79080" y="678264"/>
                        </a:lnTo>
                        <a:cubicBezTo>
                          <a:pt x="74690" y="682639"/>
                          <a:pt x="72158" y="688521"/>
                          <a:pt x="72022" y="694733"/>
                        </a:cubicBezTo>
                        <a:cubicBezTo>
                          <a:pt x="72135" y="701084"/>
                          <a:pt x="74662" y="707108"/>
                          <a:pt x="79080" y="711671"/>
                        </a:cubicBezTo>
                        <a:lnTo>
                          <a:pt x="182127" y="816130"/>
                        </a:lnTo>
                        <a:cubicBezTo>
                          <a:pt x="191279" y="825354"/>
                          <a:pt x="206172" y="825399"/>
                          <a:pt x="215399" y="816271"/>
                        </a:cubicBezTo>
                        <a:cubicBezTo>
                          <a:pt x="215446" y="816225"/>
                          <a:pt x="215488" y="816178"/>
                          <a:pt x="215535" y="816130"/>
                        </a:cubicBezTo>
                        <a:lnTo>
                          <a:pt x="235768" y="795898"/>
                        </a:lnTo>
                        <a:cubicBezTo>
                          <a:pt x="271755" y="817354"/>
                          <a:pt x="310781" y="833211"/>
                          <a:pt x="351520" y="842951"/>
                        </a:cubicBezTo>
                        <a:lnTo>
                          <a:pt x="351520" y="871653"/>
                        </a:lnTo>
                        <a:cubicBezTo>
                          <a:pt x="351520" y="884640"/>
                          <a:pt x="362055" y="895180"/>
                          <a:pt x="375046" y="895180"/>
                        </a:cubicBezTo>
                        <a:lnTo>
                          <a:pt x="519030" y="895180"/>
                        </a:lnTo>
                        <a:cubicBezTo>
                          <a:pt x="531918" y="894944"/>
                          <a:pt x="542307" y="884547"/>
                          <a:pt x="542557" y="871653"/>
                        </a:cubicBezTo>
                        <a:lnTo>
                          <a:pt x="542557" y="842480"/>
                        </a:lnTo>
                        <a:cubicBezTo>
                          <a:pt x="583235" y="833023"/>
                          <a:pt x="622148" y="817118"/>
                          <a:pt x="657838" y="795427"/>
                        </a:cubicBezTo>
                        <a:lnTo>
                          <a:pt x="678071" y="815659"/>
                        </a:lnTo>
                        <a:cubicBezTo>
                          <a:pt x="686607" y="824742"/>
                          <a:pt x="700901" y="825211"/>
                          <a:pt x="709997" y="816695"/>
                        </a:cubicBezTo>
                        <a:cubicBezTo>
                          <a:pt x="710345" y="816366"/>
                          <a:pt x="710684" y="815990"/>
                          <a:pt x="711009" y="815659"/>
                        </a:cubicBezTo>
                        <a:lnTo>
                          <a:pt x="813585" y="713554"/>
                        </a:lnTo>
                        <a:cubicBezTo>
                          <a:pt x="817975" y="709177"/>
                          <a:pt x="820507" y="703296"/>
                          <a:pt x="820643" y="697085"/>
                        </a:cubicBezTo>
                        <a:cubicBezTo>
                          <a:pt x="820530" y="690732"/>
                          <a:pt x="818003" y="684710"/>
                          <a:pt x="813585" y="680145"/>
                        </a:cubicBezTo>
                        <a:lnTo>
                          <a:pt x="793352" y="659912"/>
                        </a:lnTo>
                        <a:cubicBezTo>
                          <a:pt x="815171" y="624105"/>
                          <a:pt x="831061" y="585050"/>
                          <a:pt x="840406" y="544161"/>
                        </a:cubicBezTo>
                        <a:lnTo>
                          <a:pt x="869579" y="544161"/>
                        </a:lnTo>
                        <a:cubicBezTo>
                          <a:pt x="882570" y="544161"/>
                          <a:pt x="893105" y="533621"/>
                          <a:pt x="893105" y="520634"/>
                        </a:cubicBezTo>
                        <a:lnTo>
                          <a:pt x="893105" y="376180"/>
                        </a:lnTo>
                        <a:cubicBezTo>
                          <a:pt x="894672" y="363288"/>
                          <a:pt x="885483" y="351572"/>
                          <a:pt x="872586" y="349970"/>
                        </a:cubicBezTo>
                        <a:cubicBezTo>
                          <a:pt x="871898" y="349924"/>
                          <a:pt x="871212" y="349830"/>
                          <a:pt x="870520" y="349830"/>
                        </a:cubicBezTo>
                        <a:close/>
                        <a:moveTo>
                          <a:pt x="846993" y="494284"/>
                        </a:moveTo>
                        <a:lnTo>
                          <a:pt x="822525" y="494284"/>
                        </a:lnTo>
                        <a:cubicBezTo>
                          <a:pt x="811129" y="494144"/>
                          <a:pt x="801328" y="502330"/>
                          <a:pt x="799469" y="513577"/>
                        </a:cubicBezTo>
                        <a:cubicBezTo>
                          <a:pt x="790355" y="561382"/>
                          <a:pt x="771623" y="606836"/>
                          <a:pt x="744417" y="647208"/>
                        </a:cubicBezTo>
                        <a:cubicBezTo>
                          <a:pt x="738191" y="656525"/>
                          <a:pt x="739368" y="668900"/>
                          <a:pt x="747240" y="676852"/>
                        </a:cubicBezTo>
                        <a:lnTo>
                          <a:pt x="764650" y="694262"/>
                        </a:lnTo>
                        <a:lnTo>
                          <a:pt x="695481" y="762960"/>
                        </a:lnTo>
                        <a:lnTo>
                          <a:pt x="678542" y="746021"/>
                        </a:lnTo>
                        <a:cubicBezTo>
                          <a:pt x="670434" y="738069"/>
                          <a:pt x="657871" y="736893"/>
                          <a:pt x="648427" y="743198"/>
                        </a:cubicBezTo>
                        <a:cubicBezTo>
                          <a:pt x="608371" y="770724"/>
                          <a:pt x="563020" y="789640"/>
                          <a:pt x="515266" y="798721"/>
                        </a:cubicBezTo>
                        <a:cubicBezTo>
                          <a:pt x="504208" y="800791"/>
                          <a:pt x="496252" y="810532"/>
                          <a:pt x="496444" y="821777"/>
                        </a:cubicBezTo>
                        <a:lnTo>
                          <a:pt x="496444" y="846245"/>
                        </a:lnTo>
                        <a:lnTo>
                          <a:pt x="398573" y="846245"/>
                        </a:lnTo>
                        <a:lnTo>
                          <a:pt x="398573" y="821777"/>
                        </a:lnTo>
                        <a:cubicBezTo>
                          <a:pt x="398531" y="810437"/>
                          <a:pt x="390424" y="800744"/>
                          <a:pt x="379281" y="798721"/>
                        </a:cubicBezTo>
                        <a:cubicBezTo>
                          <a:pt x="331583" y="789969"/>
                          <a:pt x="286228" y="771383"/>
                          <a:pt x="246120" y="744139"/>
                        </a:cubicBezTo>
                        <a:cubicBezTo>
                          <a:pt x="236728" y="737645"/>
                          <a:pt x="224028" y="738821"/>
                          <a:pt x="216006" y="746962"/>
                        </a:cubicBezTo>
                        <a:lnTo>
                          <a:pt x="199066" y="763902"/>
                        </a:lnTo>
                        <a:lnTo>
                          <a:pt x="129898" y="694733"/>
                        </a:lnTo>
                        <a:lnTo>
                          <a:pt x="146837" y="677793"/>
                        </a:lnTo>
                        <a:cubicBezTo>
                          <a:pt x="154888" y="669935"/>
                          <a:pt x="156083" y="657372"/>
                          <a:pt x="149660" y="648149"/>
                        </a:cubicBezTo>
                        <a:cubicBezTo>
                          <a:pt x="122887" y="607824"/>
                          <a:pt x="104489" y="562559"/>
                          <a:pt x="95549" y="514988"/>
                        </a:cubicBezTo>
                        <a:cubicBezTo>
                          <a:pt x="93690" y="503742"/>
                          <a:pt x="83889" y="495555"/>
                          <a:pt x="72492" y="495696"/>
                        </a:cubicBezTo>
                        <a:lnTo>
                          <a:pt x="48495" y="495696"/>
                        </a:lnTo>
                        <a:lnTo>
                          <a:pt x="48495" y="397824"/>
                        </a:lnTo>
                        <a:lnTo>
                          <a:pt x="72492" y="397824"/>
                        </a:lnTo>
                        <a:cubicBezTo>
                          <a:pt x="83738" y="398013"/>
                          <a:pt x="93483" y="390061"/>
                          <a:pt x="95549" y="379003"/>
                        </a:cubicBezTo>
                        <a:cubicBezTo>
                          <a:pt x="104663" y="331197"/>
                          <a:pt x="123395" y="285743"/>
                          <a:pt x="150601" y="245371"/>
                        </a:cubicBezTo>
                        <a:cubicBezTo>
                          <a:pt x="156826" y="236054"/>
                          <a:pt x="155650" y="223679"/>
                          <a:pt x="147778" y="215728"/>
                        </a:cubicBezTo>
                        <a:lnTo>
                          <a:pt x="130368" y="198317"/>
                        </a:lnTo>
                        <a:lnTo>
                          <a:pt x="199537" y="129149"/>
                        </a:lnTo>
                        <a:lnTo>
                          <a:pt x="216476" y="146559"/>
                        </a:lnTo>
                        <a:cubicBezTo>
                          <a:pt x="224583" y="154510"/>
                          <a:pt x="237147" y="155687"/>
                          <a:pt x="246590" y="149382"/>
                        </a:cubicBezTo>
                        <a:cubicBezTo>
                          <a:pt x="286087" y="122091"/>
                          <a:pt x="330769" y="103176"/>
                          <a:pt x="377870" y="93858"/>
                        </a:cubicBezTo>
                        <a:cubicBezTo>
                          <a:pt x="388824" y="91600"/>
                          <a:pt x="396691" y="82001"/>
                          <a:pt x="396691" y="70803"/>
                        </a:cubicBezTo>
                        <a:lnTo>
                          <a:pt x="396691" y="46335"/>
                        </a:lnTo>
                        <a:lnTo>
                          <a:pt x="494563" y="46335"/>
                        </a:lnTo>
                        <a:lnTo>
                          <a:pt x="494563" y="70332"/>
                        </a:lnTo>
                        <a:cubicBezTo>
                          <a:pt x="494412" y="81719"/>
                          <a:pt x="502609" y="91506"/>
                          <a:pt x="513854" y="93388"/>
                        </a:cubicBezTo>
                        <a:cubicBezTo>
                          <a:pt x="561548" y="102422"/>
                          <a:pt x="606874" y="121150"/>
                          <a:pt x="647016" y="148441"/>
                        </a:cubicBezTo>
                        <a:cubicBezTo>
                          <a:pt x="656459" y="154746"/>
                          <a:pt x="669023" y="153570"/>
                          <a:pt x="677130" y="145618"/>
                        </a:cubicBezTo>
                        <a:lnTo>
                          <a:pt x="694069" y="128678"/>
                        </a:lnTo>
                        <a:lnTo>
                          <a:pt x="763238" y="197377"/>
                        </a:lnTo>
                        <a:lnTo>
                          <a:pt x="746299" y="214316"/>
                        </a:lnTo>
                        <a:cubicBezTo>
                          <a:pt x="738173" y="222362"/>
                          <a:pt x="736982" y="235019"/>
                          <a:pt x="743475" y="244430"/>
                        </a:cubicBezTo>
                        <a:cubicBezTo>
                          <a:pt x="771576" y="284425"/>
                          <a:pt x="791268" y="329738"/>
                          <a:pt x="801351" y="377591"/>
                        </a:cubicBezTo>
                        <a:cubicBezTo>
                          <a:pt x="803210" y="388838"/>
                          <a:pt x="813011" y="397024"/>
                          <a:pt x="824407" y="396883"/>
                        </a:cubicBezTo>
                        <a:lnTo>
                          <a:pt x="848405" y="396883"/>
                        </a:lnTo>
                        <a:close/>
                      </a:path>
                    </a:pathLst>
                  </a:custGeom>
                  <a:grpFill/>
                  <a:ln w="47052" cap="flat">
                    <a:noFill/>
                    <a:prstDash val="solid"/>
                    <a:miter/>
                  </a:ln>
                </p:spPr>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endParaRPr lang="en-US" sz="1000" dirty="0">
                      <a:latin typeface="Helvetica Now Text" panose="020B0504030202020204" pitchFamily="34" charset="0"/>
                    </a:endParaRPr>
                  </a:p>
                </p:txBody>
              </p:sp>
              <p:sp>
                <p:nvSpPr>
                  <p:cNvPr id="198" name="Freeform: Shape 197">
                    <a:extLst>
                      <a:ext uri="{FF2B5EF4-FFF2-40B4-BE49-F238E27FC236}">
                        <a16:creationId xmlns:a16="http://schemas.microsoft.com/office/drawing/2014/main" id="{5E6A245D-DDCA-6C5B-D856-3D34FCF7E0E1}"/>
                      </a:ext>
                    </a:extLst>
                  </p:cNvPr>
                  <p:cNvSpPr/>
                  <p:nvPr/>
                </p:nvSpPr>
                <p:spPr>
                  <a:xfrm>
                    <a:off x="10970181" y="3399912"/>
                    <a:ext cx="352864" cy="348672"/>
                  </a:xfrm>
                  <a:custGeom>
                    <a:avLst/>
                    <a:gdLst>
                      <a:gd name="connsiteX0" fmla="*/ 176453 w 352864"/>
                      <a:gd name="connsiteY0" fmla="*/ -243 h 348672"/>
                      <a:gd name="connsiteX1" fmla="*/ 36 w 352864"/>
                      <a:gd name="connsiteY1" fmla="*/ 173385 h 348672"/>
                      <a:gd name="connsiteX2" fmla="*/ 152927 w 352864"/>
                      <a:gd name="connsiteY2" fmla="*/ 348424 h 348672"/>
                      <a:gd name="connsiteX3" fmla="*/ 152927 w 352864"/>
                      <a:gd name="connsiteY3" fmla="*/ 301370 h 348672"/>
                      <a:gd name="connsiteX4" fmla="*/ 50651 w 352864"/>
                      <a:gd name="connsiteY4" fmla="*/ 152022 h 348672"/>
                      <a:gd name="connsiteX5" fmla="*/ 199980 w 352864"/>
                      <a:gd name="connsiteY5" fmla="*/ 49775 h 348672"/>
                      <a:gd name="connsiteX6" fmla="*/ 302260 w 352864"/>
                      <a:gd name="connsiteY6" fmla="*/ 199075 h 348672"/>
                      <a:gd name="connsiteX7" fmla="*/ 199980 w 352864"/>
                      <a:gd name="connsiteY7" fmla="*/ 301370 h 348672"/>
                      <a:gd name="connsiteX8" fmla="*/ 199980 w 352864"/>
                      <a:gd name="connsiteY8" fmla="*/ 348424 h 348672"/>
                      <a:gd name="connsiteX9" fmla="*/ 351469 w 352864"/>
                      <a:gd name="connsiteY9" fmla="*/ 152634 h 348672"/>
                      <a:gd name="connsiteX10" fmla="*/ 176453 w 352864"/>
                      <a:gd name="connsiteY10" fmla="*/ -243 h 34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864" h="348672">
                        <a:moveTo>
                          <a:pt x="176453" y="-243"/>
                        </a:moveTo>
                        <a:cubicBezTo>
                          <a:pt x="79787" y="-996"/>
                          <a:pt x="798" y="76736"/>
                          <a:pt x="36" y="173385"/>
                        </a:cubicBezTo>
                        <a:cubicBezTo>
                          <a:pt x="-665" y="262034"/>
                          <a:pt x="65002" y="337225"/>
                          <a:pt x="152927" y="348424"/>
                        </a:cubicBezTo>
                        <a:lnTo>
                          <a:pt x="152927" y="301370"/>
                        </a:lnTo>
                        <a:cubicBezTo>
                          <a:pt x="83447" y="288383"/>
                          <a:pt x="37655" y="221519"/>
                          <a:pt x="50651" y="152022"/>
                        </a:cubicBezTo>
                        <a:cubicBezTo>
                          <a:pt x="63643" y="82572"/>
                          <a:pt x="130501" y="36788"/>
                          <a:pt x="199980" y="49775"/>
                        </a:cubicBezTo>
                        <a:cubicBezTo>
                          <a:pt x="269459" y="62761"/>
                          <a:pt x="315252" y="129625"/>
                          <a:pt x="302260" y="199075"/>
                        </a:cubicBezTo>
                        <a:cubicBezTo>
                          <a:pt x="292544" y="251023"/>
                          <a:pt x="251918" y="291678"/>
                          <a:pt x="199980" y="301370"/>
                        </a:cubicBezTo>
                        <a:lnTo>
                          <a:pt x="199980" y="348424"/>
                        </a:lnTo>
                        <a:cubicBezTo>
                          <a:pt x="295875" y="336189"/>
                          <a:pt x="363698" y="248528"/>
                          <a:pt x="351469" y="152634"/>
                        </a:cubicBezTo>
                        <a:cubicBezTo>
                          <a:pt x="340256" y="64738"/>
                          <a:pt x="265088" y="-949"/>
                          <a:pt x="176453" y="-243"/>
                        </a:cubicBezTo>
                        <a:close/>
                      </a:path>
                    </a:pathLst>
                  </a:custGeom>
                  <a:grpFill/>
                  <a:ln w="47052" cap="flat">
                    <a:noFill/>
                    <a:prstDash val="solid"/>
                    <a:miter/>
                  </a:ln>
                </p:spPr>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endParaRPr lang="en-US" sz="1000" dirty="0">
                      <a:latin typeface="Helvetica Now Text" panose="020B0504030202020204" pitchFamily="34" charset="0"/>
                    </a:endParaRPr>
                  </a:p>
                </p:txBody>
              </p:sp>
            </p:grpSp>
          </p:grpSp>
          <p:sp>
            <p:nvSpPr>
              <p:cNvPr id="193" name="Freeform: Shape 192">
                <a:extLst>
                  <a:ext uri="{FF2B5EF4-FFF2-40B4-BE49-F238E27FC236}">
                    <a16:creationId xmlns:a16="http://schemas.microsoft.com/office/drawing/2014/main" id="{E780896F-D382-1B4F-C35D-ABDB1DD8B5BF}"/>
                  </a:ext>
                </a:extLst>
              </p:cNvPr>
              <p:cNvSpPr/>
              <p:nvPr/>
            </p:nvSpPr>
            <p:spPr>
              <a:xfrm>
                <a:off x="5909791" y="3056808"/>
                <a:ext cx="34642" cy="10129"/>
              </a:xfrm>
              <a:custGeom>
                <a:avLst/>
                <a:gdLst>
                  <a:gd name="connsiteX0" fmla="*/ 0 w 160922"/>
                  <a:gd name="connsiteY0" fmla="*/ 0 h 47053"/>
                  <a:gd name="connsiteX1" fmla="*/ 160923 w 160922"/>
                  <a:gd name="connsiteY1" fmla="*/ 0 h 47053"/>
                  <a:gd name="connsiteX2" fmla="*/ 160923 w 160922"/>
                  <a:gd name="connsiteY2" fmla="*/ 47054 h 47053"/>
                  <a:gd name="connsiteX3" fmla="*/ 0 w 160922"/>
                  <a:gd name="connsiteY3" fmla="*/ 47054 h 47053"/>
                </a:gdLst>
                <a:ahLst/>
                <a:cxnLst>
                  <a:cxn ang="0">
                    <a:pos x="connsiteX0" y="connsiteY0"/>
                  </a:cxn>
                  <a:cxn ang="0">
                    <a:pos x="connsiteX1" y="connsiteY1"/>
                  </a:cxn>
                  <a:cxn ang="0">
                    <a:pos x="connsiteX2" y="connsiteY2"/>
                  </a:cxn>
                  <a:cxn ang="0">
                    <a:pos x="connsiteX3" y="connsiteY3"/>
                  </a:cxn>
                </a:cxnLst>
                <a:rect l="l" t="t" r="r" b="b"/>
                <a:pathLst>
                  <a:path w="160922" h="47053">
                    <a:moveTo>
                      <a:pt x="0" y="0"/>
                    </a:moveTo>
                    <a:lnTo>
                      <a:pt x="160923" y="0"/>
                    </a:lnTo>
                    <a:lnTo>
                      <a:pt x="160923" y="47054"/>
                    </a:lnTo>
                    <a:lnTo>
                      <a:pt x="0" y="47054"/>
                    </a:lnTo>
                    <a:close/>
                  </a:path>
                </a:pathLst>
              </a:custGeom>
              <a:solidFill>
                <a:schemeClr val="bg1"/>
              </a:solidFill>
              <a:ln w="47045" cap="flat">
                <a:noFill/>
                <a:prstDash val="solid"/>
                <a:miter/>
              </a:ln>
            </p:spPr>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endParaRPr lang="en-US" sz="1000" dirty="0">
                  <a:latin typeface="Helvetica Now Text" panose="020B0504030202020204" pitchFamily="34" charset="0"/>
                </a:endParaRPr>
              </a:p>
            </p:txBody>
          </p:sp>
        </p:grpSp>
        <p:grpSp>
          <p:nvGrpSpPr>
            <p:cNvPr id="201" name="Group 200">
              <a:extLst>
                <a:ext uri="{FF2B5EF4-FFF2-40B4-BE49-F238E27FC236}">
                  <a16:creationId xmlns:a16="http://schemas.microsoft.com/office/drawing/2014/main" id="{CAB0B972-033E-0509-A554-6C7A81A8E7EA}"/>
                </a:ext>
              </a:extLst>
            </p:cNvPr>
            <p:cNvGrpSpPr/>
            <p:nvPr/>
          </p:nvGrpSpPr>
          <p:grpSpPr>
            <a:xfrm>
              <a:off x="3459998" y="9420350"/>
              <a:ext cx="18006213" cy="2198161"/>
              <a:chOff x="281303" y="4083308"/>
              <a:chExt cx="8561813" cy="522341"/>
            </a:xfrm>
          </p:grpSpPr>
          <p:sp>
            <p:nvSpPr>
              <p:cNvPr id="202" name="Rectangle 201">
                <a:extLst>
                  <a:ext uri="{FF2B5EF4-FFF2-40B4-BE49-F238E27FC236}">
                    <a16:creationId xmlns:a16="http://schemas.microsoft.com/office/drawing/2014/main" id="{FAC7EE47-8197-0735-2E9B-0C32E00FE781}"/>
                  </a:ext>
                </a:extLst>
              </p:cNvPr>
              <p:cNvSpPr/>
              <p:nvPr/>
            </p:nvSpPr>
            <p:spPr>
              <a:xfrm>
                <a:off x="293045" y="4083308"/>
                <a:ext cx="8550071" cy="522341"/>
              </a:xfrm>
              <a:prstGeom prst="rect">
                <a:avLst/>
              </a:prstGeom>
              <a:solidFill>
                <a:srgbClr val="5D6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endParaRPr lang="en-US" sz="3600" dirty="0">
                  <a:solidFill>
                    <a:schemeClr val="bg1"/>
                  </a:solidFill>
                  <a:latin typeface="Helvetica Now Text" panose="020B0504030202020204" pitchFamily="34" charset="77"/>
                </a:endParaRPr>
              </a:p>
            </p:txBody>
          </p:sp>
          <p:sp>
            <p:nvSpPr>
              <p:cNvPr id="203" name="TextBox 202">
                <a:extLst>
                  <a:ext uri="{FF2B5EF4-FFF2-40B4-BE49-F238E27FC236}">
                    <a16:creationId xmlns:a16="http://schemas.microsoft.com/office/drawing/2014/main" id="{A9C1337A-3EB8-002F-F332-B77996F7AEB2}"/>
                  </a:ext>
                </a:extLst>
              </p:cNvPr>
              <p:cNvSpPr txBox="1"/>
              <p:nvPr/>
            </p:nvSpPr>
            <p:spPr>
              <a:xfrm>
                <a:off x="281303" y="4166433"/>
                <a:ext cx="1992071" cy="238430"/>
              </a:xfrm>
              <a:prstGeom prst="rect">
                <a:avLst/>
              </a:prstGeom>
              <a:noFill/>
              <a:ln>
                <a:noFill/>
              </a:ln>
            </p:spPr>
            <p:txBody>
              <a:bodyPr wrap="square" lIns="0" tIns="0" rIns="0" bIns="0" rtlCol="0" anchor="t">
                <a:sp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spcAft>
                    <a:spcPts val="2000"/>
                  </a:spcAft>
                </a:pPr>
                <a:r>
                  <a:rPr lang="en-US" sz="3600" dirty="0">
                    <a:solidFill>
                      <a:schemeClr val="bg1"/>
                    </a:solidFill>
                    <a:latin typeface="Helvetica Now Text"/>
                  </a:rPr>
                  <a:t>Intended to be curative, one-time Treatments</a:t>
                </a:r>
              </a:p>
            </p:txBody>
          </p:sp>
          <p:sp>
            <p:nvSpPr>
              <p:cNvPr id="204" name="TextBox 203">
                <a:extLst>
                  <a:ext uri="{FF2B5EF4-FFF2-40B4-BE49-F238E27FC236}">
                    <a16:creationId xmlns:a16="http://schemas.microsoft.com/office/drawing/2014/main" id="{009FD047-18C7-5D84-9D7F-1F764CD4076A}"/>
                  </a:ext>
                </a:extLst>
              </p:cNvPr>
              <p:cNvSpPr txBox="1"/>
              <p:nvPr/>
            </p:nvSpPr>
            <p:spPr>
              <a:xfrm>
                <a:off x="5764494" y="4219510"/>
                <a:ext cx="1132326" cy="238430"/>
              </a:xfrm>
              <a:prstGeom prst="rect">
                <a:avLst/>
              </a:prstGeom>
              <a:noFill/>
              <a:ln>
                <a:noFill/>
              </a:ln>
            </p:spPr>
            <p:txBody>
              <a:bodyPr wrap="square" lIns="0" tIns="0" rIns="0" bIns="0" rtlCol="0">
                <a:sp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spcAft>
                    <a:spcPts val="600"/>
                  </a:spcAft>
                </a:pPr>
                <a:r>
                  <a:rPr lang="en-US" sz="3600" dirty="0">
                    <a:solidFill>
                      <a:schemeClr val="bg1"/>
                    </a:solidFill>
                    <a:latin typeface="Helvetica Now Text" panose="020B0504030202020204" pitchFamily="34" charset="77"/>
                  </a:rPr>
                  <a:t>High-cost Claims</a:t>
                </a:r>
              </a:p>
            </p:txBody>
          </p:sp>
          <p:sp>
            <p:nvSpPr>
              <p:cNvPr id="205" name="TextBox 204">
                <a:extLst>
                  <a:ext uri="{FF2B5EF4-FFF2-40B4-BE49-F238E27FC236}">
                    <a16:creationId xmlns:a16="http://schemas.microsoft.com/office/drawing/2014/main" id="{2C7F0D5B-3CC9-294B-6EB0-107CC7431EEF}"/>
                  </a:ext>
                </a:extLst>
              </p:cNvPr>
              <p:cNvSpPr txBox="1"/>
              <p:nvPr/>
            </p:nvSpPr>
            <p:spPr>
              <a:xfrm>
                <a:off x="3710442" y="4220695"/>
                <a:ext cx="1771265" cy="247098"/>
              </a:xfrm>
              <a:prstGeom prst="rect">
                <a:avLst/>
              </a:prstGeom>
              <a:noFill/>
              <a:ln>
                <a:noFill/>
              </a:ln>
            </p:spPr>
            <p:txBody>
              <a:bodyPr wrap="square" lIns="0" tIns="0" rIns="0" bIns="0" rtlCol="0" anchor="t">
                <a:sp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spcAft>
                    <a:spcPts val="400"/>
                  </a:spcAft>
                </a:pPr>
                <a:r>
                  <a:rPr lang="en-US" sz="3600" dirty="0">
                    <a:solidFill>
                      <a:schemeClr val="bg1"/>
                    </a:solidFill>
                    <a:latin typeface="Helvetica Now Text"/>
                  </a:rPr>
                  <a:t>Regulated under FDA</a:t>
                </a:r>
              </a:p>
            </p:txBody>
          </p:sp>
          <p:sp>
            <p:nvSpPr>
              <p:cNvPr id="206" name="TextBox 205">
                <a:extLst>
                  <a:ext uri="{FF2B5EF4-FFF2-40B4-BE49-F238E27FC236}">
                    <a16:creationId xmlns:a16="http://schemas.microsoft.com/office/drawing/2014/main" id="{B7D29C39-6911-8EA2-3762-1A52BF7AC42A}"/>
                  </a:ext>
                </a:extLst>
              </p:cNvPr>
              <p:cNvSpPr txBox="1"/>
              <p:nvPr/>
            </p:nvSpPr>
            <p:spPr>
              <a:xfrm>
                <a:off x="2362921" y="4219510"/>
                <a:ext cx="1310437" cy="368683"/>
              </a:xfrm>
              <a:prstGeom prst="rect">
                <a:avLst/>
              </a:prstGeom>
              <a:noFill/>
              <a:ln>
                <a:noFill/>
              </a:ln>
            </p:spPr>
            <p:txBody>
              <a:bodyPr wrap="square" lIns="0" tIns="0" rIns="0" bIns="0" rtlCol="0">
                <a:sp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spcAft>
                    <a:spcPts val="400"/>
                  </a:spcAft>
                </a:pPr>
                <a:r>
                  <a:rPr lang="en-US" sz="3600" dirty="0">
                    <a:solidFill>
                      <a:schemeClr val="bg1"/>
                    </a:solidFill>
                    <a:latin typeface="Helvetica Now Text" panose="020B0504030202020204" pitchFamily="34" charset="77"/>
                  </a:rPr>
                  <a:t>Medical Benefit</a:t>
                </a:r>
              </a:p>
              <a:p>
                <a:pPr algn="ctr">
                  <a:spcAft>
                    <a:spcPts val="400"/>
                  </a:spcAft>
                </a:pPr>
                <a:endParaRPr lang="en-US" sz="3600" dirty="0">
                  <a:solidFill>
                    <a:schemeClr val="bg1"/>
                  </a:solidFill>
                  <a:latin typeface="Helvetica Now Text" panose="020B0504030202020204" pitchFamily="34" charset="77"/>
                </a:endParaRPr>
              </a:p>
            </p:txBody>
          </p:sp>
          <p:cxnSp>
            <p:nvCxnSpPr>
              <p:cNvPr id="209" name="Straight Connector 208">
                <a:extLst>
                  <a:ext uri="{FF2B5EF4-FFF2-40B4-BE49-F238E27FC236}">
                    <a16:creationId xmlns:a16="http://schemas.microsoft.com/office/drawing/2014/main" id="{2E30D7D8-1AD7-A524-4960-D8C19F838D65}"/>
                  </a:ext>
                </a:extLst>
              </p:cNvPr>
              <p:cNvCxnSpPr>
                <a:cxnSpLocks/>
              </p:cNvCxnSpPr>
              <p:nvPr/>
            </p:nvCxnSpPr>
            <p:spPr>
              <a:xfrm>
                <a:off x="5581581" y="4138649"/>
                <a:ext cx="0" cy="382172"/>
              </a:xfrm>
              <a:prstGeom prst="line">
                <a:avLst/>
              </a:prstGeom>
              <a:ln w="1587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38A1394-EE9C-D4DD-7326-659611AE98B5}"/>
                  </a:ext>
                </a:extLst>
              </p:cNvPr>
              <p:cNvCxnSpPr>
                <a:cxnSpLocks/>
              </p:cNvCxnSpPr>
              <p:nvPr/>
            </p:nvCxnSpPr>
            <p:spPr>
              <a:xfrm>
                <a:off x="7171540" y="4138649"/>
                <a:ext cx="0" cy="382172"/>
              </a:xfrm>
              <a:prstGeom prst="line">
                <a:avLst/>
              </a:prstGeom>
              <a:ln w="1587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BF0A784-7808-BFAF-0247-BA2839892BDC}"/>
                  </a:ext>
                </a:extLst>
              </p:cNvPr>
              <p:cNvSpPr txBox="1"/>
              <p:nvPr/>
            </p:nvSpPr>
            <p:spPr>
              <a:xfrm>
                <a:off x="7297108" y="4225029"/>
                <a:ext cx="1132326" cy="238430"/>
              </a:xfrm>
              <a:prstGeom prst="rect">
                <a:avLst/>
              </a:prstGeom>
              <a:noFill/>
              <a:ln>
                <a:noFill/>
              </a:ln>
            </p:spPr>
            <p:txBody>
              <a:bodyPr wrap="square" lIns="0" tIns="0" rIns="0" bIns="0" rtlCol="0">
                <a:sp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spcAft>
                    <a:spcPts val="600"/>
                  </a:spcAft>
                </a:pPr>
                <a:r>
                  <a:rPr lang="en-US" sz="3600" dirty="0">
                    <a:solidFill>
                      <a:schemeClr val="bg1"/>
                    </a:solidFill>
                    <a:latin typeface="Helvetica Now Text" panose="020B0504030202020204" pitchFamily="34" charset="77"/>
                  </a:rPr>
                  <a:t>Robust pipeline</a:t>
                </a:r>
              </a:p>
            </p:txBody>
          </p:sp>
        </p:grpSp>
        <p:sp>
          <p:nvSpPr>
            <p:cNvPr id="210" name="TextBox 209">
              <a:extLst>
                <a:ext uri="{FF2B5EF4-FFF2-40B4-BE49-F238E27FC236}">
                  <a16:creationId xmlns:a16="http://schemas.microsoft.com/office/drawing/2014/main" id="{564DC619-5670-C055-6E3F-BD1366919481}"/>
                </a:ext>
              </a:extLst>
            </p:cNvPr>
            <p:cNvSpPr txBox="1"/>
            <p:nvPr/>
          </p:nvSpPr>
          <p:spPr>
            <a:xfrm>
              <a:off x="9645151" y="8557689"/>
              <a:ext cx="5674014" cy="713279"/>
            </a:xfrm>
            <a:prstGeom prst="rect">
              <a:avLst/>
            </a:prstGeom>
            <a:noFill/>
            <a:ln>
              <a:noFill/>
            </a:ln>
          </p:spPr>
          <p:txBody>
            <a:bodyPr wrap="square" lIns="0" tIns="0" rIns="0" bIns="0" rtlCol="0" anchor="ctr">
              <a:spAutoFit/>
            </a:bodyP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lnSpc>
                  <a:spcPct val="117000"/>
                </a:lnSpc>
                <a:spcAft>
                  <a:spcPts val="610"/>
                </a:spcAft>
              </a:pPr>
              <a:r>
                <a:rPr lang="en-US" sz="4400" b="1" dirty="0">
                  <a:solidFill>
                    <a:srgbClr val="5D6D78"/>
                  </a:solidFill>
                  <a:latin typeface="Helvetica Now Text" panose="020B0504030202020204" pitchFamily="34" charset="77"/>
                </a:rPr>
                <a:t>Defining Characteristics</a:t>
              </a:r>
            </a:p>
          </p:txBody>
        </p:sp>
        <p:cxnSp>
          <p:nvCxnSpPr>
            <p:cNvPr id="211" name="Straight Connector 210">
              <a:extLst>
                <a:ext uri="{FF2B5EF4-FFF2-40B4-BE49-F238E27FC236}">
                  <a16:creationId xmlns:a16="http://schemas.microsoft.com/office/drawing/2014/main" id="{F497F2EC-A9FE-A8DF-8F97-B779BD644049}"/>
                </a:ext>
              </a:extLst>
            </p:cNvPr>
            <p:cNvCxnSpPr>
              <a:cxnSpLocks/>
            </p:cNvCxnSpPr>
            <p:nvPr/>
          </p:nvCxnSpPr>
          <p:spPr>
            <a:xfrm>
              <a:off x="14406550" y="3793144"/>
              <a:ext cx="7088392" cy="0"/>
            </a:xfrm>
            <a:prstGeom prst="line">
              <a:avLst/>
            </a:prstGeom>
            <a:ln w="127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785FA17-6CB6-5651-F408-A9AD52476DA2}"/>
                </a:ext>
              </a:extLst>
            </p:cNvPr>
            <p:cNvCxnSpPr>
              <a:cxnSpLocks/>
            </p:cNvCxnSpPr>
            <p:nvPr/>
          </p:nvCxnSpPr>
          <p:spPr>
            <a:xfrm>
              <a:off x="3469388" y="3793144"/>
              <a:ext cx="7088392" cy="0"/>
            </a:xfrm>
            <a:prstGeom prst="line">
              <a:avLst/>
            </a:prstGeom>
            <a:ln w="12700">
              <a:solidFill>
                <a:srgbClr val="29B0C3"/>
              </a:solidFill>
              <a:tailEnd type="none" w="lg" len="lg"/>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DD0A75E1-645F-953B-DE9F-3D036499E9C6}"/>
                </a:ext>
              </a:extLst>
            </p:cNvPr>
            <p:cNvSpPr/>
            <p:nvPr/>
          </p:nvSpPr>
          <p:spPr>
            <a:xfrm>
              <a:off x="11338844" y="5895792"/>
              <a:ext cx="129644" cy="136884"/>
            </a:xfrm>
            <a:prstGeom prst="ellipse">
              <a:avLst/>
            </a:prstGeom>
            <a:solidFill>
              <a:srgbClr val="29B0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endParaRPr lang="en-US" sz="3200" dirty="0">
                <a:solidFill>
                  <a:schemeClr val="tx2"/>
                </a:solidFill>
              </a:endParaRPr>
            </a:p>
          </p:txBody>
        </p:sp>
        <p:sp>
          <p:nvSpPr>
            <p:cNvPr id="214" name="Oval 213">
              <a:extLst>
                <a:ext uri="{FF2B5EF4-FFF2-40B4-BE49-F238E27FC236}">
                  <a16:creationId xmlns:a16="http://schemas.microsoft.com/office/drawing/2014/main" id="{776FB20C-E58A-AA9D-5829-F27480945CA5}"/>
                </a:ext>
              </a:extLst>
            </p:cNvPr>
            <p:cNvSpPr/>
            <p:nvPr/>
          </p:nvSpPr>
          <p:spPr>
            <a:xfrm>
              <a:off x="13526970" y="5905554"/>
              <a:ext cx="129644" cy="13688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endParaRPr lang="en-US" sz="3200" dirty="0">
                <a:solidFill>
                  <a:schemeClr val="tx2"/>
                </a:solidFill>
              </a:endParaRPr>
            </a:p>
          </p:txBody>
        </p:sp>
        <p:sp>
          <p:nvSpPr>
            <p:cNvPr id="215" name="Oval 214">
              <a:extLst>
                <a:ext uri="{FF2B5EF4-FFF2-40B4-BE49-F238E27FC236}">
                  <a16:creationId xmlns:a16="http://schemas.microsoft.com/office/drawing/2014/main" id="{0B3D4099-BD21-D9AE-2B89-45446A90B277}"/>
                </a:ext>
              </a:extLst>
            </p:cNvPr>
            <p:cNvSpPr/>
            <p:nvPr/>
          </p:nvSpPr>
          <p:spPr>
            <a:xfrm>
              <a:off x="14347566" y="5905554"/>
              <a:ext cx="129644" cy="13688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endParaRPr lang="en-US" sz="3200" dirty="0">
                <a:solidFill>
                  <a:schemeClr val="tx2"/>
                </a:solidFill>
              </a:endParaRPr>
            </a:p>
          </p:txBody>
        </p:sp>
        <p:sp>
          <p:nvSpPr>
            <p:cNvPr id="216" name="Oval 215">
              <a:extLst>
                <a:ext uri="{FF2B5EF4-FFF2-40B4-BE49-F238E27FC236}">
                  <a16:creationId xmlns:a16="http://schemas.microsoft.com/office/drawing/2014/main" id="{7E3EE3FE-D822-0661-EC6C-53EC37E6B1D8}"/>
                </a:ext>
              </a:extLst>
            </p:cNvPr>
            <p:cNvSpPr/>
            <p:nvPr/>
          </p:nvSpPr>
          <p:spPr>
            <a:xfrm>
              <a:off x="10486522" y="5905554"/>
              <a:ext cx="129644" cy="136884"/>
            </a:xfrm>
            <a:prstGeom prst="ellipse">
              <a:avLst/>
            </a:prstGeom>
            <a:solidFill>
              <a:srgbClr val="29B0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04632" rtl="0" eaLnBrk="1" latinLnBrk="0" hangingPunct="1">
                <a:defRPr sz="1584" kern="1200">
                  <a:solidFill>
                    <a:schemeClr val="tx1"/>
                  </a:solidFill>
                  <a:latin typeface="+mn-lt"/>
                  <a:ea typeface="+mn-ea"/>
                  <a:cs typeface="+mn-cs"/>
                </a:defRPr>
              </a:lvl1pPr>
              <a:lvl2pPr marL="402316" algn="l" defTabSz="804632" rtl="0" eaLnBrk="1" latinLnBrk="0" hangingPunct="1">
                <a:defRPr sz="1584" kern="1200">
                  <a:solidFill>
                    <a:schemeClr val="tx1"/>
                  </a:solidFill>
                  <a:latin typeface="+mn-lt"/>
                  <a:ea typeface="+mn-ea"/>
                  <a:cs typeface="+mn-cs"/>
                </a:defRPr>
              </a:lvl2pPr>
              <a:lvl3pPr marL="804632" algn="l" defTabSz="804632" rtl="0" eaLnBrk="1" latinLnBrk="0" hangingPunct="1">
                <a:defRPr sz="1584" kern="1200">
                  <a:solidFill>
                    <a:schemeClr val="tx1"/>
                  </a:solidFill>
                  <a:latin typeface="+mn-lt"/>
                  <a:ea typeface="+mn-ea"/>
                  <a:cs typeface="+mn-cs"/>
                </a:defRPr>
              </a:lvl3pPr>
              <a:lvl4pPr marL="1206948" algn="l" defTabSz="804632" rtl="0" eaLnBrk="1" latinLnBrk="0" hangingPunct="1">
                <a:defRPr sz="1584" kern="1200">
                  <a:solidFill>
                    <a:schemeClr val="tx1"/>
                  </a:solidFill>
                  <a:latin typeface="+mn-lt"/>
                  <a:ea typeface="+mn-ea"/>
                  <a:cs typeface="+mn-cs"/>
                </a:defRPr>
              </a:lvl4pPr>
              <a:lvl5pPr marL="1609263" algn="l" defTabSz="804632" rtl="0" eaLnBrk="1" latinLnBrk="0" hangingPunct="1">
                <a:defRPr sz="1584" kern="1200">
                  <a:solidFill>
                    <a:schemeClr val="tx1"/>
                  </a:solidFill>
                  <a:latin typeface="+mn-lt"/>
                  <a:ea typeface="+mn-ea"/>
                  <a:cs typeface="+mn-cs"/>
                </a:defRPr>
              </a:lvl5pPr>
              <a:lvl6pPr marL="2011579" algn="l" defTabSz="804632" rtl="0" eaLnBrk="1" latinLnBrk="0" hangingPunct="1">
                <a:defRPr sz="1584" kern="1200">
                  <a:solidFill>
                    <a:schemeClr val="tx1"/>
                  </a:solidFill>
                  <a:latin typeface="+mn-lt"/>
                  <a:ea typeface="+mn-ea"/>
                  <a:cs typeface="+mn-cs"/>
                </a:defRPr>
              </a:lvl6pPr>
              <a:lvl7pPr marL="2413895" algn="l" defTabSz="804632" rtl="0" eaLnBrk="1" latinLnBrk="0" hangingPunct="1">
                <a:defRPr sz="1584" kern="1200">
                  <a:solidFill>
                    <a:schemeClr val="tx1"/>
                  </a:solidFill>
                  <a:latin typeface="+mn-lt"/>
                  <a:ea typeface="+mn-ea"/>
                  <a:cs typeface="+mn-cs"/>
                </a:defRPr>
              </a:lvl7pPr>
              <a:lvl8pPr marL="2816211" algn="l" defTabSz="804632" rtl="0" eaLnBrk="1" latinLnBrk="0" hangingPunct="1">
                <a:defRPr sz="1584" kern="1200">
                  <a:solidFill>
                    <a:schemeClr val="tx1"/>
                  </a:solidFill>
                  <a:latin typeface="+mn-lt"/>
                  <a:ea typeface="+mn-ea"/>
                  <a:cs typeface="+mn-cs"/>
                </a:defRPr>
              </a:lvl8pPr>
              <a:lvl9pPr marL="3218527" algn="l" defTabSz="804632" rtl="0" eaLnBrk="1" latinLnBrk="0" hangingPunct="1">
                <a:defRPr sz="1584" kern="1200">
                  <a:solidFill>
                    <a:schemeClr val="tx1"/>
                  </a:solidFill>
                  <a:latin typeface="+mn-lt"/>
                  <a:ea typeface="+mn-ea"/>
                  <a:cs typeface="+mn-cs"/>
                </a:defRPr>
              </a:lvl9pPr>
            </a:lstStyle>
            <a:p>
              <a:pPr algn="ctr"/>
              <a:endParaRPr lang="en-US" sz="3200" dirty="0">
                <a:solidFill>
                  <a:schemeClr val="tx2"/>
                </a:solidFill>
              </a:endParaRPr>
            </a:p>
          </p:txBody>
        </p:sp>
        <p:cxnSp>
          <p:nvCxnSpPr>
            <p:cNvPr id="11" name="Straight Connector 10">
              <a:extLst>
                <a:ext uri="{FF2B5EF4-FFF2-40B4-BE49-F238E27FC236}">
                  <a16:creationId xmlns:a16="http://schemas.microsoft.com/office/drawing/2014/main" id="{5C907902-549A-5DAB-4B66-2168A42AF5C2}"/>
                </a:ext>
              </a:extLst>
            </p:cNvPr>
            <p:cNvCxnSpPr>
              <a:cxnSpLocks/>
            </p:cNvCxnSpPr>
            <p:nvPr/>
          </p:nvCxnSpPr>
          <p:spPr>
            <a:xfrm>
              <a:off x="10551343" y="9653241"/>
              <a:ext cx="0" cy="1608288"/>
            </a:xfrm>
            <a:prstGeom prst="line">
              <a:avLst/>
            </a:prstGeom>
            <a:ln w="1587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22B9A0-921F-1331-2216-185600EDAC46}"/>
                </a:ext>
              </a:extLst>
            </p:cNvPr>
            <p:cNvSpPr txBox="1"/>
            <p:nvPr/>
          </p:nvSpPr>
          <p:spPr>
            <a:xfrm>
              <a:off x="5095366" y="5156231"/>
              <a:ext cx="5118320" cy="1646443"/>
            </a:xfrm>
            <a:prstGeom prst="rect">
              <a:avLst/>
            </a:prstGeom>
            <a:noFill/>
          </p:spPr>
          <p:txBody>
            <a:bodyPr wrap="square">
              <a:spAutoFit/>
            </a:bodyPr>
            <a:lstStyle/>
            <a:p>
              <a:r>
                <a:rPr lang="en-US" dirty="0">
                  <a:solidFill>
                    <a:srgbClr val="000000"/>
                  </a:solidFill>
                  <a:latin typeface="Helvetica Now Text" panose="020B0504030202020204" pitchFamily="34" charset="0"/>
                </a:rPr>
                <a:t>The use of genetic material in the treatment or prevention of disease</a:t>
              </a:r>
              <a:endParaRPr lang="en-US" dirty="0">
                <a:latin typeface="Helvetica Now Text" panose="020B0504030202020204" pitchFamily="34" charset="0"/>
              </a:endParaRPr>
            </a:p>
          </p:txBody>
        </p:sp>
        <p:sp>
          <p:nvSpPr>
            <p:cNvPr id="7" name="TextBox 6">
              <a:extLst>
                <a:ext uri="{FF2B5EF4-FFF2-40B4-BE49-F238E27FC236}">
                  <a16:creationId xmlns:a16="http://schemas.microsoft.com/office/drawing/2014/main" id="{0734EF1A-CB87-1A6C-722D-AFBC4BFF77A3}"/>
                </a:ext>
              </a:extLst>
            </p:cNvPr>
            <p:cNvSpPr txBox="1"/>
            <p:nvPr/>
          </p:nvSpPr>
          <p:spPr>
            <a:xfrm>
              <a:off x="16050262" y="5156231"/>
              <a:ext cx="5118320" cy="1646443"/>
            </a:xfrm>
            <a:prstGeom prst="rect">
              <a:avLst/>
            </a:prstGeom>
            <a:noFill/>
          </p:spPr>
          <p:txBody>
            <a:bodyPr wrap="square">
              <a:spAutoFit/>
            </a:bodyPr>
            <a:lstStyle/>
            <a:p>
              <a:r>
                <a:rPr lang="en-US" dirty="0">
                  <a:solidFill>
                    <a:srgbClr val="000000"/>
                  </a:solidFill>
                  <a:latin typeface="Helvetica Now Text" panose="020B0504030202020204" pitchFamily="34" charset="0"/>
                </a:rPr>
                <a:t>The transfer of intact, live cells into a patient to help lessen or cure a disease</a:t>
              </a:r>
              <a:endParaRPr lang="en-US" dirty="0">
                <a:latin typeface="Helvetica Now Text" panose="020B0504030202020204" pitchFamily="34" charset="0"/>
              </a:endParaRPr>
            </a:p>
          </p:txBody>
        </p:sp>
        <p:cxnSp>
          <p:nvCxnSpPr>
            <p:cNvPr id="12" name="Straight Connector 11">
              <a:extLst>
                <a:ext uri="{FF2B5EF4-FFF2-40B4-BE49-F238E27FC236}">
                  <a16:creationId xmlns:a16="http://schemas.microsoft.com/office/drawing/2014/main" id="{6D49089A-6CA8-CAB9-D0A7-AB8A124F4F25}"/>
                </a:ext>
              </a:extLst>
            </p:cNvPr>
            <p:cNvCxnSpPr>
              <a:cxnSpLocks/>
            </p:cNvCxnSpPr>
            <p:nvPr/>
          </p:nvCxnSpPr>
          <p:spPr>
            <a:xfrm>
              <a:off x="7668952" y="9653242"/>
              <a:ext cx="0" cy="1608288"/>
            </a:xfrm>
            <a:prstGeom prst="line">
              <a:avLst/>
            </a:prstGeom>
            <a:ln w="15875">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A2EB6981-7A9C-E70C-8D89-8F91BE1B0B56}"/>
              </a:ext>
            </a:extLst>
          </p:cNvPr>
          <p:cNvSpPr>
            <a:spLocks noGrp="1"/>
          </p:cNvSpPr>
          <p:nvPr>
            <p:ph type="ftr" sz="quarter" idx="4294967295"/>
          </p:nvPr>
        </p:nvSpPr>
        <p:spPr>
          <a:xfrm>
            <a:off x="13412623" y="12522205"/>
            <a:ext cx="7347388" cy="730012"/>
          </a:xfrm>
          <a:prstGeom prst="rect">
            <a:avLst/>
          </a:prstGeom>
        </p:spPr>
        <p:txBody>
          <a:bodyPr/>
          <a:lstStyle/>
          <a:p>
            <a:pPr defTabSz="1828434">
              <a:spcAft>
                <a:spcPts val="600"/>
              </a:spcAft>
              <a:defRPr/>
            </a:pPr>
            <a:r>
              <a:rPr lang="en-GB" dirty="0">
                <a:solidFill>
                  <a:srgbClr val="000000"/>
                </a:solidFill>
                <a:latin typeface="Helvetica Now Text"/>
              </a:rPr>
              <a:t>Aon Proprietary &amp; Confidential</a:t>
            </a:r>
            <a:endParaRPr lang="en-GB" sz="1400" dirty="0">
              <a:solidFill>
                <a:srgbClr val="000000"/>
              </a:solidFill>
              <a:latin typeface="Helvetica Now Text"/>
            </a:endParaRPr>
          </a:p>
        </p:txBody>
      </p:sp>
      <p:pic>
        <p:nvPicPr>
          <p:cNvPr id="10" name="Picture 9">
            <a:extLst>
              <a:ext uri="{FF2B5EF4-FFF2-40B4-BE49-F238E27FC236}">
                <a16:creationId xmlns:a16="http://schemas.microsoft.com/office/drawing/2014/main" id="{94F67C41-D4E9-FFA4-23B3-A432AFD41B84}"/>
              </a:ext>
            </a:extLst>
          </p:cNvPr>
          <p:cNvPicPr>
            <a:picLocks noChangeAspect="1"/>
          </p:cNvPicPr>
          <p:nvPr/>
        </p:nvPicPr>
        <p:blipFill>
          <a:blip r:embed="rId3"/>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959786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E120A-6E46-04CB-B777-4397DFD088E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CF46E-CBD0-B855-7C54-A0CFF1E86552}"/>
              </a:ext>
            </a:extLst>
          </p:cNvPr>
          <p:cNvSpPr>
            <a:spLocks noGrp="1"/>
          </p:cNvSpPr>
          <p:nvPr>
            <p:ph type="sldNum" sz="quarter" idx="12"/>
          </p:nvPr>
        </p:nvSpPr>
        <p:spPr/>
        <p:txBody>
          <a:bodyPr/>
          <a:lstStyle/>
          <a:p>
            <a:fld id="{91D568E7-61F5-D04E-995D-81EF41C01A2A}" type="slidenum">
              <a:rPr lang="en-GB" smtClean="0"/>
              <a:pPr/>
              <a:t>26</a:t>
            </a:fld>
            <a:endParaRPr lang="en-GB" dirty="0"/>
          </a:p>
        </p:txBody>
      </p:sp>
      <p:sp>
        <p:nvSpPr>
          <p:cNvPr id="3" name="Title 2">
            <a:extLst>
              <a:ext uri="{FF2B5EF4-FFF2-40B4-BE49-F238E27FC236}">
                <a16:creationId xmlns:a16="http://schemas.microsoft.com/office/drawing/2014/main" id="{73E284D2-09C6-F13F-4A0B-2BC5173B85EE}"/>
              </a:ext>
            </a:extLst>
          </p:cNvPr>
          <p:cNvSpPr>
            <a:spLocks noGrp="1"/>
          </p:cNvSpPr>
          <p:nvPr>
            <p:ph type="title"/>
          </p:nvPr>
        </p:nvSpPr>
        <p:spPr>
          <a:xfrm>
            <a:off x="1848670" y="1020118"/>
            <a:ext cx="21372512" cy="800219"/>
          </a:xfrm>
        </p:spPr>
        <p:txBody>
          <a:bodyPr/>
          <a:lstStyle/>
          <a:p>
            <a:r>
              <a:rPr lang="en-US" dirty="0">
                <a:latin typeface="Helvetica Now Text"/>
              </a:rPr>
              <a:t>Managing Cell &amp; Gene Therapy Risk</a:t>
            </a:r>
          </a:p>
        </p:txBody>
      </p:sp>
      <p:sp>
        <p:nvSpPr>
          <p:cNvPr id="10" name="TextBox 9">
            <a:extLst>
              <a:ext uri="{FF2B5EF4-FFF2-40B4-BE49-F238E27FC236}">
                <a16:creationId xmlns:a16="http://schemas.microsoft.com/office/drawing/2014/main" id="{5881BC43-D451-8018-5EA3-7BA570D95C66}"/>
              </a:ext>
            </a:extLst>
          </p:cNvPr>
          <p:cNvSpPr txBox="1"/>
          <p:nvPr/>
        </p:nvSpPr>
        <p:spPr>
          <a:xfrm>
            <a:off x="2134728" y="4058117"/>
            <a:ext cx="5524500" cy="646331"/>
          </a:xfrm>
          <a:prstGeom prst="rect">
            <a:avLst/>
          </a:prstGeom>
          <a:noFill/>
        </p:spPr>
        <p:txBody>
          <a:bodyPr wrap="square">
            <a:spAutoFit/>
          </a:bodyPr>
          <a:lstStyle/>
          <a:p>
            <a:pPr algn="ctr"/>
            <a:r>
              <a:rPr lang="en-US" sz="3600" b="1" dirty="0">
                <a:solidFill>
                  <a:srgbClr val="007585"/>
                </a:solidFill>
                <a:latin typeface="Helvetica Now Text" panose="020B0504030202020204" pitchFamily="34" charset="0"/>
              </a:rPr>
              <a:t>Know your risk</a:t>
            </a:r>
          </a:p>
        </p:txBody>
      </p:sp>
      <p:sp>
        <p:nvSpPr>
          <p:cNvPr id="11" name="TextBox 10">
            <a:extLst>
              <a:ext uri="{FF2B5EF4-FFF2-40B4-BE49-F238E27FC236}">
                <a16:creationId xmlns:a16="http://schemas.microsoft.com/office/drawing/2014/main" id="{92E3D313-493F-6D0D-9268-ACF7B1F39AC6}"/>
              </a:ext>
            </a:extLst>
          </p:cNvPr>
          <p:cNvSpPr txBox="1"/>
          <p:nvPr/>
        </p:nvSpPr>
        <p:spPr>
          <a:xfrm>
            <a:off x="8851007" y="4058117"/>
            <a:ext cx="6484936" cy="646331"/>
          </a:xfrm>
          <a:prstGeom prst="rect">
            <a:avLst/>
          </a:prstGeom>
          <a:noFill/>
        </p:spPr>
        <p:txBody>
          <a:bodyPr wrap="square">
            <a:spAutoFit/>
          </a:bodyPr>
          <a:lstStyle/>
          <a:p>
            <a:pPr algn="ctr"/>
            <a:r>
              <a:rPr lang="en-US" sz="3600" b="1" dirty="0">
                <a:solidFill>
                  <a:srgbClr val="007585"/>
                </a:solidFill>
                <a:latin typeface="Helvetica Now Text" panose="020B0504030202020204" pitchFamily="34" charset="0"/>
              </a:rPr>
              <a:t>Know your coverage</a:t>
            </a:r>
          </a:p>
        </p:txBody>
      </p:sp>
      <p:sp>
        <p:nvSpPr>
          <p:cNvPr id="12" name="TextBox 11">
            <a:extLst>
              <a:ext uri="{FF2B5EF4-FFF2-40B4-BE49-F238E27FC236}">
                <a16:creationId xmlns:a16="http://schemas.microsoft.com/office/drawing/2014/main" id="{ABEA39C0-8075-2B64-C78C-9895B8C8C1A6}"/>
              </a:ext>
            </a:extLst>
          </p:cNvPr>
          <p:cNvSpPr txBox="1"/>
          <p:nvPr/>
        </p:nvSpPr>
        <p:spPr>
          <a:xfrm>
            <a:off x="15842560" y="4058117"/>
            <a:ext cx="6064940" cy="646331"/>
          </a:xfrm>
          <a:prstGeom prst="rect">
            <a:avLst/>
          </a:prstGeom>
          <a:noFill/>
        </p:spPr>
        <p:txBody>
          <a:bodyPr wrap="square">
            <a:spAutoFit/>
          </a:bodyPr>
          <a:lstStyle/>
          <a:p>
            <a:pPr algn="ctr"/>
            <a:r>
              <a:rPr lang="en-US" sz="3600" b="1" dirty="0">
                <a:solidFill>
                  <a:srgbClr val="007585"/>
                </a:solidFill>
                <a:latin typeface="Helvetica Now Text" panose="020B0504030202020204" pitchFamily="34" charset="0"/>
              </a:rPr>
              <a:t>Know your options</a:t>
            </a:r>
          </a:p>
        </p:txBody>
      </p:sp>
      <p:sp>
        <p:nvSpPr>
          <p:cNvPr id="14" name="TextBox 13">
            <a:extLst>
              <a:ext uri="{FF2B5EF4-FFF2-40B4-BE49-F238E27FC236}">
                <a16:creationId xmlns:a16="http://schemas.microsoft.com/office/drawing/2014/main" id="{A59644D7-66A9-0ABD-86AA-7435AABC91E7}"/>
              </a:ext>
            </a:extLst>
          </p:cNvPr>
          <p:cNvSpPr txBox="1"/>
          <p:nvPr/>
        </p:nvSpPr>
        <p:spPr>
          <a:xfrm>
            <a:off x="1799200" y="7541275"/>
            <a:ext cx="6307138" cy="1477328"/>
          </a:xfrm>
          <a:prstGeom prst="rect">
            <a:avLst/>
          </a:prstGeom>
          <a:solidFill>
            <a:srgbClr val="EEF6F7"/>
          </a:solidFill>
        </p:spPr>
        <p:txBody>
          <a:bodyPr wrap="square" lIns="182880" tIns="182880" rIns="182880" bIns="182880">
            <a:spAutoFit/>
          </a:bodyPr>
          <a:lstStyle/>
          <a:p>
            <a:r>
              <a:rPr lang="en-US" sz="2400" b="1" kern="1200" dirty="0">
                <a:solidFill>
                  <a:schemeClr val="tx1">
                    <a:lumMod val="75000"/>
                    <a:lumOff val="25000"/>
                  </a:schemeClr>
                </a:solidFill>
                <a:latin typeface="Helvetica Now Text" panose="020B0504030202020204" pitchFamily="34" charset="0"/>
                <a:ea typeface="+mn-ea"/>
                <a:cs typeface="+mn-cs"/>
              </a:rPr>
              <a:t>Forecast</a:t>
            </a:r>
            <a:r>
              <a:rPr lang="en-US" sz="2400" b="0" kern="1200" dirty="0">
                <a:solidFill>
                  <a:schemeClr val="tx1">
                    <a:lumMod val="75000"/>
                    <a:lumOff val="25000"/>
                  </a:schemeClr>
                </a:solidFill>
                <a:latin typeface="Helvetica Now Text" panose="020B0504030202020204" pitchFamily="34" charset="0"/>
                <a:ea typeface="+mn-ea"/>
                <a:cs typeface="+mn-cs"/>
              </a:rPr>
              <a:t> the potential exposure presented by </a:t>
            </a:r>
            <a:r>
              <a:rPr lang="en-US" sz="2400" dirty="0">
                <a:solidFill>
                  <a:schemeClr val="tx1">
                    <a:lumMod val="75000"/>
                    <a:lumOff val="25000"/>
                  </a:schemeClr>
                </a:solidFill>
                <a:latin typeface="Helvetica Now Text" panose="020B0504030202020204" pitchFamily="34" charset="0"/>
              </a:rPr>
              <a:t>each therapy based on population data and clinical information</a:t>
            </a:r>
            <a:endParaRPr lang="en-US" sz="2400" dirty="0"/>
          </a:p>
        </p:txBody>
      </p:sp>
      <p:pic>
        <p:nvPicPr>
          <p:cNvPr id="17" name="Graphic 16" descr="Badge 1 with solid fill">
            <a:extLst>
              <a:ext uri="{FF2B5EF4-FFF2-40B4-BE49-F238E27FC236}">
                <a16:creationId xmlns:a16="http://schemas.microsoft.com/office/drawing/2014/main" id="{CF5C5313-2DC7-ADCD-ABDF-CE46640037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1178" y="2525257"/>
            <a:ext cx="1371600" cy="1371600"/>
          </a:xfrm>
          <a:prstGeom prst="rect">
            <a:avLst/>
          </a:prstGeom>
        </p:spPr>
      </p:pic>
      <p:pic>
        <p:nvPicPr>
          <p:cNvPr id="18" name="Graphic 17" descr="Badge with solid fill">
            <a:extLst>
              <a:ext uri="{FF2B5EF4-FFF2-40B4-BE49-F238E27FC236}">
                <a16:creationId xmlns:a16="http://schemas.microsoft.com/office/drawing/2014/main" id="{C59E7701-EC83-61EF-6E1C-7138D5A711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407675" y="2525257"/>
            <a:ext cx="1371600" cy="1371600"/>
          </a:xfrm>
          <a:prstGeom prst="rect">
            <a:avLst/>
          </a:prstGeom>
        </p:spPr>
      </p:pic>
      <p:pic>
        <p:nvPicPr>
          <p:cNvPr id="19" name="Graphic 18" descr="Badge 3 with solid fill">
            <a:extLst>
              <a:ext uri="{FF2B5EF4-FFF2-40B4-BE49-F238E27FC236}">
                <a16:creationId xmlns:a16="http://schemas.microsoft.com/office/drawing/2014/main" id="{F99AADDE-3E5A-D0D9-B1E9-63B928EA2C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189230" y="2525257"/>
            <a:ext cx="1371600" cy="1371600"/>
          </a:xfrm>
          <a:prstGeom prst="rect">
            <a:avLst/>
          </a:prstGeom>
        </p:spPr>
      </p:pic>
      <p:sp>
        <p:nvSpPr>
          <p:cNvPr id="20" name="TextBox 19">
            <a:extLst>
              <a:ext uri="{FF2B5EF4-FFF2-40B4-BE49-F238E27FC236}">
                <a16:creationId xmlns:a16="http://schemas.microsoft.com/office/drawing/2014/main" id="{2F1D34AA-7A2C-0CD7-5C55-F71654F5DE2B}"/>
              </a:ext>
            </a:extLst>
          </p:cNvPr>
          <p:cNvSpPr txBox="1"/>
          <p:nvPr/>
        </p:nvSpPr>
        <p:spPr>
          <a:xfrm>
            <a:off x="1799200" y="9723523"/>
            <a:ext cx="6307138" cy="1477328"/>
          </a:xfrm>
          <a:prstGeom prst="rect">
            <a:avLst/>
          </a:prstGeom>
          <a:solidFill>
            <a:srgbClr val="EEF6F7"/>
          </a:solidFill>
        </p:spPr>
        <p:txBody>
          <a:bodyPr wrap="square" lIns="182880" tIns="182880" rIns="182880" bIns="182880">
            <a:spAutoFit/>
          </a:bodyPr>
          <a:lstStyle/>
          <a:p>
            <a:r>
              <a:rPr lang="en-US" sz="2400" b="1" kern="1200" dirty="0">
                <a:solidFill>
                  <a:schemeClr val="tx1">
                    <a:lumMod val="75000"/>
                    <a:lumOff val="25000"/>
                  </a:schemeClr>
                </a:solidFill>
                <a:latin typeface="Helvetica Now Text" panose="020B0504030202020204" pitchFamily="34" charset="0"/>
                <a:ea typeface="+mn-ea"/>
                <a:cs typeface="+mn-cs"/>
              </a:rPr>
              <a:t>Perform</a:t>
            </a:r>
            <a:r>
              <a:rPr lang="en-US" sz="2400" kern="1200" dirty="0">
                <a:solidFill>
                  <a:schemeClr val="tx1">
                    <a:lumMod val="75000"/>
                    <a:lumOff val="25000"/>
                  </a:schemeClr>
                </a:solidFill>
                <a:latin typeface="Helvetica Now Text" panose="020B0504030202020204" pitchFamily="34" charset="0"/>
                <a:ea typeface="+mn-ea"/>
                <a:cs typeface="+mn-cs"/>
              </a:rPr>
              <a:t> a clinical review of your health plan population to identify high-risk members who may qualify for therapy</a:t>
            </a:r>
            <a:endParaRPr lang="en-US" sz="2400" dirty="0"/>
          </a:p>
        </p:txBody>
      </p:sp>
      <p:sp>
        <p:nvSpPr>
          <p:cNvPr id="22" name="TextBox 21">
            <a:extLst>
              <a:ext uri="{FF2B5EF4-FFF2-40B4-BE49-F238E27FC236}">
                <a16:creationId xmlns:a16="http://schemas.microsoft.com/office/drawing/2014/main" id="{FF943493-32A0-5661-70BA-0E83373AB541}"/>
              </a:ext>
            </a:extLst>
          </p:cNvPr>
          <p:cNvSpPr txBox="1"/>
          <p:nvPr/>
        </p:nvSpPr>
        <p:spPr>
          <a:xfrm>
            <a:off x="1799201" y="5359027"/>
            <a:ext cx="6307138" cy="1477328"/>
          </a:xfrm>
          <a:prstGeom prst="rect">
            <a:avLst/>
          </a:prstGeom>
          <a:solidFill>
            <a:srgbClr val="EEF6F7"/>
          </a:solidFill>
        </p:spPr>
        <p:txBody>
          <a:bodyPr wrap="square" lIns="182880" tIns="182880" rIns="182880" bIns="182880" anchor="t">
            <a:spAutoFit/>
          </a:bodyPr>
          <a:lstStyle/>
          <a:p>
            <a:r>
              <a:rPr lang="en-US" sz="2400" b="1" kern="1200" dirty="0">
                <a:solidFill>
                  <a:schemeClr val="tx1">
                    <a:lumMod val="75000"/>
                    <a:lumOff val="25000"/>
                  </a:schemeClr>
                </a:solidFill>
                <a:latin typeface="Helvetica Now Text"/>
              </a:rPr>
              <a:t>Identify</a:t>
            </a:r>
            <a:r>
              <a:rPr lang="en-US" sz="2400" b="0" kern="1200" dirty="0">
                <a:solidFill>
                  <a:schemeClr val="tx1">
                    <a:lumMod val="75000"/>
                    <a:lumOff val="25000"/>
                  </a:schemeClr>
                </a:solidFill>
                <a:latin typeface="Helvetica Now Text"/>
              </a:rPr>
              <a:t> all FDA-approved </a:t>
            </a:r>
            <a:r>
              <a:rPr lang="en-US" sz="2400" dirty="0">
                <a:solidFill>
                  <a:schemeClr val="tx1">
                    <a:lumMod val="75000"/>
                    <a:lumOff val="25000"/>
                  </a:schemeClr>
                </a:solidFill>
                <a:latin typeface="Helvetica Now Text"/>
              </a:rPr>
              <a:t>cell &amp; gene therapies</a:t>
            </a:r>
            <a:r>
              <a:rPr lang="en-US" sz="2400" b="0" kern="1200" dirty="0">
                <a:solidFill>
                  <a:schemeClr val="tx1">
                    <a:lumMod val="75000"/>
                    <a:lumOff val="25000"/>
                  </a:schemeClr>
                </a:solidFill>
                <a:latin typeface="Helvetica Now Text"/>
              </a:rPr>
              <a:t> as well as those in the near-term pipeline</a:t>
            </a:r>
            <a:endParaRPr lang="en-US" sz="2400" dirty="0">
              <a:solidFill>
                <a:schemeClr val="tx1">
                  <a:lumMod val="75000"/>
                  <a:lumOff val="25000"/>
                </a:schemeClr>
              </a:solidFill>
              <a:latin typeface="Helvetica Now Text"/>
            </a:endParaRPr>
          </a:p>
        </p:txBody>
      </p:sp>
      <p:sp>
        <p:nvSpPr>
          <p:cNvPr id="23" name="TextBox 22">
            <a:extLst>
              <a:ext uri="{FF2B5EF4-FFF2-40B4-BE49-F238E27FC236}">
                <a16:creationId xmlns:a16="http://schemas.microsoft.com/office/drawing/2014/main" id="{0F6B9DC4-1574-56EF-0F60-761E6B63EAE5}"/>
              </a:ext>
            </a:extLst>
          </p:cNvPr>
          <p:cNvSpPr txBox="1"/>
          <p:nvPr/>
        </p:nvSpPr>
        <p:spPr>
          <a:xfrm>
            <a:off x="9083575" y="5359027"/>
            <a:ext cx="6019800" cy="1477328"/>
          </a:xfrm>
          <a:prstGeom prst="rect">
            <a:avLst/>
          </a:prstGeom>
          <a:solidFill>
            <a:srgbClr val="EEF6F7"/>
          </a:solidFill>
        </p:spPr>
        <p:txBody>
          <a:bodyPr wrap="square" lIns="182880" tIns="182880" rIns="182880" bIns="182880" anchor="t">
            <a:spAutoFit/>
          </a:bodyPr>
          <a:lstStyle/>
          <a:p>
            <a:r>
              <a:rPr lang="en-US" sz="2400" b="1" kern="1200" dirty="0">
                <a:solidFill>
                  <a:schemeClr val="tx1">
                    <a:lumMod val="75000"/>
                    <a:lumOff val="25000"/>
                  </a:schemeClr>
                </a:solidFill>
                <a:latin typeface="Helvetica Now Text"/>
              </a:rPr>
              <a:t>Understand</a:t>
            </a:r>
            <a:r>
              <a:rPr lang="en-US" sz="2400" b="0" kern="1200" dirty="0">
                <a:solidFill>
                  <a:schemeClr val="tx1">
                    <a:lumMod val="75000"/>
                    <a:lumOff val="25000"/>
                  </a:schemeClr>
                </a:solidFill>
                <a:latin typeface="Helvetica Now Text"/>
              </a:rPr>
              <a:t> whether your existing stop loss coverage covers </a:t>
            </a:r>
            <a:r>
              <a:rPr lang="en-US" sz="2400" dirty="0">
                <a:solidFill>
                  <a:schemeClr val="tx1">
                    <a:lumMod val="75000"/>
                    <a:lumOff val="25000"/>
                  </a:schemeClr>
                </a:solidFill>
                <a:latin typeface="Helvetica Now Text"/>
              </a:rPr>
              <a:t>cell &amp; gene </a:t>
            </a:r>
            <a:r>
              <a:rPr lang="en-US" sz="2400" b="0" kern="1200" dirty="0">
                <a:solidFill>
                  <a:schemeClr val="tx1">
                    <a:lumMod val="75000"/>
                    <a:lumOff val="25000"/>
                  </a:schemeClr>
                </a:solidFill>
                <a:latin typeface="Helvetica Now Text"/>
              </a:rPr>
              <a:t>therapies under current terms</a:t>
            </a:r>
            <a:endParaRPr lang="en-US" sz="2400" dirty="0">
              <a:solidFill>
                <a:schemeClr val="tx1">
                  <a:lumMod val="75000"/>
                  <a:lumOff val="25000"/>
                </a:schemeClr>
              </a:solidFill>
              <a:latin typeface="Arial" panose="020B0604020202020204"/>
              <a:cs typeface="Arial" panose="020B0604020202020204"/>
            </a:endParaRPr>
          </a:p>
        </p:txBody>
      </p:sp>
      <p:sp>
        <p:nvSpPr>
          <p:cNvPr id="24" name="TextBox 23">
            <a:extLst>
              <a:ext uri="{FF2B5EF4-FFF2-40B4-BE49-F238E27FC236}">
                <a16:creationId xmlns:a16="http://schemas.microsoft.com/office/drawing/2014/main" id="{D530D79D-FB68-CFFE-BBB7-C1D4673275DB}"/>
              </a:ext>
            </a:extLst>
          </p:cNvPr>
          <p:cNvSpPr txBox="1"/>
          <p:nvPr/>
        </p:nvSpPr>
        <p:spPr>
          <a:xfrm>
            <a:off x="9083575" y="7541275"/>
            <a:ext cx="6019800" cy="1477328"/>
          </a:xfrm>
          <a:prstGeom prst="rect">
            <a:avLst/>
          </a:prstGeom>
          <a:solidFill>
            <a:srgbClr val="EEF6F7"/>
          </a:solidFill>
        </p:spPr>
        <p:txBody>
          <a:bodyPr wrap="square" lIns="182880" tIns="182880" rIns="182880" bIns="182880">
            <a:spAutoFit/>
          </a:bodyPr>
          <a:lstStyle/>
          <a:p>
            <a:r>
              <a:rPr lang="en-US" sz="2400" b="1" kern="1200" dirty="0">
                <a:solidFill>
                  <a:schemeClr val="tx1">
                    <a:lumMod val="75000"/>
                    <a:lumOff val="25000"/>
                  </a:schemeClr>
                </a:solidFill>
                <a:latin typeface="Helvetica Now Text" panose="020B0504030202020204" pitchFamily="34" charset="0"/>
                <a:ea typeface="+mn-ea"/>
                <a:cs typeface="+mn-cs"/>
              </a:rPr>
              <a:t>Identify</a:t>
            </a:r>
            <a:r>
              <a:rPr lang="en-US" sz="2400" b="0" kern="1200" dirty="0">
                <a:solidFill>
                  <a:schemeClr val="tx1">
                    <a:lumMod val="75000"/>
                    <a:lumOff val="25000"/>
                  </a:schemeClr>
                </a:solidFill>
                <a:latin typeface="Helvetica Now Text" panose="020B0504030202020204" pitchFamily="34" charset="0"/>
                <a:ea typeface="+mn-ea"/>
                <a:cs typeface="+mn-cs"/>
              </a:rPr>
              <a:t> any gaps in coverage such as lasers and exclusions for members with known conditions</a:t>
            </a:r>
            <a:endParaRPr lang="en-US" sz="2400" dirty="0"/>
          </a:p>
        </p:txBody>
      </p:sp>
      <p:sp>
        <p:nvSpPr>
          <p:cNvPr id="25" name="TextBox 24">
            <a:extLst>
              <a:ext uri="{FF2B5EF4-FFF2-40B4-BE49-F238E27FC236}">
                <a16:creationId xmlns:a16="http://schemas.microsoft.com/office/drawing/2014/main" id="{550896F9-AD44-527E-C85B-5BBC79963D44}"/>
              </a:ext>
            </a:extLst>
          </p:cNvPr>
          <p:cNvSpPr txBox="1"/>
          <p:nvPr/>
        </p:nvSpPr>
        <p:spPr>
          <a:xfrm>
            <a:off x="16077091" y="7541275"/>
            <a:ext cx="6019800" cy="1477328"/>
          </a:xfrm>
          <a:prstGeom prst="rect">
            <a:avLst/>
          </a:prstGeom>
          <a:solidFill>
            <a:srgbClr val="EEF6F7"/>
          </a:solidFill>
        </p:spPr>
        <p:txBody>
          <a:bodyPr wrap="square" lIns="182880" tIns="182880" rIns="182880" bIns="182880">
            <a:spAutoFit/>
          </a:bodyPr>
          <a:lstStyle/>
          <a:p>
            <a:r>
              <a:rPr lang="en-US" sz="2400" b="1" kern="1200" dirty="0">
                <a:solidFill>
                  <a:schemeClr val="tx1">
                    <a:lumMod val="75000"/>
                    <a:lumOff val="25000"/>
                  </a:schemeClr>
                </a:solidFill>
                <a:latin typeface="Helvetica Now Text" panose="020B0504030202020204" pitchFamily="34" charset="0"/>
                <a:ea typeface="+mn-ea"/>
                <a:cs typeface="+mn-cs"/>
              </a:rPr>
              <a:t>Assess</a:t>
            </a:r>
            <a:r>
              <a:rPr lang="en-US" sz="2400" b="0" kern="1200" dirty="0">
                <a:solidFill>
                  <a:schemeClr val="tx1">
                    <a:lumMod val="75000"/>
                    <a:lumOff val="25000"/>
                  </a:schemeClr>
                </a:solidFill>
                <a:latin typeface="Helvetica Now Text" panose="020B0504030202020204" pitchFamily="34" charset="0"/>
                <a:ea typeface="+mn-ea"/>
                <a:cs typeface="+mn-cs"/>
              </a:rPr>
              <a:t> how much risk you can retain based on business objectives and access to </a:t>
            </a:r>
            <a:r>
              <a:rPr lang="en-US" sz="2400" dirty="0">
                <a:solidFill>
                  <a:schemeClr val="tx1">
                    <a:lumMod val="75000"/>
                    <a:lumOff val="25000"/>
                  </a:schemeClr>
                </a:solidFill>
                <a:latin typeface="Helvetica Now Text" panose="020B0504030202020204" pitchFamily="34" charset="0"/>
              </a:rPr>
              <a:t>capital</a:t>
            </a:r>
            <a:endParaRPr lang="en-US" sz="2400" dirty="0"/>
          </a:p>
        </p:txBody>
      </p:sp>
      <p:sp>
        <p:nvSpPr>
          <p:cNvPr id="26" name="TextBox 25">
            <a:extLst>
              <a:ext uri="{FF2B5EF4-FFF2-40B4-BE49-F238E27FC236}">
                <a16:creationId xmlns:a16="http://schemas.microsoft.com/office/drawing/2014/main" id="{45C23216-CB07-679A-F5EA-A6DB2DD8694F}"/>
              </a:ext>
            </a:extLst>
          </p:cNvPr>
          <p:cNvSpPr txBox="1"/>
          <p:nvPr/>
        </p:nvSpPr>
        <p:spPr>
          <a:xfrm>
            <a:off x="9083575" y="9711607"/>
            <a:ext cx="6019800" cy="1477328"/>
          </a:xfrm>
          <a:prstGeom prst="rect">
            <a:avLst/>
          </a:prstGeom>
          <a:solidFill>
            <a:srgbClr val="EEF6F7"/>
          </a:solidFill>
        </p:spPr>
        <p:txBody>
          <a:bodyPr wrap="square" lIns="182880" tIns="182880" rIns="182880" bIns="182880">
            <a:spAutoFit/>
          </a:bodyPr>
          <a:lstStyle/>
          <a:p>
            <a:r>
              <a:rPr lang="en-US" sz="2400" b="1" kern="1200" dirty="0">
                <a:solidFill>
                  <a:schemeClr val="tx1">
                    <a:lumMod val="75000"/>
                    <a:lumOff val="25000"/>
                  </a:schemeClr>
                </a:solidFill>
                <a:latin typeface="Helvetica Now Text" panose="020B0504030202020204" pitchFamily="34" charset="0"/>
                <a:ea typeface="+mn-ea"/>
                <a:cs typeface="+mn-cs"/>
              </a:rPr>
              <a:t>Determine</a:t>
            </a:r>
            <a:r>
              <a:rPr lang="en-US" sz="2400" b="0" kern="1200" dirty="0">
                <a:solidFill>
                  <a:schemeClr val="tx1">
                    <a:lumMod val="75000"/>
                    <a:lumOff val="25000"/>
                  </a:schemeClr>
                </a:solidFill>
                <a:latin typeface="Helvetica Now Text" panose="020B0504030202020204" pitchFamily="34" charset="0"/>
                <a:ea typeface="+mn-ea"/>
                <a:cs typeface="+mn-cs"/>
              </a:rPr>
              <a:t> whether your current level of coverage is sufficient or if gaps need to be addressed</a:t>
            </a:r>
            <a:endParaRPr lang="en-US" sz="2400" dirty="0"/>
          </a:p>
        </p:txBody>
      </p:sp>
      <p:sp>
        <p:nvSpPr>
          <p:cNvPr id="27" name="TextBox 26">
            <a:extLst>
              <a:ext uri="{FF2B5EF4-FFF2-40B4-BE49-F238E27FC236}">
                <a16:creationId xmlns:a16="http://schemas.microsoft.com/office/drawing/2014/main" id="{A45E2D33-64E8-8812-7787-0A4EBE7E9B38}"/>
              </a:ext>
            </a:extLst>
          </p:cNvPr>
          <p:cNvSpPr txBox="1"/>
          <p:nvPr/>
        </p:nvSpPr>
        <p:spPr>
          <a:xfrm>
            <a:off x="16080613" y="9711607"/>
            <a:ext cx="6019800" cy="1477328"/>
          </a:xfrm>
          <a:prstGeom prst="rect">
            <a:avLst/>
          </a:prstGeom>
          <a:solidFill>
            <a:srgbClr val="EEF6F7"/>
          </a:solidFill>
        </p:spPr>
        <p:txBody>
          <a:bodyPr wrap="square" lIns="182880" tIns="182880" rIns="182880" bIns="182880" anchor="t">
            <a:spAutoFit/>
          </a:bodyPr>
          <a:lstStyle/>
          <a:p>
            <a:r>
              <a:rPr lang="en-US" sz="2400" b="1" kern="1200" dirty="0">
                <a:solidFill>
                  <a:schemeClr val="tx1">
                    <a:lumMod val="75000"/>
                    <a:lumOff val="25000"/>
                  </a:schemeClr>
                </a:solidFill>
                <a:latin typeface="Helvetica Now Text"/>
              </a:rPr>
              <a:t>Select</a:t>
            </a:r>
            <a:r>
              <a:rPr lang="en-US" sz="2400" b="0" kern="1200" dirty="0">
                <a:solidFill>
                  <a:schemeClr val="tx1">
                    <a:lumMod val="75000"/>
                    <a:lumOff val="25000"/>
                  </a:schemeClr>
                </a:solidFill>
                <a:latin typeface="Helvetica Now Text"/>
              </a:rPr>
              <a:t> from the full spectrum of risk management strategies to address any residual </a:t>
            </a:r>
            <a:r>
              <a:rPr lang="en-US" sz="2400" dirty="0">
                <a:solidFill>
                  <a:schemeClr val="tx1">
                    <a:lumMod val="75000"/>
                    <a:lumOff val="25000"/>
                  </a:schemeClr>
                </a:solidFill>
                <a:latin typeface="Helvetica Now Text"/>
              </a:rPr>
              <a:t>cell &amp; gene therapy risk</a:t>
            </a:r>
          </a:p>
        </p:txBody>
      </p:sp>
      <p:sp>
        <p:nvSpPr>
          <p:cNvPr id="28" name="TextBox 27">
            <a:extLst>
              <a:ext uri="{FF2B5EF4-FFF2-40B4-BE49-F238E27FC236}">
                <a16:creationId xmlns:a16="http://schemas.microsoft.com/office/drawing/2014/main" id="{C6EB157A-7060-E159-7842-8BEDD8AD4FD9}"/>
              </a:ext>
            </a:extLst>
          </p:cNvPr>
          <p:cNvSpPr txBox="1"/>
          <p:nvPr/>
        </p:nvSpPr>
        <p:spPr>
          <a:xfrm>
            <a:off x="16080611" y="5359027"/>
            <a:ext cx="6019800" cy="1477328"/>
          </a:xfrm>
          <a:prstGeom prst="rect">
            <a:avLst/>
          </a:prstGeom>
          <a:solidFill>
            <a:srgbClr val="EEF6F7"/>
          </a:solidFill>
        </p:spPr>
        <p:txBody>
          <a:bodyPr wrap="square" lIns="182880" tIns="182880" rIns="182880" bIns="182880" anchor="t">
            <a:spAutoFit/>
          </a:bodyPr>
          <a:lstStyle/>
          <a:p>
            <a:r>
              <a:rPr lang="en-US" sz="2400" b="1" kern="1200" dirty="0">
                <a:solidFill>
                  <a:schemeClr val="tx1">
                    <a:lumMod val="75000"/>
                    <a:lumOff val="25000"/>
                  </a:schemeClr>
                </a:solidFill>
                <a:latin typeface="Helvetica Now Text"/>
              </a:rPr>
              <a:t>Consider</a:t>
            </a:r>
            <a:r>
              <a:rPr lang="en-US" sz="2400" b="0" kern="1200" dirty="0">
                <a:solidFill>
                  <a:schemeClr val="tx1">
                    <a:lumMod val="75000"/>
                    <a:lumOff val="25000"/>
                  </a:schemeClr>
                </a:solidFill>
                <a:latin typeface="Helvetica Now Text"/>
              </a:rPr>
              <a:t> </a:t>
            </a:r>
            <a:r>
              <a:rPr lang="en-US" sz="2400" dirty="0">
                <a:solidFill>
                  <a:schemeClr val="tx1">
                    <a:lumMod val="75000"/>
                    <a:lumOff val="25000"/>
                  </a:schemeClr>
                </a:solidFill>
                <a:latin typeface="Helvetica Now Text"/>
              </a:rPr>
              <a:t>cell &amp; gene therapy coverage options given their high costs, limited scope and uncertain efficacy</a:t>
            </a:r>
            <a:endParaRPr lang="en-US" sz="2400" dirty="0">
              <a:solidFill>
                <a:schemeClr val="tx1">
                  <a:lumMod val="75000"/>
                  <a:lumOff val="25000"/>
                </a:schemeClr>
              </a:solidFill>
              <a:latin typeface="Arial" panose="020B0604020202020204"/>
              <a:cs typeface="Arial" panose="020B0604020202020204"/>
            </a:endParaRPr>
          </a:p>
        </p:txBody>
      </p:sp>
      <p:sp>
        <p:nvSpPr>
          <p:cNvPr id="5" name="Footer Placeholder 3">
            <a:extLst>
              <a:ext uri="{FF2B5EF4-FFF2-40B4-BE49-F238E27FC236}">
                <a16:creationId xmlns:a16="http://schemas.microsoft.com/office/drawing/2014/main" id="{D6B8F68D-5486-CE90-E31A-A03A2731D28A}"/>
              </a:ext>
            </a:extLst>
          </p:cNvPr>
          <p:cNvSpPr>
            <a:spLocks noGrp="1"/>
          </p:cNvSpPr>
          <p:nvPr>
            <p:ph type="ftr" sz="quarter" idx="4294967295"/>
          </p:nvPr>
        </p:nvSpPr>
        <p:spPr>
          <a:xfrm>
            <a:off x="12023125" y="12554568"/>
            <a:ext cx="10077288" cy="730250"/>
          </a:xfrm>
          <a:prstGeom prst="rect">
            <a:avLst/>
          </a:prstGeom>
        </p:spPr>
        <p:txBody>
          <a:bodyPr/>
          <a:lstStyle/>
          <a:p>
            <a:r>
              <a:rPr lang="en-GB" sz="1200" dirty="0"/>
              <a:t>Aon – Proprietary and Confidential</a:t>
            </a:r>
          </a:p>
        </p:txBody>
      </p:sp>
      <p:pic>
        <p:nvPicPr>
          <p:cNvPr id="4" name="Picture 3">
            <a:extLst>
              <a:ext uri="{FF2B5EF4-FFF2-40B4-BE49-F238E27FC236}">
                <a16:creationId xmlns:a16="http://schemas.microsoft.com/office/drawing/2014/main" id="{D902F537-59F5-81C1-C29F-4F3AF85CF3F9}"/>
              </a:ext>
            </a:extLst>
          </p:cNvPr>
          <p:cNvPicPr>
            <a:picLocks noChangeAspect="1"/>
          </p:cNvPicPr>
          <p:nvPr/>
        </p:nvPicPr>
        <p:blipFill>
          <a:blip r:embed="rId9"/>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170192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F9F9EE-8568-4B81-292B-96AF6351A480}"/>
              </a:ext>
            </a:extLst>
          </p:cNvPr>
          <p:cNvSpPr>
            <a:spLocks noGrp="1"/>
          </p:cNvSpPr>
          <p:nvPr>
            <p:ph type="sldNum" sz="quarter" idx="12"/>
          </p:nvPr>
        </p:nvSpPr>
        <p:spPr/>
        <p:txBody>
          <a:bodyPr/>
          <a:lstStyle/>
          <a:p>
            <a:fld id="{91D568E7-61F5-D04E-995D-81EF41C01A2A}" type="slidenum">
              <a:rPr lang="en-GB" smtClean="0"/>
              <a:pPr/>
              <a:t>27</a:t>
            </a:fld>
            <a:endParaRPr lang="en-GB" dirty="0"/>
          </a:p>
        </p:txBody>
      </p:sp>
      <p:sp>
        <p:nvSpPr>
          <p:cNvPr id="3" name="Title 2">
            <a:extLst>
              <a:ext uri="{FF2B5EF4-FFF2-40B4-BE49-F238E27FC236}">
                <a16:creationId xmlns:a16="http://schemas.microsoft.com/office/drawing/2014/main" id="{95A94FB7-994F-CC89-7CF2-AD5BB212D521}"/>
              </a:ext>
            </a:extLst>
          </p:cNvPr>
          <p:cNvSpPr>
            <a:spLocks noGrp="1"/>
          </p:cNvSpPr>
          <p:nvPr>
            <p:ph type="title"/>
          </p:nvPr>
        </p:nvSpPr>
        <p:spPr>
          <a:xfrm>
            <a:off x="944086" y="793689"/>
            <a:ext cx="21372512" cy="800219"/>
          </a:xfrm>
        </p:spPr>
        <p:txBody>
          <a:bodyPr/>
          <a:lstStyle/>
          <a:p>
            <a:r>
              <a:rPr lang="en-US" dirty="0">
                <a:latin typeface="Helvetica Now Text"/>
              </a:rPr>
              <a:t>CGT Risk Management Spectrum</a:t>
            </a:r>
          </a:p>
        </p:txBody>
      </p:sp>
      <p:sp>
        <p:nvSpPr>
          <p:cNvPr id="14" name="Rectangle 13">
            <a:extLst>
              <a:ext uri="{FF2B5EF4-FFF2-40B4-BE49-F238E27FC236}">
                <a16:creationId xmlns:a16="http://schemas.microsoft.com/office/drawing/2014/main" id="{015EA804-6D15-8A82-5FF6-975BCF86FDD1}"/>
              </a:ext>
            </a:extLst>
          </p:cNvPr>
          <p:cNvSpPr/>
          <p:nvPr/>
        </p:nvSpPr>
        <p:spPr>
          <a:xfrm>
            <a:off x="404037" y="-871870"/>
            <a:ext cx="45719" cy="637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0" i="0" dirty="0">
              <a:solidFill>
                <a:schemeClr val="tx2"/>
              </a:solidFill>
              <a:latin typeface="Helvetica Now Text" panose="020B0504030202020204" pitchFamily="34" charset="77"/>
            </a:endParaRPr>
          </a:p>
        </p:txBody>
      </p:sp>
      <p:graphicFrame>
        <p:nvGraphicFramePr>
          <p:cNvPr id="7" name="Table 6">
            <a:extLst>
              <a:ext uri="{FF2B5EF4-FFF2-40B4-BE49-F238E27FC236}">
                <a16:creationId xmlns:a16="http://schemas.microsoft.com/office/drawing/2014/main" id="{51810C4C-9980-AEDC-F206-9585ED3214B2}"/>
              </a:ext>
            </a:extLst>
          </p:cNvPr>
          <p:cNvGraphicFramePr>
            <a:graphicFrameLocks noGrp="1"/>
          </p:cNvGraphicFramePr>
          <p:nvPr>
            <p:extLst>
              <p:ext uri="{D42A27DB-BD31-4B8C-83A1-F6EECF244321}">
                <p14:modId xmlns:p14="http://schemas.microsoft.com/office/powerpoint/2010/main" val="2033770519"/>
              </p:ext>
            </p:extLst>
          </p:nvPr>
        </p:nvGraphicFramePr>
        <p:xfrm>
          <a:off x="719089" y="2022929"/>
          <a:ext cx="22494240" cy="10021860"/>
        </p:xfrm>
        <a:graphic>
          <a:graphicData uri="http://schemas.openxmlformats.org/drawingml/2006/table">
            <a:tbl>
              <a:tblPr firstRow="1" bandRow="1">
                <a:tableStyleId>{00A15C55-8517-42AA-B614-E9B94910E393}</a:tableStyleId>
              </a:tblPr>
              <a:tblGrid>
                <a:gridCol w="2926080">
                  <a:extLst>
                    <a:ext uri="{9D8B030D-6E8A-4147-A177-3AD203B41FA5}">
                      <a16:colId xmlns:a16="http://schemas.microsoft.com/office/drawing/2014/main" val="106563460"/>
                    </a:ext>
                  </a:extLst>
                </a:gridCol>
                <a:gridCol w="3566160">
                  <a:extLst>
                    <a:ext uri="{9D8B030D-6E8A-4147-A177-3AD203B41FA5}">
                      <a16:colId xmlns:a16="http://schemas.microsoft.com/office/drawing/2014/main" val="2905085862"/>
                    </a:ext>
                  </a:extLst>
                </a:gridCol>
                <a:gridCol w="16002000">
                  <a:extLst>
                    <a:ext uri="{9D8B030D-6E8A-4147-A177-3AD203B41FA5}">
                      <a16:colId xmlns:a16="http://schemas.microsoft.com/office/drawing/2014/main" val="3350840167"/>
                    </a:ext>
                  </a:extLst>
                </a:gridCol>
              </a:tblGrid>
              <a:tr h="1019565">
                <a:tc rowSpan="3">
                  <a:txBody>
                    <a:bodyPr/>
                    <a:lstStyle/>
                    <a:p>
                      <a:pPr algn="ctr"/>
                      <a:r>
                        <a:rPr lang="en-US" sz="2400" b="1" dirty="0">
                          <a:solidFill>
                            <a:schemeClr val="tx1">
                              <a:lumMod val="75000"/>
                              <a:lumOff val="25000"/>
                            </a:schemeClr>
                          </a:solidFill>
                          <a:latin typeface="Helvetica Now Text"/>
                        </a:rPr>
                        <a:t>Traditional Methods</a:t>
                      </a:r>
                    </a:p>
                  </a:txBody>
                  <a:tcPr anchor="ctr">
                    <a:lnL w="12700" cmpd="sng">
                      <a:noFill/>
                    </a:lnL>
                    <a:lnR w="38100" cap="flat" cmpd="sng" algn="ctr">
                      <a:noFill/>
                      <a:prstDash val="solid"/>
                      <a:round/>
                      <a:headEnd type="none" w="med" len="med"/>
                      <a:tailEnd type="none" w="med" len="med"/>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r>
                        <a:rPr lang="en-US" sz="2400" b="0" dirty="0">
                          <a:solidFill>
                            <a:schemeClr val="tx1">
                              <a:lumMod val="75000"/>
                              <a:lumOff val="25000"/>
                            </a:schemeClr>
                          </a:solidFill>
                          <a:latin typeface="Helvetica Now Text"/>
                        </a:rPr>
                        <a:t>Captives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r>
                        <a:rPr lang="en-US" sz="2400" b="0" kern="1200" dirty="0">
                          <a:solidFill>
                            <a:schemeClr val="tx1">
                              <a:lumMod val="75000"/>
                              <a:lumOff val="25000"/>
                            </a:schemeClr>
                          </a:solidFill>
                          <a:latin typeface="Helvetica Now Text"/>
                          <a:ea typeface="+mn-ea"/>
                          <a:cs typeface="+mn-cs"/>
                        </a:rPr>
                        <a:t>Licensed (re)insurance company owned by a self-insured organization; enables larger employers to reduce catastrophic claims volatility and stabilize financing costs while retaining profits and gaining direct access to the reinsurance market.</a:t>
                      </a:r>
                    </a:p>
                  </a:txBody>
                  <a:tcPr anchor="ctr">
                    <a:lnL w="38100" cap="flat" cmpd="sng" algn="ctr">
                      <a:noFill/>
                      <a:prstDash val="solid"/>
                      <a:round/>
                      <a:headEnd type="none" w="med" len="med"/>
                      <a:tailEnd type="none" w="med" len="med"/>
                    </a:lnL>
                    <a:lnR w="12700" cmpd="sng">
                      <a:noFill/>
                    </a:lnR>
                    <a:lnT w="381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4610048"/>
                  </a:ext>
                </a:extLst>
              </a:tr>
              <a:tr h="1019565">
                <a:tc vMerge="1">
                  <a:txBody>
                    <a:bodyPr/>
                    <a:lstStyle/>
                    <a:p>
                      <a:endParaRPr lang="en-US"/>
                    </a:p>
                  </a:txBody>
                  <a:tcPr>
                    <a:lnT w="38100" cmpd="sng">
                      <a:noFill/>
                    </a:lnT>
                  </a:tcPr>
                </a:tc>
                <a:tc>
                  <a:txBody>
                    <a:bodyPr/>
                    <a:lstStyle/>
                    <a:p>
                      <a:r>
                        <a:rPr lang="en-US" sz="2400" b="0" dirty="0">
                          <a:solidFill>
                            <a:schemeClr val="tx1">
                              <a:lumMod val="75000"/>
                              <a:lumOff val="25000"/>
                            </a:schemeClr>
                          </a:solidFill>
                          <a:latin typeface="Helvetica Now Text"/>
                        </a:rPr>
                        <a:t>Group Captives</a:t>
                      </a:r>
                    </a:p>
                  </a:txBody>
                  <a:tcPr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2400" b="0" kern="1200" dirty="0">
                          <a:solidFill>
                            <a:schemeClr val="tx1">
                              <a:lumMod val="75000"/>
                              <a:lumOff val="25000"/>
                            </a:schemeClr>
                          </a:solidFill>
                          <a:latin typeface="Helvetica Now Text"/>
                          <a:ea typeface="+mn-ea"/>
                          <a:cs typeface="+mn-cs"/>
                        </a:rPr>
                        <a:t>(Re)insurance structure established and controlled by multiple small and midsize self-insureds; enables employers that do not have the scale to self-fund on their own to spreads the risk of catastrophic claims over all members and collectively reduce volatility</a:t>
                      </a:r>
                    </a:p>
                  </a:txBody>
                  <a:tcPr anchor="ctr">
                    <a:lnL w="381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920835"/>
                  </a:ext>
                </a:extLst>
              </a:tr>
              <a:tr h="1019565">
                <a:tc vMerge="1">
                  <a:txBody>
                    <a:bodyPr/>
                    <a:lstStyle/>
                    <a:p>
                      <a:endParaRPr lang="en-US"/>
                    </a:p>
                  </a:txBody>
                  <a:tcPr/>
                </a:tc>
                <a:tc>
                  <a:txBody>
                    <a:bodyPr/>
                    <a:lstStyle/>
                    <a:p>
                      <a:r>
                        <a:rPr lang="en-US" sz="2400" b="0" dirty="0">
                          <a:solidFill>
                            <a:schemeClr val="tx1">
                              <a:lumMod val="75000"/>
                              <a:lumOff val="25000"/>
                            </a:schemeClr>
                          </a:solidFill>
                          <a:latin typeface="Helvetica Now Text"/>
                        </a:rPr>
                        <a:t>Stop-Loss</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2400" b="0" kern="1200" dirty="0">
                          <a:solidFill>
                            <a:schemeClr val="tx1">
                              <a:lumMod val="75000"/>
                              <a:lumOff val="25000"/>
                            </a:schemeClr>
                          </a:solidFill>
                          <a:latin typeface="Helvetica Now Text"/>
                          <a:ea typeface="+mn-ea"/>
                          <a:cs typeface="+mn-cs"/>
                        </a:rPr>
                        <a:t>Insurance policy that provides reimbursement to self-funded employers if their employee claims reach above the predetermined limit – can be designed at the individual claimant level or the aggregate portfolio level  </a:t>
                      </a:r>
                    </a:p>
                  </a:txBody>
                  <a:tcPr anchor="ctr">
                    <a:lnL w="381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652989"/>
                  </a:ext>
                </a:extLst>
              </a:tr>
              <a:tr h="1019565">
                <a:tc>
                  <a:txBody>
                    <a:bodyPr/>
                    <a:lstStyle/>
                    <a:p>
                      <a:pPr algn="ctr"/>
                      <a:r>
                        <a:rPr lang="en-US" sz="2400" b="1" dirty="0">
                          <a:solidFill>
                            <a:schemeClr val="tx1">
                              <a:lumMod val="75000"/>
                              <a:lumOff val="25000"/>
                            </a:schemeClr>
                          </a:solidFill>
                          <a:latin typeface="Helvetica Now Text"/>
                        </a:rPr>
                        <a:t>Transfer the Risk</a:t>
                      </a:r>
                    </a:p>
                  </a:txBody>
                  <a:tcPr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1D4D6"/>
                    </a:solidFill>
                  </a:tcPr>
                </a:tc>
                <a:tc>
                  <a:txBody>
                    <a:bodyPr/>
                    <a:lstStyle/>
                    <a:p>
                      <a:r>
                        <a:rPr lang="en-US" sz="2400" b="0" dirty="0">
                          <a:solidFill>
                            <a:schemeClr val="tx1">
                              <a:lumMod val="75000"/>
                              <a:lumOff val="25000"/>
                            </a:schemeClr>
                          </a:solidFill>
                          <a:latin typeface="Helvetica Now Text"/>
                        </a:rPr>
                        <a:t>CGT Stop Loss / </a:t>
                      </a:r>
                    </a:p>
                    <a:p>
                      <a:r>
                        <a:rPr lang="en-US" sz="2400" b="0" dirty="0">
                          <a:solidFill>
                            <a:schemeClr val="tx1">
                              <a:lumMod val="75000"/>
                              <a:lumOff val="25000"/>
                            </a:schemeClr>
                          </a:solidFill>
                          <a:latin typeface="Helvetica Now Text"/>
                        </a:rPr>
                        <a:t>Carve-out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6EEEF"/>
                    </a:solidFill>
                  </a:tcPr>
                </a:tc>
                <a:tc>
                  <a:txBody>
                    <a:bodyPr/>
                    <a:lstStyle/>
                    <a:p>
                      <a:r>
                        <a:rPr lang="en-US" sz="2400" b="0" kern="1200" dirty="0">
                          <a:solidFill>
                            <a:schemeClr val="tx1">
                              <a:lumMod val="75000"/>
                              <a:lumOff val="25000"/>
                            </a:schemeClr>
                          </a:solidFill>
                          <a:latin typeface="Helvetica Now Text"/>
                          <a:ea typeface="+mn-ea"/>
                          <a:cs typeface="+mn-cs"/>
                        </a:rPr>
                        <a:t>Stop-loss policy (individual or aggregate) that separately covers certain high-risk components of a larger insurance policy that have possibly been carved out</a:t>
                      </a:r>
                    </a:p>
                  </a:txBody>
                  <a:tcPr anchor="ctr">
                    <a:lnL w="38100" cap="flat" cmpd="sng" algn="ctr">
                      <a:noFill/>
                      <a:prstDash val="solid"/>
                      <a:round/>
                      <a:headEnd type="none" w="med" len="med"/>
                      <a:tailEnd type="none" w="med" len="med"/>
                    </a:lnL>
                    <a:lnR w="12700" cmpd="sng">
                      <a:noFill/>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529980"/>
                  </a:ext>
                </a:extLst>
              </a:tr>
              <a:tr h="1019565">
                <a:tc rowSpan="2">
                  <a:txBody>
                    <a:bodyPr/>
                    <a:lstStyle/>
                    <a:p>
                      <a:pPr algn="ctr"/>
                      <a:r>
                        <a:rPr lang="en-US" sz="2400" b="1" dirty="0">
                          <a:solidFill>
                            <a:schemeClr val="tx1">
                              <a:lumMod val="75000"/>
                              <a:lumOff val="25000"/>
                            </a:schemeClr>
                          </a:solidFill>
                          <a:latin typeface="Helvetica Now Text"/>
                        </a:rPr>
                        <a:t>Spread the Cost</a:t>
                      </a:r>
                    </a:p>
                  </a:txBody>
                  <a:tcPr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4C2C5"/>
                    </a:solidFill>
                  </a:tcPr>
                </a:tc>
                <a:tc>
                  <a:txBody>
                    <a:bodyPr/>
                    <a:lstStyle/>
                    <a:p>
                      <a:r>
                        <a:rPr lang="en-US" sz="2400" b="0" dirty="0">
                          <a:solidFill>
                            <a:schemeClr val="tx1">
                              <a:lumMod val="75000"/>
                              <a:lumOff val="25000"/>
                            </a:schemeClr>
                          </a:solidFill>
                          <a:latin typeface="Helvetica Now Text"/>
                        </a:rPr>
                        <a:t>CGT Specific Loan</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DBE7E8"/>
                    </a:solidFill>
                  </a:tcPr>
                </a:tc>
                <a:tc>
                  <a:txBody>
                    <a:bodyPr/>
                    <a:lstStyle/>
                    <a:p>
                      <a:r>
                        <a:rPr lang="en-US" sz="2400" b="0" kern="1200" dirty="0">
                          <a:solidFill>
                            <a:schemeClr val="tx1">
                              <a:lumMod val="75000"/>
                              <a:lumOff val="25000"/>
                            </a:schemeClr>
                          </a:solidFill>
                          <a:latin typeface="Helvetica Now Text"/>
                          <a:ea typeface="+mn-ea"/>
                          <a:cs typeface="+mn-cs"/>
                        </a:rPr>
                        <a:t>Financing option that allows employers to smooth volatility of claims by receiving a loan to pay for a high-cost GCT &amp; making staged repayments; structures may vary (e.g., loan can be paid directly to pharma in full/installments with payments made to lender) </a:t>
                      </a:r>
                    </a:p>
                  </a:txBody>
                  <a:tcPr anchor="ctr">
                    <a:lnL w="381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674973"/>
                  </a:ext>
                </a:extLst>
              </a:tr>
              <a:tr h="1019565">
                <a:tc vMerge="1">
                  <a:txBody>
                    <a:bodyPr/>
                    <a:lstStyle/>
                    <a:p>
                      <a:endParaRPr lang="en-US"/>
                    </a:p>
                  </a:txBody>
                  <a:tcPr/>
                </a:tc>
                <a:tc>
                  <a:txBody>
                    <a:bodyPr/>
                    <a:lstStyle/>
                    <a:p>
                      <a:r>
                        <a:rPr lang="en-US" sz="2400" b="0" dirty="0">
                          <a:solidFill>
                            <a:schemeClr val="tx1">
                              <a:lumMod val="75000"/>
                              <a:lumOff val="25000"/>
                            </a:schemeClr>
                          </a:solidFill>
                          <a:latin typeface="Helvetica Now Text"/>
                        </a:rPr>
                        <a:t>Access to Credit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DBE7E8"/>
                    </a:solidFill>
                  </a:tcPr>
                </a:tc>
                <a:tc>
                  <a:txBody>
                    <a:bodyPr/>
                    <a:lstStyle/>
                    <a:p>
                      <a:r>
                        <a:rPr lang="en-US" sz="2400" b="0" kern="1200" noProof="0" dirty="0">
                          <a:solidFill>
                            <a:schemeClr val="tx1">
                              <a:lumMod val="75000"/>
                              <a:lumOff val="25000"/>
                            </a:schemeClr>
                          </a:solidFill>
                          <a:latin typeface="Helvetica Now Text"/>
                          <a:ea typeface="+mn-ea"/>
                          <a:cs typeface="+mn-cs"/>
                        </a:rPr>
                        <a:t>Financial agreement in which credit is available to cover for non-budgeted, high-cost drug claims via a PEPM fee </a:t>
                      </a:r>
                      <a:endParaRPr lang="en-US" sz="2400" b="0" i="0" u="none" strike="noStrike" noProof="0" dirty="0">
                        <a:solidFill>
                          <a:schemeClr val="tx1"/>
                        </a:solidFill>
                        <a:effectLst/>
                        <a:latin typeface="Helvetica Now Text" panose="020B0504030202020204" pitchFamily="34" charset="0"/>
                      </a:endParaRPr>
                    </a:p>
                  </a:txBody>
                  <a:tcPr anchor="ctr">
                    <a:lnL w="381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770806"/>
                  </a:ext>
                </a:extLst>
              </a:tr>
              <a:tr h="1019565">
                <a:tc rowSpan="3">
                  <a:txBody>
                    <a:bodyPr/>
                    <a:lstStyle/>
                    <a:p>
                      <a:pPr algn="ctr"/>
                      <a:r>
                        <a:rPr lang="en-US" sz="2400" b="1" dirty="0">
                          <a:solidFill>
                            <a:schemeClr val="tx1">
                              <a:lumMod val="75000"/>
                              <a:lumOff val="25000"/>
                            </a:schemeClr>
                          </a:solidFill>
                          <a:latin typeface="Helvetica Now Text"/>
                        </a:rPr>
                        <a:t>Guarantee ROI</a:t>
                      </a:r>
                    </a:p>
                  </a:txBody>
                  <a:tcPr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19DA3"/>
                    </a:solidFill>
                  </a:tcPr>
                </a:tc>
                <a:tc>
                  <a:txBody>
                    <a:bodyPr/>
                    <a:lstStyle/>
                    <a:p>
                      <a:r>
                        <a:rPr lang="en-US" sz="2400" b="0" dirty="0">
                          <a:solidFill>
                            <a:schemeClr val="tx1">
                              <a:lumMod val="75000"/>
                              <a:lumOff val="25000"/>
                            </a:schemeClr>
                          </a:solidFill>
                          <a:latin typeface="Helvetica Now Text"/>
                        </a:rPr>
                        <a:t>Warrantee Guarantee</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DDDF"/>
                    </a:solidFill>
                  </a:tcPr>
                </a:tc>
                <a:tc>
                  <a:txBody>
                    <a:bodyPr/>
                    <a:lstStyle/>
                    <a:p>
                      <a:r>
                        <a:rPr lang="en-US" sz="2400" b="0" kern="1200" dirty="0">
                          <a:solidFill>
                            <a:schemeClr val="tx1">
                              <a:lumMod val="75000"/>
                              <a:lumOff val="25000"/>
                            </a:schemeClr>
                          </a:solidFill>
                          <a:latin typeface="Helvetica Now Text"/>
                          <a:ea typeface="+mn-ea"/>
                          <a:cs typeface="+mn-cs"/>
                        </a:rPr>
                        <a:t>Reimbursement option that is based on a guaranteed therapeutic outcomes; enables risk sharing between employer and manufacturer as manufacturer is financially liable if therapy does not product expected results</a:t>
                      </a:r>
                    </a:p>
                  </a:txBody>
                  <a:tcPr anchor="ctr">
                    <a:lnL w="38100" cap="flat" cmpd="sng" algn="ctr">
                      <a:noFill/>
                      <a:prstDash val="solid"/>
                      <a:round/>
                      <a:headEnd type="none" w="med" len="med"/>
                      <a:tailEnd type="none" w="med" len="med"/>
                    </a:lnL>
                    <a:lnR w="12700" cmpd="sng">
                      <a:noFill/>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924242"/>
                  </a:ext>
                </a:extLst>
              </a:tr>
              <a:tr h="1019565">
                <a:tc vMerge="1">
                  <a:txBody>
                    <a:bodyPr/>
                    <a:lstStyle/>
                    <a:p>
                      <a:endParaRPr lang="en-US"/>
                    </a:p>
                  </a:txBody>
                  <a:tcPr/>
                </a:tc>
                <a:tc>
                  <a:txBody>
                    <a:bodyPr/>
                    <a:lstStyle/>
                    <a:p>
                      <a:r>
                        <a:rPr lang="en-US" sz="2400" b="0" dirty="0">
                          <a:solidFill>
                            <a:schemeClr val="tx1">
                              <a:lumMod val="75000"/>
                              <a:lumOff val="25000"/>
                            </a:schemeClr>
                          </a:solidFill>
                          <a:latin typeface="Helvetica Now Text"/>
                        </a:rPr>
                        <a:t>Outcome based payment</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CDDDF"/>
                    </a:solidFill>
                  </a:tcPr>
                </a:tc>
                <a:tc>
                  <a:txBody>
                    <a:bodyPr/>
                    <a:lstStyle/>
                    <a:p>
                      <a:r>
                        <a:rPr lang="en-US" sz="2400" b="0" kern="1200" dirty="0">
                          <a:solidFill>
                            <a:schemeClr val="tx1">
                              <a:lumMod val="75000"/>
                              <a:lumOff val="25000"/>
                            </a:schemeClr>
                          </a:solidFill>
                          <a:latin typeface="Helvetica Now Text"/>
                          <a:ea typeface="+mn-ea"/>
                          <a:cs typeface="+mn-cs"/>
                        </a:rPr>
                        <a:t>Financial agreement in which payments to a pharmaceutical manufacturer or provider is structured around seeing the expected outcome of a therapy (e.g., partial payment made at time therapy is administers and final payout once results are seen) </a:t>
                      </a:r>
                    </a:p>
                  </a:txBody>
                  <a:tcPr anchor="ctr">
                    <a:lnL w="381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383536"/>
                  </a:ext>
                </a:extLst>
              </a:tr>
              <a:tr h="1019565">
                <a:tc vMerge="1">
                  <a:txBody>
                    <a:bodyPr/>
                    <a:lstStyle/>
                    <a:p>
                      <a:endParaRPr lang="en-US"/>
                    </a:p>
                  </a:txBody>
                  <a:tcPr/>
                </a:tc>
                <a:tc>
                  <a:txBody>
                    <a:bodyPr/>
                    <a:lstStyle/>
                    <a:p>
                      <a:r>
                        <a:rPr lang="en-US" sz="2400" b="0" dirty="0">
                          <a:solidFill>
                            <a:schemeClr val="tx1">
                              <a:lumMod val="75000"/>
                              <a:lumOff val="25000"/>
                            </a:schemeClr>
                          </a:solidFill>
                          <a:latin typeface="Helvetica Now Text"/>
                        </a:rPr>
                        <a:t>Employee Mobility</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CDDDF"/>
                    </a:solidFill>
                  </a:tcPr>
                </a:tc>
                <a:tc>
                  <a:txBody>
                    <a:bodyPr/>
                    <a:lstStyle/>
                    <a:p>
                      <a:r>
                        <a:rPr lang="en-US" sz="2400" b="0" dirty="0">
                          <a:solidFill>
                            <a:schemeClr val="tx1">
                              <a:lumMod val="75000"/>
                              <a:lumOff val="25000"/>
                            </a:schemeClr>
                          </a:solidFill>
                          <a:latin typeface="Helvetica Now Text"/>
                        </a:rPr>
                        <a:t>Clinical tracking of patients and their medical status as required for warrantees or outcomes-based solutions; this solutions/market need is presented with challenges around responsibility, data quality, logistics, funding and research/feedback loop</a:t>
                      </a:r>
                    </a:p>
                  </a:txBody>
                  <a:tcPr anchor="ctr">
                    <a:lnL w="381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0309677"/>
                  </a:ext>
                </a:extLst>
              </a:tr>
            </a:tbl>
          </a:graphicData>
        </a:graphic>
      </p:graphicFrame>
      <p:sp>
        <p:nvSpPr>
          <p:cNvPr id="4" name="Footer Placeholder 3">
            <a:extLst>
              <a:ext uri="{FF2B5EF4-FFF2-40B4-BE49-F238E27FC236}">
                <a16:creationId xmlns:a16="http://schemas.microsoft.com/office/drawing/2014/main" id="{462FBB12-EAC1-1976-CEA8-3A7479F97500}"/>
              </a:ext>
            </a:extLst>
          </p:cNvPr>
          <p:cNvSpPr>
            <a:spLocks noGrp="1"/>
          </p:cNvSpPr>
          <p:nvPr>
            <p:ph type="ftr" sz="quarter" idx="4294967295"/>
          </p:nvPr>
        </p:nvSpPr>
        <p:spPr>
          <a:xfrm>
            <a:off x="12023125" y="12554568"/>
            <a:ext cx="10077288" cy="730250"/>
          </a:xfrm>
          <a:prstGeom prst="rect">
            <a:avLst/>
          </a:prstGeom>
        </p:spPr>
        <p:txBody>
          <a:bodyPr/>
          <a:lstStyle/>
          <a:p>
            <a:r>
              <a:rPr lang="en-GB" sz="1200" dirty="0"/>
              <a:t>Aon – Proprietary and Confidential</a:t>
            </a:r>
          </a:p>
        </p:txBody>
      </p:sp>
      <p:pic>
        <p:nvPicPr>
          <p:cNvPr id="5" name="Picture 4">
            <a:extLst>
              <a:ext uri="{FF2B5EF4-FFF2-40B4-BE49-F238E27FC236}">
                <a16:creationId xmlns:a16="http://schemas.microsoft.com/office/drawing/2014/main" id="{276A41BA-338C-0A6A-DB67-2720130A4DFA}"/>
              </a:ext>
            </a:extLst>
          </p:cNvPr>
          <p:cNvPicPr>
            <a:picLocks noChangeAspect="1"/>
          </p:cNvPicPr>
          <p:nvPr/>
        </p:nvPicPr>
        <p:blipFill>
          <a:blip r:embed="rId3"/>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99754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C8DA5-1EF6-EF47-BBC8-7E41F4449DFC}"/>
              </a:ext>
            </a:extLst>
          </p:cNvPr>
          <p:cNvSpPr>
            <a:spLocks noGrp="1"/>
          </p:cNvSpPr>
          <p:nvPr>
            <p:ph type="sldNum" sz="quarter" idx="12"/>
          </p:nvPr>
        </p:nvSpPr>
        <p:spPr>
          <a:xfrm>
            <a:off x="22817394" y="12522200"/>
            <a:ext cx="807577" cy="730250"/>
          </a:xfrm>
        </p:spPr>
        <p:txBody>
          <a:bodyPr/>
          <a:lstStyle/>
          <a:p>
            <a:fld id="{91D568E7-61F5-D04E-995D-81EF41C01A2A}" type="slidenum">
              <a:rPr lang="en-GB" smtClean="0"/>
              <a:pPr/>
              <a:t>28</a:t>
            </a:fld>
            <a:endParaRPr lang="en-GB" dirty="0"/>
          </a:p>
        </p:txBody>
      </p:sp>
      <p:sp>
        <p:nvSpPr>
          <p:cNvPr id="10" name="Title 9">
            <a:extLst>
              <a:ext uri="{FF2B5EF4-FFF2-40B4-BE49-F238E27FC236}">
                <a16:creationId xmlns:a16="http://schemas.microsoft.com/office/drawing/2014/main" id="{D214C628-9CFC-9548-86B4-8C9F6F34559D}"/>
              </a:ext>
            </a:extLst>
          </p:cNvPr>
          <p:cNvSpPr>
            <a:spLocks noGrp="1"/>
          </p:cNvSpPr>
          <p:nvPr>
            <p:ph type="title"/>
          </p:nvPr>
        </p:nvSpPr>
        <p:spPr>
          <a:xfrm>
            <a:off x="2252459" y="2975248"/>
            <a:ext cx="19847954" cy="8879354"/>
          </a:xfrm>
        </p:spPr>
        <p:txBody>
          <a:bodyPr/>
          <a:lstStyle/>
          <a:p>
            <a:r>
              <a:rPr lang="en-GB" sz="11500" dirty="0"/>
              <a:t>Thank You</a:t>
            </a:r>
            <a:br>
              <a:rPr lang="en-GB" sz="6600" dirty="0"/>
            </a:br>
            <a:br>
              <a:rPr lang="en-GB" sz="6600" dirty="0"/>
            </a:br>
            <a:r>
              <a:rPr lang="en-GB" sz="6600" dirty="0"/>
              <a:t>Contact Us! </a:t>
            </a:r>
            <a:br>
              <a:rPr lang="en-GB" sz="6600" dirty="0"/>
            </a:br>
            <a:br>
              <a:rPr lang="en-GB" sz="6600" dirty="0"/>
            </a:br>
            <a:r>
              <a:rPr lang="en-GB" sz="6600" dirty="0"/>
              <a:t>Nicole Netsov, </a:t>
            </a:r>
            <a:r>
              <a:rPr lang="en-GB" sz="6600" dirty="0">
                <a:hlinkClick r:id="rId3"/>
              </a:rPr>
              <a:t>nicole.netsov@aon.com</a:t>
            </a:r>
            <a:br>
              <a:rPr lang="en-GB" sz="6600" dirty="0"/>
            </a:br>
            <a:br>
              <a:rPr lang="en-GB" sz="6600" dirty="0"/>
            </a:br>
            <a:r>
              <a:rPr lang="en-GB" sz="6600" dirty="0"/>
              <a:t>Ryan Brown, </a:t>
            </a:r>
            <a:r>
              <a:rPr lang="en-GB" sz="6600" dirty="0">
                <a:hlinkClick r:id="rId4"/>
              </a:rPr>
              <a:t>ryan.brown3@aon.com</a:t>
            </a:r>
            <a:br>
              <a:rPr lang="en-GB" sz="6600" dirty="0"/>
            </a:br>
            <a:endParaRPr lang="en-GB" sz="6600" dirty="0"/>
          </a:p>
        </p:txBody>
      </p:sp>
      <p:sp>
        <p:nvSpPr>
          <p:cNvPr id="3" name="Footer Placeholder 2">
            <a:extLst>
              <a:ext uri="{FF2B5EF4-FFF2-40B4-BE49-F238E27FC236}">
                <a16:creationId xmlns:a16="http://schemas.microsoft.com/office/drawing/2014/main" id="{2AEE4601-571C-AEE5-7CBD-CEC0ACAC5D64}"/>
              </a:ext>
            </a:extLst>
          </p:cNvPr>
          <p:cNvSpPr txBox="1">
            <a:spLocks/>
          </p:cNvSpPr>
          <p:nvPr/>
        </p:nvSpPr>
        <p:spPr>
          <a:xfrm>
            <a:off x="12023125" y="12554568"/>
            <a:ext cx="10077288" cy="730250"/>
          </a:xfrm>
          <a:prstGeom prst="rect">
            <a:avLst/>
          </a:prstGeom>
        </p:spPr>
        <p:txBody>
          <a:bodyPr rIns="0" anchor="ct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r">
              <a:lnSpc>
                <a:spcPct val="117000"/>
              </a:lnSpc>
              <a:spcAft>
                <a:spcPts val="2000"/>
              </a:spcAft>
            </a:pPr>
            <a:r>
              <a:rPr lang="en-US" sz="800" dirty="0">
                <a:solidFill>
                  <a:schemeClr val="bg1"/>
                </a:solidFill>
                <a:latin typeface="Helvetica Now Text" panose="020B0504030202020204" pitchFamily="34" charset="77"/>
              </a:rPr>
              <a:t>Aon - Proprietary &amp; Confidential </a:t>
            </a:r>
          </a:p>
        </p:txBody>
      </p:sp>
    </p:spTree>
    <p:extLst>
      <p:ext uri="{BB962C8B-B14F-4D97-AF65-F5344CB8AC3E}">
        <p14:creationId xmlns:p14="http://schemas.microsoft.com/office/powerpoint/2010/main" val="332839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D1B86-AA46-5D0F-FCD6-BE58E0F15FD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546671-7D25-AA61-BE53-FB8DB45966EE}"/>
              </a:ext>
            </a:extLst>
          </p:cNvPr>
          <p:cNvSpPr>
            <a:spLocks noGrp="1"/>
          </p:cNvSpPr>
          <p:nvPr>
            <p:ph type="sldNum" sz="quarter" idx="10"/>
          </p:nvPr>
        </p:nvSpPr>
        <p:spPr/>
        <p:txBody>
          <a:bodyPr/>
          <a:lstStyle/>
          <a:p>
            <a:fld id="{91D568E7-61F5-D04E-995D-81EF41C01A2A}" type="slidenum">
              <a:rPr lang="en-GB" smtClean="0"/>
              <a:pPr/>
              <a:t>3</a:t>
            </a:fld>
            <a:endParaRPr lang="en-GB" dirty="0"/>
          </a:p>
        </p:txBody>
      </p:sp>
      <p:sp>
        <p:nvSpPr>
          <p:cNvPr id="5" name="Subtitle 4">
            <a:extLst>
              <a:ext uri="{FF2B5EF4-FFF2-40B4-BE49-F238E27FC236}">
                <a16:creationId xmlns:a16="http://schemas.microsoft.com/office/drawing/2014/main" id="{0280C855-B044-2FA1-1EEB-E93B714428B0}"/>
              </a:ext>
            </a:extLst>
          </p:cNvPr>
          <p:cNvSpPr>
            <a:spLocks noGrp="1"/>
          </p:cNvSpPr>
          <p:nvPr>
            <p:ph type="subTitle" idx="13"/>
          </p:nvPr>
        </p:nvSpPr>
        <p:spPr/>
        <p:txBody>
          <a:bodyPr/>
          <a:lstStyle/>
          <a:p>
            <a:r>
              <a:rPr lang="en-US" dirty="0"/>
              <a:t>1. High-Cost Claimant Trends</a:t>
            </a:r>
          </a:p>
        </p:txBody>
      </p:sp>
    </p:spTree>
    <p:extLst>
      <p:ext uri="{BB962C8B-B14F-4D97-AF65-F5344CB8AC3E}">
        <p14:creationId xmlns:p14="http://schemas.microsoft.com/office/powerpoint/2010/main" val="144602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0163FEA-424A-719B-44C5-E61894C611A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025015" y="3060640"/>
            <a:ext cx="1225145" cy="1225145"/>
          </a:xfrm>
          <a:prstGeom prst="rect">
            <a:avLst/>
          </a:prstGeom>
        </p:spPr>
      </p:pic>
      <p:pic>
        <p:nvPicPr>
          <p:cNvPr id="11" name="Picture 10">
            <a:extLst>
              <a:ext uri="{FF2B5EF4-FFF2-40B4-BE49-F238E27FC236}">
                <a16:creationId xmlns:a16="http://schemas.microsoft.com/office/drawing/2014/main" id="{DD68F146-ACD2-E6B9-C338-2970A6BE9F8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749235" y="3034489"/>
            <a:ext cx="1225145" cy="1225145"/>
          </a:xfrm>
          <a:prstGeom prst="rect">
            <a:avLst/>
          </a:prstGeom>
        </p:spPr>
      </p:pic>
      <p:sp>
        <p:nvSpPr>
          <p:cNvPr id="5" name="Title 4">
            <a:extLst>
              <a:ext uri="{FF2B5EF4-FFF2-40B4-BE49-F238E27FC236}">
                <a16:creationId xmlns:a16="http://schemas.microsoft.com/office/drawing/2014/main" id="{66F574CE-5102-C026-C8D3-FB2162FF8875}"/>
              </a:ext>
            </a:extLst>
          </p:cNvPr>
          <p:cNvSpPr>
            <a:spLocks noGrp="1"/>
          </p:cNvSpPr>
          <p:nvPr>
            <p:ph type="title"/>
          </p:nvPr>
        </p:nvSpPr>
        <p:spPr/>
        <p:txBody>
          <a:bodyPr/>
          <a:lstStyle/>
          <a:p>
            <a:r>
              <a:rPr lang="en-US" dirty="0"/>
              <a:t>On the Path to 10%+ Healthcare Trend</a:t>
            </a:r>
          </a:p>
        </p:txBody>
      </p:sp>
      <p:sp>
        <p:nvSpPr>
          <p:cNvPr id="7" name="Freeform: Shape 12">
            <a:extLst>
              <a:ext uri="{FF2B5EF4-FFF2-40B4-BE49-F238E27FC236}">
                <a16:creationId xmlns:a16="http://schemas.microsoft.com/office/drawing/2014/main" id="{0EA171B1-0F0B-7976-F493-3F5A560B26DD}"/>
              </a:ext>
            </a:extLst>
          </p:cNvPr>
          <p:cNvSpPr/>
          <p:nvPr/>
        </p:nvSpPr>
        <p:spPr>
          <a:xfrm>
            <a:off x="220726" y="4101454"/>
            <a:ext cx="6200140" cy="703857"/>
          </a:xfrm>
          <a:custGeom>
            <a:avLst/>
            <a:gdLst>
              <a:gd name="connsiteX0" fmla="*/ 0 w 6566366"/>
              <a:gd name="connsiteY0" fmla="*/ 0 h 2785731"/>
              <a:gd name="connsiteX1" fmla="*/ 6566366 w 6566366"/>
              <a:gd name="connsiteY1" fmla="*/ 0 h 2785731"/>
              <a:gd name="connsiteX2" fmla="*/ 6566366 w 6566366"/>
              <a:gd name="connsiteY2" fmla="*/ 2785731 h 2785731"/>
              <a:gd name="connsiteX3" fmla="*/ 0 w 6566366"/>
              <a:gd name="connsiteY3" fmla="*/ 2785731 h 2785731"/>
              <a:gd name="connsiteX4" fmla="*/ 0 w 6566366"/>
              <a:gd name="connsiteY4" fmla="*/ 0 h 278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6366" h="2785731">
                <a:moveTo>
                  <a:pt x="0" y="0"/>
                </a:moveTo>
                <a:lnTo>
                  <a:pt x="6566366" y="0"/>
                </a:lnTo>
                <a:lnTo>
                  <a:pt x="6566366" y="2785731"/>
                </a:lnTo>
                <a:lnTo>
                  <a:pt x="0" y="27857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1066535">
              <a:spcBef>
                <a:spcPct val="0"/>
              </a:spcBef>
              <a:spcAft>
                <a:spcPct val="35000"/>
              </a:spcAft>
            </a:pPr>
            <a:r>
              <a:rPr lang="en-US" sz="2399" b="1" dirty="0">
                <a:solidFill>
                  <a:srgbClr val="000000"/>
                </a:solidFill>
                <a:latin typeface="Helvetica Now Text" panose="020B0504030202020204" pitchFamily="34" charset="0"/>
              </a:rPr>
              <a:t>Healthcare Trend </a:t>
            </a:r>
            <a:endParaRPr lang="en-GB" sz="2399" dirty="0">
              <a:solidFill>
                <a:srgbClr val="000000"/>
              </a:solidFill>
              <a:latin typeface="Helvetica Now Text" panose="020B0504030202020204" pitchFamily="34" charset="0"/>
            </a:endParaRPr>
          </a:p>
        </p:txBody>
      </p:sp>
      <p:sp>
        <p:nvSpPr>
          <p:cNvPr id="8" name="TextBox 7">
            <a:extLst>
              <a:ext uri="{FF2B5EF4-FFF2-40B4-BE49-F238E27FC236}">
                <a16:creationId xmlns:a16="http://schemas.microsoft.com/office/drawing/2014/main" id="{D1B12133-D4FC-EDDE-6737-84DD513F54A1}"/>
              </a:ext>
            </a:extLst>
          </p:cNvPr>
          <p:cNvSpPr txBox="1"/>
          <p:nvPr/>
        </p:nvSpPr>
        <p:spPr>
          <a:xfrm>
            <a:off x="5491738" y="10755653"/>
            <a:ext cx="2818860" cy="472226"/>
          </a:xfrm>
          <a:prstGeom prst="rect">
            <a:avLst/>
          </a:prstGeom>
          <a:noFill/>
        </p:spPr>
        <p:txBody>
          <a:bodyPr wrap="square" lIns="0" tIns="0" rIns="0" bIns="0" rtlCol="0">
            <a:noAutofit/>
          </a:bodyPr>
          <a:lstStyle/>
          <a:p>
            <a:pPr algn="r" defTabSz="1828252">
              <a:lnSpc>
                <a:spcPct val="117000"/>
              </a:lnSpc>
              <a:spcAft>
                <a:spcPts val="1000"/>
              </a:spcAft>
            </a:pPr>
            <a:r>
              <a:rPr lang="en-US" sz="1400" dirty="0">
                <a:solidFill>
                  <a:srgbClr val="000000"/>
                </a:solidFill>
                <a:latin typeface="Helvetica Now Text" panose="020B0504030202020204" pitchFamily="34" charset="77"/>
              </a:rPr>
              <a:t>Source: Aon Trend Survey</a:t>
            </a:r>
          </a:p>
        </p:txBody>
      </p:sp>
      <p:pic>
        <p:nvPicPr>
          <p:cNvPr id="9" name="Picture 8">
            <a:extLst>
              <a:ext uri="{FF2B5EF4-FFF2-40B4-BE49-F238E27FC236}">
                <a16:creationId xmlns:a16="http://schemas.microsoft.com/office/drawing/2014/main" id="{99DF8294-6031-4A8C-1FB8-C357B1CDEDC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185587" y="2992806"/>
            <a:ext cx="1227880" cy="1227880"/>
          </a:xfrm>
          <a:prstGeom prst="rect">
            <a:avLst/>
          </a:prstGeom>
        </p:spPr>
      </p:pic>
      <p:pic>
        <p:nvPicPr>
          <p:cNvPr id="10" name="Picture 9">
            <a:extLst>
              <a:ext uri="{FF2B5EF4-FFF2-40B4-BE49-F238E27FC236}">
                <a16:creationId xmlns:a16="http://schemas.microsoft.com/office/drawing/2014/main" id="{E44AD10D-0432-4EEA-3E3A-9C4084A1944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185589" y="7824759"/>
            <a:ext cx="1225145" cy="1225145"/>
          </a:xfrm>
          <a:prstGeom prst="rect">
            <a:avLst/>
          </a:prstGeom>
        </p:spPr>
      </p:pic>
      <p:pic>
        <p:nvPicPr>
          <p:cNvPr id="12" name="Picture 11">
            <a:extLst>
              <a:ext uri="{FF2B5EF4-FFF2-40B4-BE49-F238E27FC236}">
                <a16:creationId xmlns:a16="http://schemas.microsoft.com/office/drawing/2014/main" id="{58FBEAC1-E4AB-E991-34AB-6E8DE98F15B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4025015" y="7819403"/>
            <a:ext cx="1225145" cy="1225145"/>
          </a:xfrm>
          <a:prstGeom prst="rect">
            <a:avLst/>
          </a:prstGeom>
        </p:spPr>
      </p:pic>
      <p:sp>
        <p:nvSpPr>
          <p:cNvPr id="15" name="TextBox 14">
            <a:extLst>
              <a:ext uri="{FF2B5EF4-FFF2-40B4-BE49-F238E27FC236}">
                <a16:creationId xmlns:a16="http://schemas.microsoft.com/office/drawing/2014/main" id="{AD9D3097-A6B8-4B40-CD47-9B52E9B2F0EA}"/>
              </a:ext>
            </a:extLst>
          </p:cNvPr>
          <p:cNvSpPr txBox="1"/>
          <p:nvPr/>
        </p:nvSpPr>
        <p:spPr>
          <a:xfrm>
            <a:off x="9844697" y="4365312"/>
            <a:ext cx="3926868" cy="3798967"/>
          </a:xfrm>
          <a:prstGeom prst="rect">
            <a:avLst/>
          </a:prstGeom>
          <a:noFill/>
        </p:spPr>
        <p:txBody>
          <a:bodyPr wrap="square" lIns="0" tIns="0" rIns="0" bIns="0" rtlCol="0">
            <a:noAutofit/>
          </a:bodyPr>
          <a:lstStyle/>
          <a:p>
            <a:pPr defTabSz="1828252">
              <a:lnSpc>
                <a:spcPct val="117000"/>
              </a:lnSpc>
              <a:spcAft>
                <a:spcPts val="1000"/>
              </a:spcAft>
            </a:pPr>
            <a:r>
              <a:rPr lang="en-US" sz="2799" b="1" dirty="0">
                <a:solidFill>
                  <a:srgbClr val="000000"/>
                </a:solidFill>
                <a:latin typeface="Helvetica Now Text" panose="020B0504030202020204" pitchFamily="34" charset="0"/>
              </a:rPr>
              <a:t>Chronic Conditions</a:t>
            </a:r>
          </a:p>
          <a:p>
            <a:pPr defTabSz="1828252">
              <a:lnSpc>
                <a:spcPct val="117000"/>
              </a:lnSpc>
              <a:spcAft>
                <a:spcPts val="1000"/>
              </a:spcAft>
            </a:pPr>
            <a:r>
              <a:rPr lang="en-US" sz="1999" dirty="0">
                <a:solidFill>
                  <a:srgbClr val="000000"/>
                </a:solidFill>
                <a:latin typeface="Helvetica Now Text" panose="020B0504030202020204" pitchFamily="34" charset="0"/>
              </a:rPr>
              <a:t>Prevalence and complexity of chronic conditions are increasing across generations, and evidence that return to care is bringing more first-time diagnoses. Mental health deterioration is compounding the burden. </a:t>
            </a:r>
          </a:p>
        </p:txBody>
      </p:sp>
      <p:sp>
        <p:nvSpPr>
          <p:cNvPr id="17" name="TextBox 16">
            <a:extLst>
              <a:ext uri="{FF2B5EF4-FFF2-40B4-BE49-F238E27FC236}">
                <a16:creationId xmlns:a16="http://schemas.microsoft.com/office/drawing/2014/main" id="{B98A9D55-830F-8602-F112-64B5490152F9}"/>
              </a:ext>
            </a:extLst>
          </p:cNvPr>
          <p:cNvSpPr txBox="1"/>
          <p:nvPr/>
        </p:nvSpPr>
        <p:spPr>
          <a:xfrm>
            <a:off x="14042855" y="4365312"/>
            <a:ext cx="3892525" cy="3798967"/>
          </a:xfrm>
          <a:prstGeom prst="rect">
            <a:avLst/>
          </a:prstGeom>
          <a:noFill/>
        </p:spPr>
        <p:txBody>
          <a:bodyPr wrap="square" lIns="0" tIns="0" rIns="0" bIns="0" rtlCol="0">
            <a:noAutofit/>
          </a:bodyPr>
          <a:lstStyle/>
          <a:p>
            <a:pPr defTabSz="1828252">
              <a:lnSpc>
                <a:spcPct val="117000"/>
              </a:lnSpc>
              <a:spcAft>
                <a:spcPts val="1000"/>
              </a:spcAft>
            </a:pPr>
            <a:r>
              <a:rPr lang="en-US" sz="2799" b="1" dirty="0">
                <a:solidFill>
                  <a:srgbClr val="000000"/>
                </a:solidFill>
                <a:latin typeface="Helvetica Now Text" panose="020B0504030202020204" pitchFamily="34" charset="0"/>
              </a:rPr>
              <a:t>Inflation</a:t>
            </a:r>
          </a:p>
          <a:p>
            <a:pPr defTabSz="1828252">
              <a:lnSpc>
                <a:spcPct val="117000"/>
              </a:lnSpc>
              <a:spcAft>
                <a:spcPts val="1000"/>
              </a:spcAft>
            </a:pPr>
            <a:r>
              <a:rPr lang="en-US" sz="1999" b="1" i="1" dirty="0">
                <a:solidFill>
                  <a:srgbClr val="007585"/>
                </a:solidFill>
                <a:latin typeface="Helvetica Now Text" panose="020B0504030202020204" pitchFamily="34" charset="0"/>
              </a:rPr>
              <a:t>The lagged impact of inflation is starting to be reflected in  provider contract negotiations. </a:t>
            </a:r>
            <a:r>
              <a:rPr lang="en-US" sz="1999" dirty="0">
                <a:solidFill>
                  <a:srgbClr val="000000"/>
                </a:solidFill>
                <a:latin typeface="Helvetica Now Text" panose="020B0504030202020204" pitchFamily="34" charset="0"/>
              </a:rPr>
              <a:t>The full effect won’t be seen for years due to multi-year nature of contracts.</a:t>
            </a:r>
            <a:endParaRPr lang="en-US" sz="1999" b="1" dirty="0">
              <a:solidFill>
                <a:srgbClr val="000000"/>
              </a:solidFill>
              <a:latin typeface="Helvetica Now Text" panose="020B0504030202020204" pitchFamily="34" charset="0"/>
            </a:endParaRPr>
          </a:p>
          <a:p>
            <a:pPr defTabSz="1828252">
              <a:lnSpc>
                <a:spcPct val="117000"/>
              </a:lnSpc>
              <a:spcAft>
                <a:spcPts val="1000"/>
              </a:spcAft>
            </a:pPr>
            <a:endParaRPr lang="en-US" sz="2799" b="1" dirty="0">
              <a:solidFill>
                <a:srgbClr val="000000"/>
              </a:solidFill>
              <a:latin typeface="Helvetica Now Text" panose="020B0504030202020204" pitchFamily="34" charset="0"/>
            </a:endParaRPr>
          </a:p>
        </p:txBody>
      </p:sp>
      <p:sp>
        <p:nvSpPr>
          <p:cNvPr id="18" name="TextBox 17">
            <a:extLst>
              <a:ext uri="{FF2B5EF4-FFF2-40B4-BE49-F238E27FC236}">
                <a16:creationId xmlns:a16="http://schemas.microsoft.com/office/drawing/2014/main" id="{8F375922-311D-B49C-ED22-AE2E2A786F0A}"/>
              </a:ext>
            </a:extLst>
          </p:cNvPr>
          <p:cNvSpPr txBox="1"/>
          <p:nvPr/>
        </p:nvSpPr>
        <p:spPr>
          <a:xfrm>
            <a:off x="14025017" y="9049907"/>
            <a:ext cx="3892525" cy="3824757"/>
          </a:xfrm>
          <a:prstGeom prst="rect">
            <a:avLst/>
          </a:prstGeom>
          <a:noFill/>
        </p:spPr>
        <p:txBody>
          <a:bodyPr wrap="square" lIns="0" tIns="0" rIns="0" bIns="0" rtlCol="0">
            <a:noAutofit/>
          </a:bodyPr>
          <a:lstStyle/>
          <a:p>
            <a:pPr defTabSz="1828252">
              <a:lnSpc>
                <a:spcPct val="117000"/>
              </a:lnSpc>
              <a:spcAft>
                <a:spcPts val="1000"/>
              </a:spcAft>
            </a:pPr>
            <a:r>
              <a:rPr lang="en-US" sz="2799" b="1" dirty="0">
                <a:solidFill>
                  <a:srgbClr val="FF0000"/>
                </a:solidFill>
                <a:latin typeface="Helvetica Now Text" panose="020B0504030202020204" pitchFamily="34" charset="0"/>
              </a:rPr>
              <a:t>High-Cost Claims</a:t>
            </a:r>
          </a:p>
          <a:p>
            <a:pPr defTabSz="1828252">
              <a:lnSpc>
                <a:spcPct val="117000"/>
              </a:lnSpc>
              <a:spcAft>
                <a:spcPts val="1000"/>
              </a:spcAft>
            </a:pPr>
            <a:r>
              <a:rPr lang="en-US" sz="1999" dirty="0">
                <a:solidFill>
                  <a:srgbClr val="000000"/>
                </a:solidFill>
                <a:latin typeface="Helvetica Now Text" panose="020B0504030202020204" pitchFamily="34" charset="0"/>
              </a:rPr>
              <a:t>HCCs are increasing in frequency and prevalence — </a:t>
            </a:r>
            <a:r>
              <a:rPr lang="en-US" sz="1999" b="1" dirty="0">
                <a:solidFill>
                  <a:srgbClr val="000000"/>
                </a:solidFill>
                <a:latin typeface="Helvetica Now Text" panose="020B0504030202020204" pitchFamily="34" charset="0"/>
              </a:rPr>
              <a:t>50% </a:t>
            </a:r>
            <a:r>
              <a:rPr lang="en-US" sz="1999" dirty="0">
                <a:solidFill>
                  <a:srgbClr val="000000"/>
                </a:solidFill>
                <a:latin typeface="Helvetica Now Text" panose="020B0504030202020204" pitchFamily="34" charset="0"/>
              </a:rPr>
              <a:t>increase in frequency and of </a:t>
            </a:r>
            <a:r>
              <a:rPr lang="en-US" sz="1999" b="1" dirty="0">
                <a:solidFill>
                  <a:srgbClr val="000000"/>
                </a:solidFill>
                <a:latin typeface="Helvetica Now Text" panose="020B0504030202020204" pitchFamily="34" charset="0"/>
              </a:rPr>
              <a:t>$1 million claims</a:t>
            </a:r>
            <a:r>
              <a:rPr lang="en-US" sz="1999" dirty="0">
                <a:solidFill>
                  <a:srgbClr val="000000"/>
                </a:solidFill>
                <a:latin typeface="Helvetica Now Text" panose="020B0504030202020204" pitchFamily="34" charset="0"/>
              </a:rPr>
              <a:t> between 2020 and 2023</a:t>
            </a:r>
            <a:endParaRPr lang="en-US" sz="2799" b="1" dirty="0">
              <a:solidFill>
                <a:srgbClr val="000000"/>
              </a:solidFill>
              <a:latin typeface="Helvetica Now Text" panose="020B0504030202020204" pitchFamily="34" charset="0"/>
            </a:endParaRPr>
          </a:p>
        </p:txBody>
      </p:sp>
      <p:sp>
        <p:nvSpPr>
          <p:cNvPr id="19" name="TextBox 18">
            <a:extLst>
              <a:ext uri="{FF2B5EF4-FFF2-40B4-BE49-F238E27FC236}">
                <a16:creationId xmlns:a16="http://schemas.microsoft.com/office/drawing/2014/main" id="{02486DD7-44A9-CA46-EDBD-60C105E91497}"/>
              </a:ext>
            </a:extLst>
          </p:cNvPr>
          <p:cNvSpPr txBox="1"/>
          <p:nvPr/>
        </p:nvSpPr>
        <p:spPr>
          <a:xfrm>
            <a:off x="18206672" y="4365311"/>
            <a:ext cx="3892525" cy="3798965"/>
          </a:xfrm>
          <a:prstGeom prst="rect">
            <a:avLst/>
          </a:prstGeom>
          <a:noFill/>
        </p:spPr>
        <p:txBody>
          <a:bodyPr wrap="square" lIns="0" tIns="0" rIns="0" bIns="0" rtlCol="0">
            <a:noAutofit/>
          </a:bodyPr>
          <a:lstStyle/>
          <a:p>
            <a:pPr defTabSz="1828252">
              <a:lnSpc>
                <a:spcPct val="117000"/>
              </a:lnSpc>
              <a:spcAft>
                <a:spcPts val="1000"/>
              </a:spcAft>
            </a:pPr>
            <a:r>
              <a:rPr lang="en-US" sz="2799" b="1" dirty="0">
                <a:solidFill>
                  <a:srgbClr val="000000"/>
                </a:solidFill>
                <a:latin typeface="Helvetica Now Text" panose="020B0504030202020204" pitchFamily="34" charset="0"/>
              </a:rPr>
              <a:t>Gene Therapies</a:t>
            </a:r>
          </a:p>
          <a:p>
            <a:pPr defTabSz="1828252">
              <a:lnSpc>
                <a:spcPct val="117000"/>
              </a:lnSpc>
              <a:spcAft>
                <a:spcPts val="1000"/>
              </a:spcAft>
            </a:pPr>
            <a:r>
              <a:rPr lang="en-US" sz="1999" dirty="0">
                <a:solidFill>
                  <a:srgbClr val="000000"/>
                </a:solidFill>
                <a:latin typeface="Helvetica Now Text" panose="020B0504030202020204" pitchFamily="34" charset="0"/>
              </a:rPr>
              <a:t>Pipeline for new gene therapy products is robust. There could be </a:t>
            </a:r>
            <a:r>
              <a:rPr lang="en-US" sz="1999" b="1" dirty="0">
                <a:solidFill>
                  <a:srgbClr val="000000"/>
                </a:solidFill>
                <a:latin typeface="Helvetica Now Text" panose="020B0504030202020204" pitchFamily="34" charset="0"/>
              </a:rPr>
              <a:t>66 </a:t>
            </a:r>
            <a:r>
              <a:rPr lang="en-US" sz="1999" dirty="0">
                <a:solidFill>
                  <a:srgbClr val="000000"/>
                </a:solidFill>
                <a:latin typeface="Helvetica Now Text" panose="020B0504030202020204" pitchFamily="34" charset="0"/>
              </a:rPr>
              <a:t>new therapies by 2032, addressing a growing percentage of the population, with each treatment costing millions of dollars.</a:t>
            </a:r>
            <a:endParaRPr lang="en-US" sz="1999" b="1" dirty="0">
              <a:solidFill>
                <a:srgbClr val="000000"/>
              </a:solidFill>
              <a:latin typeface="Helvetica Now Text" panose="020B0504030202020204" pitchFamily="34" charset="0"/>
            </a:endParaRPr>
          </a:p>
          <a:p>
            <a:pPr defTabSz="1828252">
              <a:lnSpc>
                <a:spcPct val="117000"/>
              </a:lnSpc>
              <a:spcAft>
                <a:spcPts val="1000"/>
              </a:spcAft>
            </a:pPr>
            <a:endParaRPr lang="en-US" sz="2799" b="1" dirty="0">
              <a:solidFill>
                <a:srgbClr val="000000"/>
              </a:solidFill>
              <a:latin typeface="Helvetica Now Text" panose="020B0504030202020204" pitchFamily="34" charset="0"/>
            </a:endParaRPr>
          </a:p>
        </p:txBody>
      </p:sp>
      <p:sp>
        <p:nvSpPr>
          <p:cNvPr id="20" name="TextBox 19">
            <a:extLst>
              <a:ext uri="{FF2B5EF4-FFF2-40B4-BE49-F238E27FC236}">
                <a16:creationId xmlns:a16="http://schemas.microsoft.com/office/drawing/2014/main" id="{52650FC2-4042-1D21-C7D3-1A8B1636716D}"/>
              </a:ext>
            </a:extLst>
          </p:cNvPr>
          <p:cNvSpPr txBox="1"/>
          <p:nvPr/>
        </p:nvSpPr>
        <p:spPr>
          <a:xfrm>
            <a:off x="18206672" y="9079390"/>
            <a:ext cx="3892525" cy="3824757"/>
          </a:xfrm>
          <a:prstGeom prst="rect">
            <a:avLst/>
          </a:prstGeom>
          <a:noFill/>
        </p:spPr>
        <p:txBody>
          <a:bodyPr wrap="square" lIns="0" tIns="0" rIns="0" bIns="0" rtlCol="0">
            <a:noAutofit/>
          </a:bodyPr>
          <a:lstStyle/>
          <a:p>
            <a:pPr defTabSz="1828252">
              <a:lnSpc>
                <a:spcPct val="117000"/>
              </a:lnSpc>
              <a:spcAft>
                <a:spcPts val="1000"/>
              </a:spcAft>
            </a:pPr>
            <a:r>
              <a:rPr lang="en-US" sz="2799" b="1" dirty="0">
                <a:solidFill>
                  <a:srgbClr val="000000"/>
                </a:solidFill>
                <a:latin typeface="Helvetica Now Text" panose="020B0504030202020204" pitchFamily="34" charset="0"/>
              </a:rPr>
              <a:t>GLP-1s</a:t>
            </a:r>
          </a:p>
          <a:p>
            <a:pPr defTabSz="1828252">
              <a:lnSpc>
                <a:spcPct val="117000"/>
              </a:lnSpc>
              <a:spcAft>
                <a:spcPts val="1000"/>
              </a:spcAft>
            </a:pPr>
            <a:r>
              <a:rPr lang="en-US" sz="1999" dirty="0">
                <a:solidFill>
                  <a:srgbClr val="000000"/>
                </a:solidFill>
                <a:latin typeface="Helvetica Now Text" panose="020B0504030202020204" pitchFamily="34" charset="0"/>
              </a:rPr>
              <a:t>Never has there been such an in-demand drug to such a large addressable market like obesity, and demand increased rapidly in 2024. 35% of employers cover GLP-1s for both diabetes and weight loss. </a:t>
            </a:r>
            <a:endParaRPr lang="en-US" sz="2799" b="1" dirty="0">
              <a:solidFill>
                <a:srgbClr val="000000"/>
              </a:solidFill>
              <a:latin typeface="Helvetica Now Text" panose="020B0504030202020204" pitchFamily="34" charset="0"/>
            </a:endParaRPr>
          </a:p>
        </p:txBody>
      </p:sp>
      <p:sp>
        <p:nvSpPr>
          <p:cNvPr id="21" name="TextBox 20">
            <a:extLst>
              <a:ext uri="{FF2B5EF4-FFF2-40B4-BE49-F238E27FC236}">
                <a16:creationId xmlns:a16="http://schemas.microsoft.com/office/drawing/2014/main" id="{CC0A9079-6CC0-2573-9CA9-2850869369E1}"/>
              </a:ext>
            </a:extLst>
          </p:cNvPr>
          <p:cNvSpPr txBox="1"/>
          <p:nvPr/>
        </p:nvSpPr>
        <p:spPr>
          <a:xfrm>
            <a:off x="9879038" y="9079396"/>
            <a:ext cx="3926868" cy="3824757"/>
          </a:xfrm>
          <a:prstGeom prst="rect">
            <a:avLst/>
          </a:prstGeom>
          <a:noFill/>
        </p:spPr>
        <p:txBody>
          <a:bodyPr wrap="square" lIns="0" tIns="0" rIns="0" bIns="0" rtlCol="0">
            <a:noAutofit/>
          </a:bodyPr>
          <a:lstStyle/>
          <a:p>
            <a:pPr defTabSz="1828252">
              <a:lnSpc>
                <a:spcPct val="117000"/>
              </a:lnSpc>
              <a:spcAft>
                <a:spcPts val="1000"/>
              </a:spcAft>
            </a:pPr>
            <a:r>
              <a:rPr lang="en-US" sz="2799" b="1" dirty="0">
                <a:solidFill>
                  <a:srgbClr val="000000"/>
                </a:solidFill>
                <a:latin typeface="Helvetica Now Text" panose="020B0504030202020204" pitchFamily="34" charset="0"/>
              </a:rPr>
              <a:t>M&amp;A Activity</a:t>
            </a:r>
          </a:p>
          <a:p>
            <a:pPr defTabSz="1828252">
              <a:lnSpc>
                <a:spcPct val="117000"/>
              </a:lnSpc>
              <a:spcAft>
                <a:spcPts val="1000"/>
              </a:spcAft>
            </a:pPr>
            <a:r>
              <a:rPr lang="en-US" sz="1999" dirty="0">
                <a:solidFill>
                  <a:srgbClr val="000000"/>
                </a:solidFill>
                <a:latin typeface="Helvetica Now Text" panose="020B0504030202020204" pitchFamily="34" charset="0"/>
              </a:rPr>
              <a:t>Continued M&amp;A activity in the payor and provider spaces will continue to put upward pressure on trend due to decreased competition. Government intervention muted thus far in this category.</a:t>
            </a:r>
            <a:endParaRPr lang="en-US" sz="1999" b="1" dirty="0">
              <a:solidFill>
                <a:srgbClr val="000000"/>
              </a:solidFill>
              <a:latin typeface="Helvetica Now Text" panose="020B0504030202020204" pitchFamily="34" charset="0"/>
            </a:endParaRPr>
          </a:p>
        </p:txBody>
      </p:sp>
      <p:sp>
        <p:nvSpPr>
          <p:cNvPr id="25" name="TextBox 24">
            <a:extLst>
              <a:ext uri="{FF2B5EF4-FFF2-40B4-BE49-F238E27FC236}">
                <a16:creationId xmlns:a16="http://schemas.microsoft.com/office/drawing/2014/main" id="{38B60B15-37E1-179D-FBE3-29690C697AA5}"/>
              </a:ext>
            </a:extLst>
          </p:cNvPr>
          <p:cNvSpPr txBox="1"/>
          <p:nvPr/>
        </p:nvSpPr>
        <p:spPr>
          <a:xfrm>
            <a:off x="2110461" y="11093630"/>
            <a:ext cx="7051686" cy="1157693"/>
          </a:xfrm>
          <a:prstGeom prst="rect">
            <a:avLst/>
          </a:prstGeom>
          <a:solidFill>
            <a:schemeClr val="accent6"/>
          </a:solidFill>
        </p:spPr>
        <p:txBody>
          <a:bodyPr wrap="square" lIns="0" tIns="0" rIns="0" bIns="0" rtlCol="0" anchor="ctr">
            <a:noAutofit/>
          </a:bodyPr>
          <a:lstStyle/>
          <a:p>
            <a:pPr algn="ctr" defTabSz="1828252">
              <a:lnSpc>
                <a:spcPct val="117000"/>
              </a:lnSpc>
              <a:spcAft>
                <a:spcPts val="1000"/>
              </a:spcAft>
            </a:pPr>
            <a:r>
              <a:rPr lang="en-US" sz="1999" b="1" dirty="0">
                <a:solidFill>
                  <a:srgbClr val="000000"/>
                </a:solidFill>
                <a:latin typeface="Helvetica Now Text" panose="020B0504030202020204" pitchFamily="34" charset="0"/>
              </a:rPr>
              <a:t>Wild cards: </a:t>
            </a:r>
            <a:r>
              <a:rPr lang="en-US" sz="1999" dirty="0">
                <a:solidFill>
                  <a:srgbClr val="000000"/>
                </a:solidFill>
                <a:latin typeface="Helvetica Now Text" panose="020B0504030202020204" pitchFamily="34" charset="0"/>
              </a:rPr>
              <a:t>New artificial intelligence applications, continuing federal and state regulation</a:t>
            </a:r>
          </a:p>
        </p:txBody>
      </p:sp>
      <p:pic>
        <p:nvPicPr>
          <p:cNvPr id="26" name="Picture 25">
            <a:extLst>
              <a:ext uri="{FF2B5EF4-FFF2-40B4-BE49-F238E27FC236}">
                <a16:creationId xmlns:a16="http://schemas.microsoft.com/office/drawing/2014/main" id="{87CE524B-AEB3-0548-AB0B-CFD442454FC1}"/>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844696" y="7814051"/>
            <a:ext cx="1225145" cy="1225145"/>
          </a:xfrm>
          <a:prstGeom prst="rect">
            <a:avLst/>
          </a:prstGeom>
        </p:spPr>
      </p:pic>
      <p:sp>
        <p:nvSpPr>
          <p:cNvPr id="13" name="Rectangle 12">
            <a:extLst>
              <a:ext uri="{FF2B5EF4-FFF2-40B4-BE49-F238E27FC236}">
                <a16:creationId xmlns:a16="http://schemas.microsoft.com/office/drawing/2014/main" id="{5BF8C86D-641D-A000-34D3-388EC0D4D5FC}"/>
              </a:ext>
            </a:extLst>
          </p:cNvPr>
          <p:cNvSpPr/>
          <p:nvPr/>
        </p:nvSpPr>
        <p:spPr>
          <a:xfrm>
            <a:off x="3975393" y="1737086"/>
            <a:ext cx="18898510" cy="1306841"/>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62" tIns="91432" rIns="182862" bIns="91432" rtlCol="0" anchor="ctr" anchorCtr="0"/>
          <a:lstStyle/>
          <a:p>
            <a:pPr defTabSz="1828434">
              <a:spcBef>
                <a:spcPts val="600"/>
              </a:spcBef>
              <a:defRPr/>
            </a:pPr>
            <a:r>
              <a:rPr lang="en-US" sz="3599" dirty="0">
                <a:solidFill>
                  <a:srgbClr val="000000"/>
                </a:solidFill>
                <a:latin typeface="Helvetica Now Text"/>
              </a:rPr>
              <a:t>After years of moderating healthcare cost increases (pre-COVID), expect challenges regarding higher healthcare costs driven by:</a:t>
            </a:r>
          </a:p>
        </p:txBody>
      </p:sp>
      <p:grpSp>
        <p:nvGrpSpPr>
          <p:cNvPr id="22" name="Group 21">
            <a:extLst>
              <a:ext uri="{FF2B5EF4-FFF2-40B4-BE49-F238E27FC236}">
                <a16:creationId xmlns:a16="http://schemas.microsoft.com/office/drawing/2014/main" id="{FD6D121A-3667-2519-0203-C42EC22623EC}"/>
              </a:ext>
            </a:extLst>
          </p:cNvPr>
          <p:cNvGrpSpPr>
            <a:grpSpLocks noChangeAspect="1"/>
          </p:cNvGrpSpPr>
          <p:nvPr/>
        </p:nvGrpSpPr>
        <p:grpSpPr>
          <a:xfrm>
            <a:off x="2256684" y="1940213"/>
            <a:ext cx="1195971" cy="914102"/>
            <a:chOff x="2100931" y="3572319"/>
            <a:chExt cx="190669" cy="145732"/>
          </a:xfrm>
          <a:solidFill>
            <a:schemeClr val="accent1"/>
          </a:solidFill>
        </p:grpSpPr>
        <p:sp>
          <p:nvSpPr>
            <p:cNvPr id="23" name="Freeform: Shape 22">
              <a:extLst>
                <a:ext uri="{FF2B5EF4-FFF2-40B4-BE49-F238E27FC236}">
                  <a16:creationId xmlns:a16="http://schemas.microsoft.com/office/drawing/2014/main" id="{9D840839-E2FA-0CA0-F8CC-B96235BE71AE}"/>
                </a:ext>
              </a:extLst>
            </p:cNvPr>
            <p:cNvSpPr/>
            <p:nvPr/>
          </p:nvSpPr>
          <p:spPr>
            <a:xfrm>
              <a:off x="2214374" y="3640804"/>
              <a:ext cx="77226" cy="77247"/>
            </a:xfrm>
            <a:custGeom>
              <a:avLst/>
              <a:gdLst>
                <a:gd name="connsiteX0" fmla="*/ 76216 w 77226"/>
                <a:gd name="connsiteY0" fmla="*/ 56730 h 77247"/>
                <a:gd name="connsiteX1" fmla="*/ 29734 w 77226"/>
                <a:gd name="connsiteY1" fmla="*/ 10248 h 77247"/>
                <a:gd name="connsiteX2" fmla="*/ 32782 w 77226"/>
                <a:gd name="connsiteY2" fmla="*/ 7200 h 77247"/>
                <a:gd name="connsiteX3" fmla="*/ 26019 w 77226"/>
                <a:gd name="connsiteY3" fmla="*/ 437 h 77247"/>
                <a:gd name="connsiteX4" fmla="*/ 397 w 77226"/>
                <a:gd name="connsiteY4" fmla="*/ 26060 h 77247"/>
                <a:gd name="connsiteX5" fmla="*/ 7160 w 77226"/>
                <a:gd name="connsiteY5" fmla="*/ 32822 h 77247"/>
                <a:gd name="connsiteX6" fmla="*/ 10208 w 77226"/>
                <a:gd name="connsiteY6" fmla="*/ 29774 h 77247"/>
                <a:gd name="connsiteX7" fmla="*/ 56690 w 77226"/>
                <a:gd name="connsiteY7" fmla="*/ 76256 h 77247"/>
                <a:gd name="connsiteX8" fmla="*/ 60023 w 77226"/>
                <a:gd name="connsiteY8" fmla="*/ 77685 h 77247"/>
                <a:gd name="connsiteX9" fmla="*/ 63453 w 77226"/>
                <a:gd name="connsiteY9" fmla="*/ 76256 h 77247"/>
                <a:gd name="connsiteX10" fmla="*/ 76216 w 77226"/>
                <a:gd name="connsiteY10" fmla="*/ 63493 h 77247"/>
                <a:gd name="connsiteX11" fmla="*/ 76245 w 77226"/>
                <a:gd name="connsiteY11" fmla="*/ 56759 h 77247"/>
                <a:gd name="connsiteX12" fmla="*/ 76216 w 77226"/>
                <a:gd name="connsiteY12" fmla="*/ 56730 h 77247"/>
                <a:gd name="connsiteX13" fmla="*/ 60023 w 77226"/>
                <a:gd name="connsiteY13" fmla="*/ 66255 h 77247"/>
                <a:gd name="connsiteX14" fmla="*/ 16875 w 77226"/>
                <a:gd name="connsiteY14" fmla="*/ 23107 h 77247"/>
                <a:gd name="connsiteX15" fmla="*/ 22971 w 77226"/>
                <a:gd name="connsiteY15" fmla="*/ 17011 h 77247"/>
                <a:gd name="connsiteX16" fmla="*/ 66120 w 77226"/>
                <a:gd name="connsiteY16" fmla="*/ 60159 h 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26" h="77247">
                  <a:moveTo>
                    <a:pt x="76216" y="56730"/>
                  </a:moveTo>
                  <a:lnTo>
                    <a:pt x="29734" y="10248"/>
                  </a:lnTo>
                  <a:lnTo>
                    <a:pt x="32782" y="7200"/>
                  </a:lnTo>
                  <a:lnTo>
                    <a:pt x="26019" y="437"/>
                  </a:lnTo>
                  <a:lnTo>
                    <a:pt x="397" y="26060"/>
                  </a:lnTo>
                  <a:lnTo>
                    <a:pt x="7160" y="32822"/>
                  </a:lnTo>
                  <a:lnTo>
                    <a:pt x="10208" y="29774"/>
                  </a:lnTo>
                  <a:lnTo>
                    <a:pt x="56690" y="76256"/>
                  </a:lnTo>
                  <a:cubicBezTo>
                    <a:pt x="57566" y="77161"/>
                    <a:pt x="58766" y="77676"/>
                    <a:pt x="60023" y="77685"/>
                  </a:cubicBezTo>
                  <a:cubicBezTo>
                    <a:pt x="61309" y="77685"/>
                    <a:pt x="62548" y="77171"/>
                    <a:pt x="63453" y="76256"/>
                  </a:cubicBezTo>
                  <a:lnTo>
                    <a:pt x="76216" y="63493"/>
                  </a:lnTo>
                  <a:cubicBezTo>
                    <a:pt x="78083" y="61645"/>
                    <a:pt x="78092" y="58626"/>
                    <a:pt x="76245" y="56759"/>
                  </a:cubicBezTo>
                  <a:cubicBezTo>
                    <a:pt x="76235" y="56749"/>
                    <a:pt x="76226" y="56740"/>
                    <a:pt x="76216" y="56730"/>
                  </a:cubicBezTo>
                  <a:close/>
                  <a:moveTo>
                    <a:pt x="60023" y="66255"/>
                  </a:moveTo>
                  <a:lnTo>
                    <a:pt x="16875" y="23107"/>
                  </a:lnTo>
                  <a:lnTo>
                    <a:pt x="22971" y="17011"/>
                  </a:lnTo>
                  <a:lnTo>
                    <a:pt x="66120" y="60159"/>
                  </a:lnTo>
                  <a:close/>
                </a:path>
              </a:pathLst>
            </a:custGeom>
            <a:grpFill/>
            <a:ln w="9525" cap="flat">
              <a:noFill/>
              <a:prstDash val="solid"/>
              <a:miter/>
            </a:ln>
          </p:spPr>
          <p:txBody>
            <a:bodyPr rtlCol="0" anchor="ctr"/>
            <a:lstStyle/>
            <a:p>
              <a:pPr defTabSz="1828434"/>
              <a:endParaRPr lang="en-GB" sz="6530" dirty="0">
                <a:solidFill>
                  <a:srgbClr val="000000"/>
                </a:solidFill>
                <a:latin typeface="Helvetica Now Text"/>
              </a:endParaRPr>
            </a:p>
          </p:txBody>
        </p:sp>
        <p:sp>
          <p:nvSpPr>
            <p:cNvPr id="24" name="Freeform: Shape 23">
              <a:extLst>
                <a:ext uri="{FF2B5EF4-FFF2-40B4-BE49-F238E27FC236}">
                  <a16:creationId xmlns:a16="http://schemas.microsoft.com/office/drawing/2014/main" id="{419B2331-0572-8016-F1B1-DE19D1C977AE}"/>
                </a:ext>
              </a:extLst>
            </p:cNvPr>
            <p:cNvSpPr/>
            <p:nvPr/>
          </p:nvSpPr>
          <p:spPr>
            <a:xfrm>
              <a:off x="2145889" y="3572319"/>
              <a:ext cx="88106" cy="88106"/>
            </a:xfrm>
            <a:custGeom>
              <a:avLst/>
              <a:gdLst>
                <a:gd name="connsiteX0" fmla="*/ 88503 w 88106"/>
                <a:gd name="connsiteY0" fmla="*/ 44538 h 88106"/>
                <a:gd name="connsiteX1" fmla="*/ 44498 w 88106"/>
                <a:gd name="connsiteY1" fmla="*/ 437 h 88106"/>
                <a:gd name="connsiteX2" fmla="*/ 397 w 88106"/>
                <a:gd name="connsiteY2" fmla="*/ 44538 h 88106"/>
                <a:gd name="connsiteX3" fmla="*/ 44498 w 88106"/>
                <a:gd name="connsiteY3" fmla="*/ 88544 h 88106"/>
                <a:gd name="connsiteX4" fmla="*/ 88503 w 88106"/>
                <a:gd name="connsiteY4" fmla="*/ 44538 h 88106"/>
                <a:gd name="connsiteX5" fmla="*/ 44498 w 88106"/>
                <a:gd name="connsiteY5" fmla="*/ 79019 h 88106"/>
                <a:gd name="connsiteX6" fmla="*/ 9922 w 88106"/>
                <a:gd name="connsiteY6" fmla="*/ 44538 h 88106"/>
                <a:gd name="connsiteX7" fmla="*/ 44498 w 88106"/>
                <a:gd name="connsiteY7" fmla="*/ 9962 h 88106"/>
                <a:gd name="connsiteX8" fmla="*/ 78978 w 88106"/>
                <a:gd name="connsiteY8" fmla="*/ 44538 h 88106"/>
                <a:gd name="connsiteX9" fmla="*/ 44498 w 88106"/>
                <a:gd name="connsiteY9" fmla="*/ 79019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106" h="88106">
                  <a:moveTo>
                    <a:pt x="88503" y="44538"/>
                  </a:moveTo>
                  <a:cubicBezTo>
                    <a:pt x="88503" y="20221"/>
                    <a:pt x="68815" y="494"/>
                    <a:pt x="44498" y="437"/>
                  </a:cubicBezTo>
                  <a:cubicBezTo>
                    <a:pt x="20161" y="485"/>
                    <a:pt x="445" y="20202"/>
                    <a:pt x="397" y="44538"/>
                  </a:cubicBezTo>
                  <a:cubicBezTo>
                    <a:pt x="454" y="68855"/>
                    <a:pt x="20181" y="88544"/>
                    <a:pt x="44498" y="88544"/>
                  </a:cubicBezTo>
                  <a:cubicBezTo>
                    <a:pt x="68806" y="88544"/>
                    <a:pt x="88503" y="68846"/>
                    <a:pt x="88503" y="44538"/>
                  </a:cubicBezTo>
                  <a:close/>
                  <a:moveTo>
                    <a:pt x="44498" y="79019"/>
                  </a:moveTo>
                  <a:cubicBezTo>
                    <a:pt x="25438" y="79019"/>
                    <a:pt x="9979" y="63598"/>
                    <a:pt x="9922" y="44538"/>
                  </a:cubicBezTo>
                  <a:cubicBezTo>
                    <a:pt x="9970" y="25469"/>
                    <a:pt x="25419" y="10010"/>
                    <a:pt x="44498" y="9962"/>
                  </a:cubicBezTo>
                  <a:cubicBezTo>
                    <a:pt x="63557" y="10019"/>
                    <a:pt x="78978" y="25479"/>
                    <a:pt x="78978" y="44538"/>
                  </a:cubicBezTo>
                  <a:cubicBezTo>
                    <a:pt x="78978" y="63579"/>
                    <a:pt x="63538" y="79019"/>
                    <a:pt x="44498" y="79019"/>
                  </a:cubicBezTo>
                  <a:close/>
                </a:path>
              </a:pathLst>
            </a:custGeom>
            <a:grpFill/>
            <a:ln w="9525" cap="flat">
              <a:noFill/>
              <a:prstDash val="solid"/>
              <a:miter/>
            </a:ln>
          </p:spPr>
          <p:txBody>
            <a:bodyPr rtlCol="0" anchor="ctr"/>
            <a:lstStyle/>
            <a:p>
              <a:pPr defTabSz="1828434"/>
              <a:endParaRPr lang="en-GB" sz="6530" dirty="0">
                <a:solidFill>
                  <a:srgbClr val="000000"/>
                </a:solidFill>
                <a:latin typeface="Helvetica Now Text"/>
              </a:endParaRPr>
            </a:p>
          </p:txBody>
        </p:sp>
        <p:sp>
          <p:nvSpPr>
            <p:cNvPr id="27" name="Freeform: Shape 26">
              <a:extLst>
                <a:ext uri="{FF2B5EF4-FFF2-40B4-BE49-F238E27FC236}">
                  <a16:creationId xmlns:a16="http://schemas.microsoft.com/office/drawing/2014/main" id="{DB63168B-68DA-9307-AF15-4F9A9D7AF630}"/>
                </a:ext>
              </a:extLst>
            </p:cNvPr>
            <p:cNvSpPr/>
            <p:nvPr/>
          </p:nvSpPr>
          <p:spPr>
            <a:xfrm>
              <a:off x="2100931" y="3572319"/>
              <a:ext cx="16478" cy="16573"/>
            </a:xfrm>
            <a:custGeom>
              <a:avLst/>
              <a:gdLst>
                <a:gd name="connsiteX0" fmla="*/ 8684 w 16478"/>
                <a:gd name="connsiteY0" fmla="*/ 437 h 16573"/>
                <a:gd name="connsiteX1" fmla="*/ 397 w 16478"/>
                <a:gd name="connsiteY1" fmla="*/ 8724 h 16573"/>
                <a:gd name="connsiteX2" fmla="*/ 8684 w 16478"/>
                <a:gd name="connsiteY2" fmla="*/ 17011 h 16573"/>
                <a:gd name="connsiteX3" fmla="*/ 16875 w 16478"/>
                <a:gd name="connsiteY3" fmla="*/ 8724 h 16573"/>
                <a:gd name="connsiteX4" fmla="*/ 8684 w 16478"/>
                <a:gd name="connsiteY4" fmla="*/ 437 h 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8" h="16573">
                  <a:moveTo>
                    <a:pt x="8684" y="437"/>
                  </a:moveTo>
                  <a:cubicBezTo>
                    <a:pt x="4102" y="437"/>
                    <a:pt x="397" y="4152"/>
                    <a:pt x="397" y="8724"/>
                  </a:cubicBezTo>
                  <a:cubicBezTo>
                    <a:pt x="397" y="13296"/>
                    <a:pt x="4112" y="17011"/>
                    <a:pt x="8684" y="17011"/>
                  </a:cubicBezTo>
                  <a:cubicBezTo>
                    <a:pt x="13227" y="16963"/>
                    <a:pt x="16875" y="13268"/>
                    <a:pt x="16875" y="8724"/>
                  </a:cubicBezTo>
                  <a:cubicBezTo>
                    <a:pt x="16875" y="4181"/>
                    <a:pt x="13227" y="485"/>
                    <a:pt x="8684" y="437"/>
                  </a:cubicBezTo>
                  <a:close/>
                </a:path>
              </a:pathLst>
            </a:custGeom>
            <a:grpFill/>
            <a:ln w="9525" cap="flat">
              <a:noFill/>
              <a:prstDash val="solid"/>
              <a:miter/>
            </a:ln>
          </p:spPr>
          <p:txBody>
            <a:bodyPr rtlCol="0" anchor="ctr"/>
            <a:lstStyle/>
            <a:p>
              <a:pPr defTabSz="1828434"/>
              <a:endParaRPr lang="en-GB" sz="6530" dirty="0">
                <a:solidFill>
                  <a:srgbClr val="000000"/>
                </a:solidFill>
                <a:latin typeface="Helvetica Now Text"/>
              </a:endParaRPr>
            </a:p>
          </p:txBody>
        </p:sp>
        <p:sp>
          <p:nvSpPr>
            <p:cNvPr id="28" name="Freeform: Shape 27">
              <a:extLst>
                <a:ext uri="{FF2B5EF4-FFF2-40B4-BE49-F238E27FC236}">
                  <a16:creationId xmlns:a16="http://schemas.microsoft.com/office/drawing/2014/main" id="{94A861A5-9822-D160-99AF-CAEA211C3217}"/>
                </a:ext>
              </a:extLst>
            </p:cNvPr>
            <p:cNvSpPr/>
            <p:nvPr/>
          </p:nvSpPr>
          <p:spPr>
            <a:xfrm>
              <a:off x="2128744" y="3572319"/>
              <a:ext cx="16573" cy="16573"/>
            </a:xfrm>
            <a:custGeom>
              <a:avLst/>
              <a:gdLst>
                <a:gd name="connsiteX0" fmla="*/ 8684 w 16573"/>
                <a:gd name="connsiteY0" fmla="*/ 437 h 16573"/>
                <a:gd name="connsiteX1" fmla="*/ 397 w 16573"/>
                <a:gd name="connsiteY1" fmla="*/ 8724 h 16573"/>
                <a:gd name="connsiteX2" fmla="*/ 8684 w 16573"/>
                <a:gd name="connsiteY2" fmla="*/ 17011 h 16573"/>
                <a:gd name="connsiteX3" fmla="*/ 16971 w 16573"/>
                <a:gd name="connsiteY3" fmla="*/ 8724 h 16573"/>
                <a:gd name="connsiteX4" fmla="*/ 8684 w 16573"/>
                <a:gd name="connsiteY4" fmla="*/ 437 h 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 h="16573">
                  <a:moveTo>
                    <a:pt x="8684" y="437"/>
                  </a:moveTo>
                  <a:cubicBezTo>
                    <a:pt x="4112" y="437"/>
                    <a:pt x="397" y="4152"/>
                    <a:pt x="397" y="8724"/>
                  </a:cubicBezTo>
                  <a:cubicBezTo>
                    <a:pt x="397" y="13296"/>
                    <a:pt x="4112" y="17011"/>
                    <a:pt x="8684" y="17011"/>
                  </a:cubicBezTo>
                  <a:cubicBezTo>
                    <a:pt x="13266" y="17011"/>
                    <a:pt x="16971" y="13296"/>
                    <a:pt x="16971" y="8724"/>
                  </a:cubicBezTo>
                  <a:cubicBezTo>
                    <a:pt x="16971" y="4143"/>
                    <a:pt x="13256" y="437"/>
                    <a:pt x="8684" y="437"/>
                  </a:cubicBezTo>
                  <a:close/>
                </a:path>
              </a:pathLst>
            </a:custGeom>
            <a:grpFill/>
            <a:ln w="9525" cap="flat">
              <a:noFill/>
              <a:prstDash val="solid"/>
              <a:miter/>
            </a:ln>
          </p:spPr>
          <p:txBody>
            <a:bodyPr rtlCol="0" anchor="ctr"/>
            <a:lstStyle/>
            <a:p>
              <a:pPr defTabSz="1828434"/>
              <a:endParaRPr lang="en-GB" sz="6530" dirty="0">
                <a:solidFill>
                  <a:srgbClr val="000000"/>
                </a:solidFill>
                <a:latin typeface="Helvetica Now Text"/>
              </a:endParaRPr>
            </a:p>
          </p:txBody>
        </p:sp>
        <p:sp>
          <p:nvSpPr>
            <p:cNvPr id="29" name="Freeform: Shape 28">
              <a:extLst>
                <a:ext uri="{FF2B5EF4-FFF2-40B4-BE49-F238E27FC236}">
                  <a16:creationId xmlns:a16="http://schemas.microsoft.com/office/drawing/2014/main" id="{CA58C110-5007-3467-E568-08F1666D29B2}"/>
                </a:ext>
              </a:extLst>
            </p:cNvPr>
            <p:cNvSpPr/>
            <p:nvPr/>
          </p:nvSpPr>
          <p:spPr>
            <a:xfrm>
              <a:off x="2100931" y="3606038"/>
              <a:ext cx="16573" cy="16573"/>
            </a:xfrm>
            <a:custGeom>
              <a:avLst/>
              <a:gdLst>
                <a:gd name="connsiteX0" fmla="*/ 16574 w 16573"/>
                <a:gd name="connsiteY0" fmla="*/ 8287 h 16573"/>
                <a:gd name="connsiteX1" fmla="*/ 8287 w 16573"/>
                <a:gd name="connsiteY1" fmla="*/ 16573 h 16573"/>
                <a:gd name="connsiteX2" fmla="*/ 0 w 16573"/>
                <a:gd name="connsiteY2" fmla="*/ 8287 h 16573"/>
                <a:gd name="connsiteX3" fmla="*/ 8287 w 16573"/>
                <a:gd name="connsiteY3" fmla="*/ 0 h 16573"/>
                <a:gd name="connsiteX4" fmla="*/ 16574 w 16573"/>
                <a:gd name="connsiteY4" fmla="*/ 8287 h 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 h="16573">
                  <a:moveTo>
                    <a:pt x="16574" y="8287"/>
                  </a:moveTo>
                  <a:cubicBezTo>
                    <a:pt x="16574" y="12863"/>
                    <a:pt x="12863" y="16573"/>
                    <a:pt x="8287" y="16573"/>
                  </a:cubicBezTo>
                  <a:cubicBezTo>
                    <a:pt x="3710" y="16573"/>
                    <a:pt x="0" y="12863"/>
                    <a:pt x="0" y="8287"/>
                  </a:cubicBezTo>
                  <a:cubicBezTo>
                    <a:pt x="0" y="3710"/>
                    <a:pt x="3710" y="0"/>
                    <a:pt x="8287" y="0"/>
                  </a:cubicBezTo>
                  <a:cubicBezTo>
                    <a:pt x="12863" y="0"/>
                    <a:pt x="16574" y="3710"/>
                    <a:pt x="16574" y="8287"/>
                  </a:cubicBezTo>
                  <a:close/>
                </a:path>
              </a:pathLst>
            </a:custGeom>
            <a:grpFill/>
            <a:ln w="9525" cap="flat">
              <a:noFill/>
              <a:prstDash val="solid"/>
              <a:miter/>
            </a:ln>
          </p:spPr>
          <p:txBody>
            <a:bodyPr rtlCol="0" anchor="ctr"/>
            <a:lstStyle/>
            <a:p>
              <a:pPr defTabSz="1828434"/>
              <a:endParaRPr lang="en-GB" sz="6530" dirty="0">
                <a:solidFill>
                  <a:srgbClr val="000000"/>
                </a:solidFill>
                <a:latin typeface="Helvetica Now Text"/>
              </a:endParaRPr>
            </a:p>
          </p:txBody>
        </p:sp>
        <p:sp>
          <p:nvSpPr>
            <p:cNvPr id="30" name="Freeform: Shape 29">
              <a:extLst>
                <a:ext uri="{FF2B5EF4-FFF2-40B4-BE49-F238E27FC236}">
                  <a16:creationId xmlns:a16="http://schemas.microsoft.com/office/drawing/2014/main" id="{C205FEB8-2A45-5F40-A671-F3AF2F824754}"/>
                </a:ext>
              </a:extLst>
            </p:cNvPr>
            <p:cNvSpPr/>
            <p:nvPr/>
          </p:nvSpPr>
          <p:spPr>
            <a:xfrm>
              <a:off x="2100931" y="3641757"/>
              <a:ext cx="16573" cy="16573"/>
            </a:xfrm>
            <a:custGeom>
              <a:avLst/>
              <a:gdLst>
                <a:gd name="connsiteX0" fmla="*/ 16574 w 16573"/>
                <a:gd name="connsiteY0" fmla="*/ 8287 h 16573"/>
                <a:gd name="connsiteX1" fmla="*/ 8287 w 16573"/>
                <a:gd name="connsiteY1" fmla="*/ 16573 h 16573"/>
                <a:gd name="connsiteX2" fmla="*/ 0 w 16573"/>
                <a:gd name="connsiteY2" fmla="*/ 8287 h 16573"/>
                <a:gd name="connsiteX3" fmla="*/ 8287 w 16573"/>
                <a:gd name="connsiteY3" fmla="*/ 0 h 16573"/>
                <a:gd name="connsiteX4" fmla="*/ 16574 w 16573"/>
                <a:gd name="connsiteY4" fmla="*/ 8287 h 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 h="16573">
                  <a:moveTo>
                    <a:pt x="16574" y="8287"/>
                  </a:moveTo>
                  <a:cubicBezTo>
                    <a:pt x="16574" y="12863"/>
                    <a:pt x="12863" y="16573"/>
                    <a:pt x="8287" y="16573"/>
                  </a:cubicBezTo>
                  <a:cubicBezTo>
                    <a:pt x="3710" y="16573"/>
                    <a:pt x="0" y="12863"/>
                    <a:pt x="0" y="8287"/>
                  </a:cubicBezTo>
                  <a:cubicBezTo>
                    <a:pt x="0" y="3710"/>
                    <a:pt x="3710" y="0"/>
                    <a:pt x="8287" y="0"/>
                  </a:cubicBezTo>
                  <a:cubicBezTo>
                    <a:pt x="12863" y="0"/>
                    <a:pt x="16574" y="3710"/>
                    <a:pt x="16574" y="8287"/>
                  </a:cubicBezTo>
                  <a:close/>
                </a:path>
              </a:pathLst>
            </a:custGeom>
            <a:grpFill/>
            <a:ln w="9525" cap="flat">
              <a:noFill/>
              <a:prstDash val="solid"/>
              <a:miter/>
            </a:ln>
          </p:spPr>
          <p:txBody>
            <a:bodyPr rtlCol="0" anchor="ctr"/>
            <a:lstStyle/>
            <a:p>
              <a:pPr defTabSz="1828434"/>
              <a:endParaRPr lang="en-GB" sz="6530" dirty="0">
                <a:solidFill>
                  <a:srgbClr val="000000"/>
                </a:solidFill>
                <a:latin typeface="Helvetica Now Text"/>
              </a:endParaRPr>
            </a:p>
          </p:txBody>
        </p:sp>
        <p:sp>
          <p:nvSpPr>
            <p:cNvPr id="31" name="Freeform: Shape 30">
              <a:extLst>
                <a:ext uri="{FF2B5EF4-FFF2-40B4-BE49-F238E27FC236}">
                  <a16:creationId xmlns:a16="http://schemas.microsoft.com/office/drawing/2014/main" id="{CB280191-A76B-ED0B-A003-97916CCAB0C9}"/>
                </a:ext>
              </a:extLst>
            </p:cNvPr>
            <p:cNvSpPr/>
            <p:nvPr/>
          </p:nvSpPr>
          <p:spPr>
            <a:xfrm>
              <a:off x="2128744" y="3641757"/>
              <a:ext cx="16573" cy="16573"/>
            </a:xfrm>
            <a:custGeom>
              <a:avLst/>
              <a:gdLst>
                <a:gd name="connsiteX0" fmla="*/ 16573 w 16573"/>
                <a:gd name="connsiteY0" fmla="*/ 8287 h 16573"/>
                <a:gd name="connsiteX1" fmla="*/ 8287 w 16573"/>
                <a:gd name="connsiteY1" fmla="*/ 16573 h 16573"/>
                <a:gd name="connsiteX2" fmla="*/ 0 w 16573"/>
                <a:gd name="connsiteY2" fmla="*/ 8287 h 16573"/>
                <a:gd name="connsiteX3" fmla="*/ 8287 w 16573"/>
                <a:gd name="connsiteY3" fmla="*/ 0 h 16573"/>
                <a:gd name="connsiteX4" fmla="*/ 16573 w 16573"/>
                <a:gd name="connsiteY4" fmla="*/ 8287 h 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 h="16573">
                  <a:moveTo>
                    <a:pt x="16573" y="8287"/>
                  </a:moveTo>
                  <a:cubicBezTo>
                    <a:pt x="16573" y="12863"/>
                    <a:pt x="12863" y="16573"/>
                    <a:pt x="8287" y="16573"/>
                  </a:cubicBezTo>
                  <a:cubicBezTo>
                    <a:pt x="3710" y="16573"/>
                    <a:pt x="0" y="12863"/>
                    <a:pt x="0" y="8287"/>
                  </a:cubicBezTo>
                  <a:cubicBezTo>
                    <a:pt x="0" y="3710"/>
                    <a:pt x="3710" y="0"/>
                    <a:pt x="8287" y="0"/>
                  </a:cubicBezTo>
                  <a:cubicBezTo>
                    <a:pt x="12863" y="0"/>
                    <a:pt x="16573" y="3710"/>
                    <a:pt x="16573" y="8287"/>
                  </a:cubicBezTo>
                  <a:close/>
                </a:path>
              </a:pathLst>
            </a:custGeom>
            <a:grpFill/>
            <a:ln w="9525" cap="flat">
              <a:noFill/>
              <a:prstDash val="solid"/>
              <a:miter/>
            </a:ln>
          </p:spPr>
          <p:txBody>
            <a:bodyPr rtlCol="0" anchor="ctr"/>
            <a:lstStyle/>
            <a:p>
              <a:pPr defTabSz="1828434"/>
              <a:endParaRPr lang="en-GB" sz="6530" dirty="0">
                <a:solidFill>
                  <a:srgbClr val="000000"/>
                </a:solidFill>
                <a:latin typeface="Helvetica Now Text"/>
              </a:endParaRPr>
            </a:p>
          </p:txBody>
        </p:sp>
        <p:sp>
          <p:nvSpPr>
            <p:cNvPr id="32" name="Freeform: Shape 31">
              <a:extLst>
                <a:ext uri="{FF2B5EF4-FFF2-40B4-BE49-F238E27FC236}">
                  <a16:creationId xmlns:a16="http://schemas.microsoft.com/office/drawing/2014/main" id="{218CB7BE-9F24-1D59-508D-12F613FD9DA5}"/>
                </a:ext>
              </a:extLst>
            </p:cNvPr>
            <p:cNvSpPr/>
            <p:nvPr/>
          </p:nvSpPr>
          <p:spPr>
            <a:xfrm>
              <a:off x="2128744" y="3678142"/>
              <a:ext cx="16573" cy="16573"/>
            </a:xfrm>
            <a:custGeom>
              <a:avLst/>
              <a:gdLst>
                <a:gd name="connsiteX0" fmla="*/ 8684 w 16573"/>
                <a:gd name="connsiteY0" fmla="*/ 437 h 16573"/>
                <a:gd name="connsiteX1" fmla="*/ 397 w 16573"/>
                <a:gd name="connsiteY1" fmla="*/ 8724 h 16573"/>
                <a:gd name="connsiteX2" fmla="*/ 8684 w 16573"/>
                <a:gd name="connsiteY2" fmla="*/ 17011 h 16573"/>
                <a:gd name="connsiteX3" fmla="*/ 16971 w 16573"/>
                <a:gd name="connsiteY3" fmla="*/ 8724 h 16573"/>
                <a:gd name="connsiteX4" fmla="*/ 8684 w 16573"/>
                <a:gd name="connsiteY4" fmla="*/ 437 h 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 h="16573">
                  <a:moveTo>
                    <a:pt x="8684" y="437"/>
                  </a:moveTo>
                  <a:cubicBezTo>
                    <a:pt x="4112" y="437"/>
                    <a:pt x="397" y="4152"/>
                    <a:pt x="397" y="8724"/>
                  </a:cubicBezTo>
                  <a:cubicBezTo>
                    <a:pt x="397" y="13296"/>
                    <a:pt x="4112" y="17011"/>
                    <a:pt x="8684" y="17011"/>
                  </a:cubicBezTo>
                  <a:cubicBezTo>
                    <a:pt x="13266" y="17011"/>
                    <a:pt x="16971" y="13296"/>
                    <a:pt x="16971" y="8724"/>
                  </a:cubicBezTo>
                  <a:cubicBezTo>
                    <a:pt x="16971" y="4143"/>
                    <a:pt x="13256" y="437"/>
                    <a:pt x="8684" y="437"/>
                  </a:cubicBezTo>
                  <a:close/>
                </a:path>
              </a:pathLst>
            </a:custGeom>
            <a:grpFill/>
            <a:ln w="9525" cap="flat">
              <a:noFill/>
              <a:prstDash val="solid"/>
              <a:miter/>
            </a:ln>
          </p:spPr>
          <p:txBody>
            <a:bodyPr rtlCol="0" anchor="ctr"/>
            <a:lstStyle/>
            <a:p>
              <a:pPr defTabSz="1828434"/>
              <a:endParaRPr lang="en-GB" sz="6530" dirty="0">
                <a:solidFill>
                  <a:srgbClr val="000000"/>
                </a:solidFill>
                <a:latin typeface="Helvetica Now Text"/>
              </a:endParaRPr>
            </a:p>
          </p:txBody>
        </p:sp>
        <p:sp>
          <p:nvSpPr>
            <p:cNvPr id="33" name="Freeform: Shape 32">
              <a:extLst>
                <a:ext uri="{FF2B5EF4-FFF2-40B4-BE49-F238E27FC236}">
                  <a16:creationId xmlns:a16="http://schemas.microsoft.com/office/drawing/2014/main" id="{3B9E9B7A-39B3-1C1E-6B53-976178208604}"/>
                </a:ext>
              </a:extLst>
            </p:cNvPr>
            <p:cNvSpPr/>
            <p:nvPr/>
          </p:nvSpPr>
          <p:spPr>
            <a:xfrm>
              <a:off x="2156557" y="3678142"/>
              <a:ext cx="16573" cy="16573"/>
            </a:xfrm>
            <a:custGeom>
              <a:avLst/>
              <a:gdLst>
                <a:gd name="connsiteX0" fmla="*/ 8684 w 16573"/>
                <a:gd name="connsiteY0" fmla="*/ 437 h 16573"/>
                <a:gd name="connsiteX1" fmla="*/ 397 w 16573"/>
                <a:gd name="connsiteY1" fmla="*/ 8724 h 16573"/>
                <a:gd name="connsiteX2" fmla="*/ 8684 w 16573"/>
                <a:gd name="connsiteY2" fmla="*/ 17011 h 16573"/>
                <a:gd name="connsiteX3" fmla="*/ 16971 w 16573"/>
                <a:gd name="connsiteY3" fmla="*/ 8724 h 16573"/>
                <a:gd name="connsiteX4" fmla="*/ 8684 w 16573"/>
                <a:gd name="connsiteY4" fmla="*/ 437 h 16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 h="16573">
                  <a:moveTo>
                    <a:pt x="8684" y="437"/>
                  </a:moveTo>
                  <a:cubicBezTo>
                    <a:pt x="4102" y="437"/>
                    <a:pt x="397" y="4152"/>
                    <a:pt x="397" y="8724"/>
                  </a:cubicBezTo>
                  <a:cubicBezTo>
                    <a:pt x="397" y="13296"/>
                    <a:pt x="4112" y="17011"/>
                    <a:pt x="8684" y="17011"/>
                  </a:cubicBezTo>
                  <a:cubicBezTo>
                    <a:pt x="13256" y="17011"/>
                    <a:pt x="16971" y="13296"/>
                    <a:pt x="16971" y="8724"/>
                  </a:cubicBezTo>
                  <a:cubicBezTo>
                    <a:pt x="16971" y="4143"/>
                    <a:pt x="13256" y="437"/>
                    <a:pt x="8684" y="437"/>
                  </a:cubicBezTo>
                  <a:close/>
                </a:path>
              </a:pathLst>
            </a:custGeom>
            <a:grpFill/>
            <a:ln w="9525" cap="flat">
              <a:noFill/>
              <a:prstDash val="solid"/>
              <a:miter/>
            </a:ln>
          </p:spPr>
          <p:txBody>
            <a:bodyPr rtlCol="0" anchor="ctr"/>
            <a:lstStyle/>
            <a:p>
              <a:pPr defTabSz="1828434"/>
              <a:endParaRPr lang="en-GB" sz="6530" dirty="0">
                <a:solidFill>
                  <a:srgbClr val="000000"/>
                </a:solidFill>
                <a:latin typeface="Helvetica Now Text"/>
              </a:endParaRPr>
            </a:p>
          </p:txBody>
        </p:sp>
      </p:grpSp>
      <p:sp>
        <p:nvSpPr>
          <p:cNvPr id="2" name="TextBox 1">
            <a:extLst>
              <a:ext uri="{FF2B5EF4-FFF2-40B4-BE49-F238E27FC236}">
                <a16:creationId xmlns:a16="http://schemas.microsoft.com/office/drawing/2014/main" id="{9233562E-C395-CCA8-4187-0EDC63B629B9}"/>
              </a:ext>
            </a:extLst>
          </p:cNvPr>
          <p:cNvSpPr txBox="1"/>
          <p:nvPr/>
        </p:nvSpPr>
        <p:spPr>
          <a:xfrm>
            <a:off x="18098737" y="3034489"/>
            <a:ext cx="4108393" cy="4606722"/>
          </a:xfrm>
          <a:prstGeom prst="rect">
            <a:avLst/>
          </a:prstGeom>
          <a:noFill/>
          <a:ln>
            <a:solidFill>
              <a:srgbClr val="EA2537"/>
            </a:solidFill>
          </a:ln>
        </p:spPr>
        <p:txBody>
          <a:bodyPr wrap="square" lIns="0" tIns="0" rIns="0" bIns="0" rtlCol="0">
            <a:noAutofit/>
          </a:bodyPr>
          <a:lstStyle/>
          <a:p>
            <a:pPr defTabSz="1828434">
              <a:spcAft>
                <a:spcPts val="1200"/>
              </a:spcAft>
            </a:pPr>
            <a:endParaRPr lang="en-US" sz="2199" dirty="0">
              <a:solidFill>
                <a:srgbClr val="000000"/>
              </a:solidFill>
              <a:latin typeface="Helvetica Now Text" panose="020B0504030202020204" pitchFamily="34" charset="0"/>
            </a:endParaRPr>
          </a:p>
        </p:txBody>
      </p:sp>
      <p:sp>
        <p:nvSpPr>
          <p:cNvPr id="4" name="TextBox 3">
            <a:extLst>
              <a:ext uri="{FF2B5EF4-FFF2-40B4-BE49-F238E27FC236}">
                <a16:creationId xmlns:a16="http://schemas.microsoft.com/office/drawing/2014/main" id="{A3A4DF73-D1AF-5DBB-4738-C1C4E7B50278}"/>
              </a:ext>
            </a:extLst>
          </p:cNvPr>
          <p:cNvSpPr txBox="1"/>
          <p:nvPr/>
        </p:nvSpPr>
        <p:spPr>
          <a:xfrm>
            <a:off x="13792646" y="7824759"/>
            <a:ext cx="4108393" cy="4673880"/>
          </a:xfrm>
          <a:prstGeom prst="rect">
            <a:avLst/>
          </a:prstGeom>
          <a:noFill/>
          <a:ln>
            <a:solidFill>
              <a:srgbClr val="EA2537"/>
            </a:solidFill>
          </a:ln>
        </p:spPr>
        <p:txBody>
          <a:bodyPr wrap="square" lIns="0" tIns="0" rIns="0" bIns="0" rtlCol="0">
            <a:noAutofit/>
          </a:bodyPr>
          <a:lstStyle/>
          <a:p>
            <a:pPr defTabSz="1828434">
              <a:spcAft>
                <a:spcPts val="1200"/>
              </a:spcAft>
            </a:pPr>
            <a:endParaRPr lang="en-US" sz="2199" dirty="0">
              <a:solidFill>
                <a:srgbClr val="000000"/>
              </a:solidFill>
              <a:latin typeface="Helvetica Now Text" panose="020B0504030202020204" pitchFamily="34" charset="0"/>
            </a:endParaRPr>
          </a:p>
        </p:txBody>
      </p:sp>
      <p:graphicFrame>
        <p:nvGraphicFramePr>
          <p:cNvPr id="35" name="Chart 34">
            <a:extLst>
              <a:ext uri="{FF2B5EF4-FFF2-40B4-BE49-F238E27FC236}">
                <a16:creationId xmlns:a16="http://schemas.microsoft.com/office/drawing/2014/main" id="{52D6F74C-AF18-FA00-C7FF-1EDFD7F5C884}"/>
              </a:ext>
            </a:extLst>
          </p:cNvPr>
          <p:cNvGraphicFramePr/>
          <p:nvPr>
            <p:extLst>
              <p:ext uri="{D42A27DB-BD31-4B8C-83A1-F6EECF244321}">
                <p14:modId xmlns:p14="http://schemas.microsoft.com/office/powerpoint/2010/main" val="1790696171"/>
              </p:ext>
            </p:extLst>
          </p:nvPr>
        </p:nvGraphicFramePr>
        <p:xfrm>
          <a:off x="2214105" y="4533240"/>
          <a:ext cx="6948041" cy="6370778"/>
        </p:xfrm>
        <a:graphic>
          <a:graphicData uri="http://schemas.openxmlformats.org/drawingml/2006/chart">
            <c:chart xmlns:c="http://schemas.openxmlformats.org/drawingml/2006/chart" xmlns:r="http://schemas.openxmlformats.org/officeDocument/2006/relationships" r:id="rId9"/>
          </a:graphicData>
        </a:graphic>
      </p:graphicFrame>
      <p:pic>
        <p:nvPicPr>
          <p:cNvPr id="6" name="Picture 5">
            <a:extLst>
              <a:ext uri="{FF2B5EF4-FFF2-40B4-BE49-F238E27FC236}">
                <a16:creationId xmlns:a16="http://schemas.microsoft.com/office/drawing/2014/main" id="{BCB8B4BC-0EFD-E4EE-B328-0B440DCC4007}"/>
              </a:ext>
            </a:extLst>
          </p:cNvPr>
          <p:cNvPicPr>
            <a:picLocks noChangeAspect="1"/>
          </p:cNvPicPr>
          <p:nvPr/>
        </p:nvPicPr>
        <p:blipFill>
          <a:blip r:embed="rId10"/>
          <a:stretch>
            <a:fillRect/>
          </a:stretch>
        </p:blipFill>
        <p:spPr>
          <a:xfrm>
            <a:off x="1211579" y="12400198"/>
            <a:ext cx="1756675" cy="1133984"/>
          </a:xfrm>
          <a:prstGeom prst="rect">
            <a:avLst/>
          </a:prstGeom>
          <a:solidFill>
            <a:schemeClr val="accent1"/>
          </a:solidFill>
        </p:spPr>
      </p:pic>
    </p:spTree>
    <p:extLst>
      <p:ext uri="{BB962C8B-B14F-4D97-AF65-F5344CB8AC3E}">
        <p14:creationId xmlns:p14="http://schemas.microsoft.com/office/powerpoint/2010/main" val="5911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91CE2F-A9B1-44F5-8E5B-741910377F94}"/>
              </a:ext>
            </a:extLst>
          </p:cNvPr>
          <p:cNvSpPr>
            <a:spLocks noGrp="1"/>
          </p:cNvSpPr>
          <p:nvPr>
            <p:ph type="sldNum" sz="quarter" idx="12"/>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91D568E7-61F5-D04E-995D-81EF41C01A2A}" type="slidenum">
              <a:rPr kumimoji="0" lang="en-GB" sz="1600" b="0" i="0" u="none" strike="noStrike" kern="1200" cap="none" spc="0" normalizeH="0" baseline="0" noProof="0" smtClean="0">
                <a:ln>
                  <a:noFill/>
                </a:ln>
                <a:solidFill>
                  <a:srgbClr val="000000"/>
                </a:solidFill>
                <a:effectLst/>
                <a:uLnTx/>
                <a:uFillTx/>
                <a:latin typeface="Helvetica Now Text" panose="020B0504030202020204" pitchFamily="34" charset="77"/>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a:t>
            </a:fld>
            <a:endParaRPr kumimoji="0" lang="en-GB" sz="16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endParaRPr>
          </a:p>
        </p:txBody>
      </p:sp>
      <p:sp>
        <p:nvSpPr>
          <p:cNvPr id="4" name="Title 3">
            <a:extLst>
              <a:ext uri="{FF2B5EF4-FFF2-40B4-BE49-F238E27FC236}">
                <a16:creationId xmlns:a16="http://schemas.microsoft.com/office/drawing/2014/main" id="{B85DF00F-9D3D-4ABD-A494-18922A996B8E}"/>
              </a:ext>
            </a:extLst>
          </p:cNvPr>
          <p:cNvSpPr>
            <a:spLocks noGrp="1"/>
          </p:cNvSpPr>
          <p:nvPr>
            <p:ph type="title"/>
          </p:nvPr>
        </p:nvSpPr>
        <p:spPr>
          <a:xfrm>
            <a:off x="2187271" y="910849"/>
            <a:ext cx="21372512" cy="800219"/>
          </a:xfrm>
        </p:spPr>
        <p:txBody>
          <a:bodyPr/>
          <a:lstStyle/>
          <a:p>
            <a:r>
              <a:rPr lang="en-US" dirty="0"/>
              <a:t>High-Cost Claimants</a:t>
            </a:r>
          </a:p>
        </p:txBody>
      </p:sp>
      <p:sp>
        <p:nvSpPr>
          <p:cNvPr id="3" name="Subtitle 2">
            <a:extLst>
              <a:ext uri="{FF2B5EF4-FFF2-40B4-BE49-F238E27FC236}">
                <a16:creationId xmlns:a16="http://schemas.microsoft.com/office/drawing/2014/main" id="{5DD1771A-54B4-9A67-561E-97A70C7C32DF}"/>
              </a:ext>
            </a:extLst>
          </p:cNvPr>
          <p:cNvSpPr>
            <a:spLocks noGrp="1"/>
          </p:cNvSpPr>
          <p:nvPr>
            <p:ph type="subTitle" idx="13"/>
          </p:nvPr>
        </p:nvSpPr>
        <p:spPr/>
        <p:txBody>
          <a:bodyPr/>
          <a:lstStyle/>
          <a:p>
            <a:r>
              <a:rPr lang="en-US" dirty="0"/>
              <a:t>Impacting Every Employer</a:t>
            </a:r>
          </a:p>
        </p:txBody>
      </p:sp>
      <p:sp>
        <p:nvSpPr>
          <p:cNvPr id="7" name="Oval 6">
            <a:extLst>
              <a:ext uri="{FF2B5EF4-FFF2-40B4-BE49-F238E27FC236}">
                <a16:creationId xmlns:a16="http://schemas.microsoft.com/office/drawing/2014/main" id="{A6E008B5-3D77-4F89-A159-DD0A1916BDD0}"/>
              </a:ext>
            </a:extLst>
          </p:cNvPr>
          <p:cNvSpPr/>
          <p:nvPr/>
        </p:nvSpPr>
        <p:spPr>
          <a:xfrm>
            <a:off x="11184326" y="5477509"/>
            <a:ext cx="3200400" cy="3200400"/>
          </a:xfrm>
          <a:prstGeom prst="ellipse">
            <a:avLst/>
          </a:prstGeom>
          <a:noFill/>
          <a:ln w="76200">
            <a:solidFill>
              <a:srgbClr val="007585"/>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5D6D78"/>
              </a:solidFill>
              <a:effectLst/>
              <a:uLnTx/>
              <a:uFillTx/>
              <a:latin typeface="Helvetica Now Text"/>
              <a:ea typeface="+mn-ea"/>
              <a:cs typeface="+mn-cs"/>
            </a:endParaRPr>
          </a:p>
        </p:txBody>
      </p:sp>
      <p:grpSp>
        <p:nvGrpSpPr>
          <p:cNvPr id="14" name="Group 13">
            <a:extLst>
              <a:ext uri="{FF2B5EF4-FFF2-40B4-BE49-F238E27FC236}">
                <a16:creationId xmlns:a16="http://schemas.microsoft.com/office/drawing/2014/main" id="{14A56ADF-6131-F6F9-1266-C7292C4782DB}"/>
              </a:ext>
            </a:extLst>
          </p:cNvPr>
          <p:cNvGrpSpPr/>
          <p:nvPr/>
        </p:nvGrpSpPr>
        <p:grpSpPr>
          <a:xfrm>
            <a:off x="14384726" y="3888633"/>
            <a:ext cx="8174858" cy="3354765"/>
            <a:chOff x="14384726" y="3888633"/>
            <a:chExt cx="8174858" cy="3354765"/>
          </a:xfrm>
        </p:grpSpPr>
        <p:cxnSp>
          <p:nvCxnSpPr>
            <p:cNvPr id="33" name="Straight Connector 32">
              <a:extLst>
                <a:ext uri="{FF2B5EF4-FFF2-40B4-BE49-F238E27FC236}">
                  <a16:creationId xmlns:a16="http://schemas.microsoft.com/office/drawing/2014/main" id="{AE00FC88-DC5C-4B75-A8FF-5C1296AD3D38}"/>
                </a:ext>
              </a:extLst>
            </p:cNvPr>
            <p:cNvCxnSpPr>
              <a:cxnSpLocks/>
            </p:cNvCxnSpPr>
            <p:nvPr/>
          </p:nvCxnSpPr>
          <p:spPr>
            <a:xfrm flipV="1">
              <a:off x="14384726" y="5008913"/>
              <a:ext cx="3727540" cy="1722087"/>
            </a:xfrm>
            <a:prstGeom prst="line">
              <a:avLst/>
            </a:prstGeom>
            <a:ln w="25400">
              <a:solidFill>
                <a:schemeClr val="accent2"/>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6820842-DC37-479C-B160-0D35F101E0AF}"/>
                </a:ext>
              </a:extLst>
            </p:cNvPr>
            <p:cNvSpPr txBox="1"/>
            <p:nvPr/>
          </p:nvSpPr>
          <p:spPr>
            <a:xfrm>
              <a:off x="18561702" y="3888633"/>
              <a:ext cx="3997882" cy="3354765"/>
            </a:xfrm>
            <a:prstGeom prst="rect">
              <a:avLst/>
            </a:prstGeom>
            <a:noFill/>
          </p:spPr>
          <p:txBody>
            <a:bodyPr wrap="square" lIns="91440" tIns="45720" rIns="91440" bIns="45720" anchor="t">
              <a:sp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EF6F7">
                      <a:lumMod val="50000"/>
                    </a:srgbClr>
                  </a:solidFill>
                  <a:effectLst/>
                  <a:uLnTx/>
                  <a:uFillTx/>
                  <a:latin typeface="Helvetica Now Text"/>
                  <a:ea typeface="+mn-ea"/>
                  <a:cs typeface="+mn-cs"/>
                </a:rPr>
                <a:t>2-5% </a:t>
              </a:r>
              <a:r>
                <a:rPr kumimoji="0" lang="en-US" sz="4000" b="1" i="0" u="none" strike="noStrike" kern="1200" cap="none" spc="0" normalizeH="0" baseline="0" noProof="0" dirty="0">
                  <a:ln>
                    <a:noFill/>
                  </a:ln>
                  <a:solidFill>
                    <a:srgbClr val="EEF6F7">
                      <a:lumMod val="50000"/>
                    </a:srgbClr>
                  </a:solidFill>
                  <a:effectLst/>
                  <a:uLnTx/>
                  <a:uFillTx/>
                  <a:latin typeface="Helvetica Now Text"/>
                  <a:ea typeface="+mn-ea"/>
                  <a:cs typeface="+mn-cs"/>
                </a:rPr>
                <a:t>annual</a:t>
              </a:r>
            </a:p>
            <a:p>
              <a:pPr>
                <a:defRPr/>
              </a:pPr>
              <a:r>
                <a:rPr kumimoji="0" lang="en-US" sz="2800" b="0" i="0" u="none" strike="noStrike" kern="1200" cap="none" spc="0" normalizeH="0" baseline="0" noProof="0" dirty="0">
                  <a:ln>
                    <a:noFill/>
                  </a:ln>
                  <a:solidFill>
                    <a:srgbClr val="5D6D78"/>
                  </a:solidFill>
                  <a:effectLst/>
                  <a:uLnTx/>
                  <a:uFillTx/>
                  <a:latin typeface="Helvetica Now Text"/>
                  <a:ea typeface="+mn-ea"/>
                  <a:cs typeface="+mn-cs"/>
                </a:rPr>
                <a:t>Projected increase </a:t>
              </a:r>
              <a:r>
                <a:rPr lang="en-US" sz="2800" dirty="0">
                  <a:solidFill>
                    <a:srgbClr val="5D6D78"/>
                  </a:solidFill>
                  <a:latin typeface="Helvetica Now Text"/>
                </a:rPr>
                <a:t>in </a:t>
              </a:r>
              <a:r>
                <a:rPr kumimoji="0" lang="en-US" sz="2800" b="0" i="0" u="none" strike="noStrike" kern="1200" cap="none" spc="0" normalizeH="0" baseline="0" noProof="0" dirty="0">
                  <a:ln>
                    <a:noFill/>
                  </a:ln>
                  <a:solidFill>
                    <a:srgbClr val="5D6D78"/>
                  </a:solidFill>
                  <a:effectLst/>
                  <a:uLnTx/>
                  <a:uFillTx/>
                  <a:latin typeface="Helvetica Now Text"/>
                  <a:ea typeface="+mn-ea"/>
                  <a:cs typeface="+mn-cs"/>
                </a:rPr>
                <a:t> i</a:t>
              </a:r>
              <a:r>
                <a:rPr kumimoji="0" lang="en-US" sz="2800" i="0" u="none" strike="noStrike" kern="1200" cap="none" spc="0" normalizeH="0" baseline="0" noProof="0" dirty="0">
                  <a:ln>
                    <a:noFill/>
                  </a:ln>
                  <a:solidFill>
                    <a:srgbClr val="5D6D78"/>
                  </a:solidFill>
                  <a:effectLst/>
                  <a:uLnTx/>
                  <a:uFillTx/>
                  <a:latin typeface="Helvetica Now Text"/>
                  <a:ea typeface="+mn-ea"/>
                  <a:cs typeface="+mn-cs"/>
                </a:rPr>
                <a:t>mmunology </a:t>
              </a:r>
              <a:r>
                <a:rPr lang="en-US" sz="2800" dirty="0">
                  <a:solidFill>
                    <a:srgbClr val="5D6D78"/>
                  </a:solidFill>
                  <a:latin typeface="Helvetica Now Text"/>
                </a:rPr>
                <a:t>drug spending </a:t>
              </a:r>
              <a:r>
                <a:rPr kumimoji="0" lang="en-US" sz="2800" b="0" i="0" u="none" strike="noStrike" kern="1200" cap="none" spc="0" normalizeH="0" baseline="0" noProof="0" dirty="0">
                  <a:ln>
                    <a:noFill/>
                  </a:ln>
                  <a:solidFill>
                    <a:srgbClr val="5D6D78"/>
                  </a:solidFill>
                  <a:effectLst/>
                  <a:uLnTx/>
                  <a:uFillTx/>
                  <a:latin typeface="Helvetica Now Text"/>
                  <a:ea typeface="+mn-ea"/>
                  <a:cs typeface="+mn-cs"/>
                </a:rPr>
                <a:t>through 2028</a:t>
              </a:r>
              <a:r>
                <a:rPr kumimoji="0" lang="en-US" sz="2800" b="0" i="0" u="none" strike="noStrike" kern="1200" cap="none" spc="0" normalizeH="0" baseline="30000" noProof="0" dirty="0">
                  <a:ln>
                    <a:noFill/>
                  </a:ln>
                  <a:solidFill>
                    <a:srgbClr val="5D6D78"/>
                  </a:solidFill>
                  <a:effectLst/>
                  <a:uLnTx/>
                  <a:uFillTx/>
                  <a:latin typeface="Helvetica Now Text"/>
                  <a:ea typeface="+mn-ea"/>
                  <a:cs typeface="+mn-cs"/>
                </a:rPr>
                <a:t>2</a:t>
              </a:r>
            </a:p>
          </p:txBody>
        </p:sp>
      </p:grpSp>
      <p:grpSp>
        <p:nvGrpSpPr>
          <p:cNvPr id="15" name="Group 14">
            <a:extLst>
              <a:ext uri="{FF2B5EF4-FFF2-40B4-BE49-F238E27FC236}">
                <a16:creationId xmlns:a16="http://schemas.microsoft.com/office/drawing/2014/main" id="{72B6AE28-7BAA-3F76-174B-EFD368484CA0}"/>
              </a:ext>
            </a:extLst>
          </p:cNvPr>
          <p:cNvGrpSpPr/>
          <p:nvPr/>
        </p:nvGrpSpPr>
        <p:grpSpPr>
          <a:xfrm>
            <a:off x="14251376" y="7750754"/>
            <a:ext cx="7956867" cy="3664264"/>
            <a:chOff x="14384726" y="7769804"/>
            <a:chExt cx="7956867" cy="3664264"/>
          </a:xfrm>
        </p:grpSpPr>
        <p:cxnSp>
          <p:nvCxnSpPr>
            <p:cNvPr id="40" name="Straight Connector 39">
              <a:extLst>
                <a:ext uri="{FF2B5EF4-FFF2-40B4-BE49-F238E27FC236}">
                  <a16:creationId xmlns:a16="http://schemas.microsoft.com/office/drawing/2014/main" id="{EB90B7E4-499A-4AFD-9444-9F73E830A48C}"/>
                </a:ext>
              </a:extLst>
            </p:cNvPr>
            <p:cNvCxnSpPr>
              <a:cxnSpLocks/>
            </p:cNvCxnSpPr>
            <p:nvPr/>
          </p:nvCxnSpPr>
          <p:spPr>
            <a:xfrm>
              <a:off x="14384726" y="7769804"/>
              <a:ext cx="2651990" cy="1350295"/>
            </a:xfrm>
            <a:prstGeom prst="line">
              <a:avLst/>
            </a:prstGeom>
            <a:ln w="25400">
              <a:solidFill>
                <a:schemeClr val="accent2"/>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3EEB7D6-27A8-43DF-901F-BABFA0AEB3DD}"/>
                </a:ext>
              </a:extLst>
            </p:cNvPr>
            <p:cNvSpPr txBox="1"/>
            <p:nvPr/>
          </p:nvSpPr>
          <p:spPr>
            <a:xfrm>
              <a:off x="17517391" y="8387080"/>
              <a:ext cx="4824202" cy="3046988"/>
            </a:xfrm>
            <a:prstGeom prst="rect">
              <a:avLst/>
            </a:prstGeom>
            <a:noFill/>
          </p:spPr>
          <p:txBody>
            <a:bodyPr wrap="square" lIns="91440" tIns="45720" rIns="91440" bIns="45720" anchor="t">
              <a:sp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585"/>
                  </a:solidFill>
                  <a:effectLst/>
                  <a:uLnTx/>
                  <a:uFillTx/>
                  <a:latin typeface="Helvetica Now Text"/>
                  <a:ea typeface="Times New Roman" panose="02020603050405020304" pitchFamily="18" charset="0"/>
                  <a:cs typeface="Calibri"/>
                </a:rPr>
                <a:t>14-17% </a:t>
              </a:r>
              <a:r>
                <a:rPr kumimoji="0" lang="en-US" sz="4400" b="1" i="0" u="none" strike="noStrike" kern="1200" cap="none" spc="0" normalizeH="0" baseline="0" noProof="0" dirty="0">
                  <a:ln>
                    <a:noFill/>
                  </a:ln>
                  <a:solidFill>
                    <a:srgbClr val="007585"/>
                  </a:solidFill>
                  <a:effectLst/>
                  <a:uLnTx/>
                  <a:uFillTx/>
                  <a:latin typeface="Helvetica Now Text"/>
                  <a:ea typeface="Times New Roman" panose="02020603050405020304" pitchFamily="18" charset="0"/>
                  <a:cs typeface="Calibri"/>
                </a:rPr>
                <a:t>annual</a:t>
              </a:r>
            </a:p>
            <a:p>
              <a:pPr marL="0" marR="0" lvl="0" indent="0" algn="l" defTabSz="182870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D6D78"/>
                  </a:solidFill>
                  <a:effectLst/>
                  <a:uLnTx/>
                  <a:uFillTx/>
                  <a:latin typeface="Helvetica Now Text"/>
                  <a:ea typeface="Times New Roman" panose="02020603050405020304" pitchFamily="18" charset="0"/>
                  <a:cs typeface="Calibri"/>
                </a:rPr>
                <a:t>Projected increase in spending on </a:t>
              </a:r>
              <a:r>
                <a:rPr kumimoji="0" lang="en-US" sz="2800" i="0" u="none" strike="noStrike" kern="1200" cap="none" spc="0" normalizeH="0" baseline="0" noProof="0" dirty="0">
                  <a:ln>
                    <a:noFill/>
                  </a:ln>
                  <a:solidFill>
                    <a:schemeClr val="tx2"/>
                  </a:solidFill>
                  <a:effectLst/>
                  <a:uLnTx/>
                  <a:uFillTx/>
                  <a:latin typeface="Helvetica Now Text"/>
                  <a:ea typeface="Times New Roman" panose="02020603050405020304" pitchFamily="18" charset="0"/>
                  <a:cs typeface="Calibri"/>
                </a:rPr>
                <a:t>cancer drugs </a:t>
              </a:r>
              <a:r>
                <a:rPr kumimoji="0" lang="en-US" sz="2800" b="0" i="0" u="none" strike="noStrike" kern="1200" cap="none" spc="0" normalizeH="0" baseline="0" noProof="0" dirty="0">
                  <a:ln>
                    <a:noFill/>
                  </a:ln>
                  <a:solidFill>
                    <a:srgbClr val="5D6D78"/>
                  </a:solidFill>
                  <a:effectLst/>
                  <a:uLnTx/>
                  <a:uFillTx/>
                  <a:latin typeface="Helvetica Now Text"/>
                  <a:ea typeface="Times New Roman" panose="02020603050405020304" pitchFamily="18" charset="0"/>
                  <a:cs typeface="Calibri"/>
                </a:rPr>
                <a:t>through </a:t>
              </a:r>
              <a:r>
                <a:rPr lang="en-US" sz="2800" dirty="0">
                  <a:solidFill>
                    <a:srgbClr val="5D6D78"/>
                  </a:solidFill>
                  <a:latin typeface="Helvetica Now Text"/>
                  <a:ea typeface="Times New Roman" panose="02020603050405020304" pitchFamily="18" charset="0"/>
                  <a:cs typeface="Calibri"/>
                </a:rPr>
                <a:t>2028</a:t>
              </a:r>
              <a:r>
                <a:rPr lang="en-US" sz="2800" baseline="30000" dirty="0">
                  <a:solidFill>
                    <a:srgbClr val="5D6D78"/>
                  </a:solidFill>
                  <a:latin typeface="Helvetica Now Text"/>
                  <a:ea typeface="Times New Roman" panose="02020603050405020304" pitchFamily="18" charset="0"/>
                  <a:cs typeface="Calibri"/>
                </a:rPr>
                <a:t>2</a:t>
              </a:r>
              <a:endParaRPr kumimoji="0" lang="en-US" sz="4000" b="0" i="0" u="none" strike="noStrike" kern="1200" cap="none" spc="0" normalizeH="0" baseline="30000" noProof="0" dirty="0">
                <a:ln>
                  <a:noFill/>
                </a:ln>
                <a:solidFill>
                  <a:srgbClr val="5D6D78"/>
                </a:solidFill>
                <a:effectLst/>
                <a:uLnTx/>
                <a:uFillTx/>
                <a:latin typeface="Helvetica Now Text"/>
                <a:ea typeface="Calibri" panose="020F0502020204030204" pitchFamily="34" charset="0"/>
                <a:cs typeface="Calibri"/>
              </a:endParaRPr>
            </a:p>
          </p:txBody>
        </p:sp>
      </p:grpSp>
      <p:grpSp>
        <p:nvGrpSpPr>
          <p:cNvPr id="13" name="Group 12">
            <a:extLst>
              <a:ext uri="{FF2B5EF4-FFF2-40B4-BE49-F238E27FC236}">
                <a16:creationId xmlns:a16="http://schemas.microsoft.com/office/drawing/2014/main" id="{682AE40E-AC1C-F7D4-89E1-A3D791BAD3C8}"/>
              </a:ext>
            </a:extLst>
          </p:cNvPr>
          <p:cNvGrpSpPr/>
          <p:nvPr/>
        </p:nvGrpSpPr>
        <p:grpSpPr>
          <a:xfrm>
            <a:off x="9183761" y="2667340"/>
            <a:ext cx="8141357" cy="2810169"/>
            <a:chOff x="9183761" y="2667340"/>
            <a:chExt cx="8141357" cy="2810169"/>
          </a:xfrm>
        </p:grpSpPr>
        <p:cxnSp>
          <p:nvCxnSpPr>
            <p:cNvPr id="29" name="Straight Connector 28">
              <a:extLst>
                <a:ext uri="{FF2B5EF4-FFF2-40B4-BE49-F238E27FC236}">
                  <a16:creationId xmlns:a16="http://schemas.microsoft.com/office/drawing/2014/main" id="{2446E366-FA49-41BE-86D3-C55008795F8F}"/>
                </a:ext>
              </a:extLst>
            </p:cNvPr>
            <p:cNvCxnSpPr>
              <a:cxnSpLocks/>
              <a:stCxn id="7" idx="0"/>
            </p:cNvCxnSpPr>
            <p:nvPr/>
          </p:nvCxnSpPr>
          <p:spPr>
            <a:xfrm flipH="1" flipV="1">
              <a:off x="12749224" y="3868541"/>
              <a:ext cx="35302" cy="1608968"/>
            </a:xfrm>
            <a:prstGeom prst="line">
              <a:avLst/>
            </a:prstGeom>
            <a:ln w="25400">
              <a:solidFill>
                <a:schemeClr val="accent2"/>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87CC187-D326-4D99-BB7B-162F5BF13486}"/>
                </a:ext>
              </a:extLst>
            </p:cNvPr>
            <p:cNvSpPr txBox="1"/>
            <p:nvPr/>
          </p:nvSpPr>
          <p:spPr>
            <a:xfrm>
              <a:off x="9183761" y="2671695"/>
              <a:ext cx="2439337" cy="1642876"/>
            </a:xfrm>
            <a:prstGeom prst="rect">
              <a:avLst/>
            </a:prstGeom>
            <a:noFill/>
          </p:spPr>
          <p:txBody>
            <a:bodyPr wrap="square" lIns="0" tIns="0" rIns="0" bIns="0" rtlCol="0">
              <a:no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B0017"/>
                  </a:solidFill>
                  <a:effectLst/>
                  <a:uLnTx/>
                  <a:uFillTx/>
                  <a:latin typeface="Helvetica Now Text"/>
                  <a:ea typeface="+mn-ea"/>
                  <a:cs typeface="+mn-cs"/>
                </a:rPr>
                <a:t>50%</a:t>
              </a:r>
            </a:p>
          </p:txBody>
        </p:sp>
        <p:sp>
          <p:nvSpPr>
            <p:cNvPr id="50" name="TextBox 49">
              <a:extLst>
                <a:ext uri="{FF2B5EF4-FFF2-40B4-BE49-F238E27FC236}">
                  <a16:creationId xmlns:a16="http://schemas.microsoft.com/office/drawing/2014/main" id="{9D2529F8-FDA7-42CD-B13F-CC55EB940D41}"/>
                </a:ext>
              </a:extLst>
            </p:cNvPr>
            <p:cNvSpPr txBox="1"/>
            <p:nvPr/>
          </p:nvSpPr>
          <p:spPr>
            <a:xfrm>
              <a:off x="11177634" y="2667340"/>
              <a:ext cx="6147484" cy="1004699"/>
            </a:xfrm>
            <a:prstGeom prst="rect">
              <a:avLst/>
            </a:prstGeom>
            <a:noFill/>
          </p:spPr>
          <p:txBody>
            <a:bodyPr wrap="square">
              <a:spAutoFit/>
            </a:bodyPr>
            <a:lstStyle/>
            <a:p>
              <a:pPr marL="0" marR="0" lvl="0" indent="0" algn="l" defTabSz="1828709"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5D6D78"/>
                  </a:solidFill>
                  <a:effectLst/>
                  <a:uLnTx/>
                  <a:uFillTx/>
                  <a:latin typeface="Helvetica Now Text" panose="020B0504030202020204" pitchFamily="34" charset="0"/>
                  <a:ea typeface="Calibri" panose="020F0502020204030204" pitchFamily="34" charset="0"/>
                  <a:cs typeface="Calibri" panose="020F0502020204030204" pitchFamily="34" charset="0"/>
                </a:rPr>
                <a:t>Increase in the frequency of </a:t>
              </a:r>
              <a:br>
                <a:rPr kumimoji="0" lang="en-US" sz="2800" b="0" i="0" u="none" strike="noStrike" kern="1200" cap="none" spc="0" normalizeH="0" baseline="0" noProof="0" dirty="0">
                  <a:ln>
                    <a:noFill/>
                  </a:ln>
                  <a:solidFill>
                    <a:srgbClr val="5D6D78"/>
                  </a:solidFill>
                  <a:effectLst/>
                  <a:uLnTx/>
                  <a:uFillTx/>
                  <a:latin typeface="Helvetica Now Text" panose="020B0504030202020204" pitchFamily="34" charset="0"/>
                  <a:ea typeface="Calibri" panose="020F0502020204030204" pitchFamily="34" charset="0"/>
                  <a:cs typeface="Calibri" panose="020F0502020204030204" pitchFamily="34" charset="0"/>
                </a:rPr>
              </a:br>
              <a:r>
                <a:rPr kumimoji="0" lang="en-US" sz="2800" b="0" i="0" u="none" strike="noStrike" kern="1200" cap="none" spc="0" normalizeH="0" baseline="0" noProof="0" dirty="0">
                  <a:ln>
                    <a:noFill/>
                  </a:ln>
                  <a:solidFill>
                    <a:srgbClr val="5D6D78"/>
                  </a:solidFill>
                  <a:effectLst/>
                  <a:uLnTx/>
                  <a:uFillTx/>
                  <a:latin typeface="Helvetica Now Text" panose="020B0504030202020204" pitchFamily="34" charset="0"/>
                  <a:ea typeface="Calibri" panose="020F0502020204030204" pitchFamily="34" charset="0"/>
                  <a:cs typeface="Calibri" panose="020F0502020204030204" pitchFamily="34" charset="0"/>
                </a:rPr>
                <a:t>$1M claimants from 20</a:t>
              </a:r>
              <a:r>
                <a:rPr lang="en-US" sz="2800" dirty="0">
                  <a:solidFill>
                    <a:srgbClr val="5D6D78"/>
                  </a:solidFill>
                  <a:latin typeface="Helvetica Now Text" panose="020B0504030202020204" pitchFamily="34" charset="0"/>
                  <a:ea typeface="Calibri" panose="020F0502020204030204" pitchFamily="34" charset="0"/>
                  <a:cs typeface="Calibri" panose="020F0502020204030204" pitchFamily="34" charset="0"/>
                </a:rPr>
                <a:t>20</a:t>
              </a:r>
              <a:r>
                <a:rPr kumimoji="0" lang="en-US" sz="2800" b="0" i="0" u="none" strike="noStrike" kern="1200" cap="none" spc="0" normalizeH="0" baseline="0" noProof="0" dirty="0">
                  <a:ln>
                    <a:noFill/>
                  </a:ln>
                  <a:solidFill>
                    <a:srgbClr val="5D6D78"/>
                  </a:solidFill>
                  <a:effectLst/>
                  <a:uLnTx/>
                  <a:uFillTx/>
                  <a:latin typeface="Helvetica Now Text" panose="020B0504030202020204" pitchFamily="34" charset="0"/>
                  <a:ea typeface="Calibri" panose="020F0502020204030204" pitchFamily="34" charset="0"/>
                  <a:cs typeface="Calibri" panose="020F0502020204030204" pitchFamily="34" charset="0"/>
                </a:rPr>
                <a:t> to 2023</a:t>
              </a:r>
              <a:r>
                <a:rPr kumimoji="0" lang="en-US" sz="2800" b="0" i="0" u="none" strike="noStrike" kern="1200" cap="none" spc="0" normalizeH="0" baseline="30000" noProof="0" dirty="0">
                  <a:ln>
                    <a:noFill/>
                  </a:ln>
                  <a:solidFill>
                    <a:srgbClr val="5D6D78"/>
                  </a:solidFill>
                  <a:effectLst/>
                  <a:uLnTx/>
                  <a:uFillTx/>
                  <a:latin typeface="Helvetica Now Text" panose="020B0504030202020204" pitchFamily="34" charset="0"/>
                  <a:ea typeface="Calibri" panose="020F0502020204030204" pitchFamily="34" charset="0"/>
                  <a:cs typeface="Calibri" panose="020F0502020204030204" pitchFamily="34" charset="0"/>
                </a:rPr>
                <a:t>1</a:t>
              </a:r>
              <a:endParaRPr kumimoji="0" lang="en-US" sz="4000" b="0" i="0" u="none" strike="noStrike" kern="1200" cap="none" spc="0" normalizeH="0" baseline="30000" noProof="0" dirty="0">
                <a:ln>
                  <a:noFill/>
                </a:ln>
                <a:solidFill>
                  <a:srgbClr val="5D6D78"/>
                </a:solidFill>
                <a:effectLst/>
                <a:uLnTx/>
                <a:uFillTx/>
                <a:latin typeface="Helvetica Now Text" panose="020B050403020202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9F95E140-F5BF-3BD1-9E70-41F46667D3D5}"/>
              </a:ext>
            </a:extLst>
          </p:cNvPr>
          <p:cNvGrpSpPr/>
          <p:nvPr/>
        </p:nvGrpSpPr>
        <p:grpSpPr>
          <a:xfrm>
            <a:off x="3275706" y="4319412"/>
            <a:ext cx="8347811" cy="5165488"/>
            <a:chOff x="10318648" y="5685669"/>
            <a:chExt cx="8347811" cy="5165488"/>
          </a:xfrm>
        </p:grpSpPr>
        <p:cxnSp>
          <p:nvCxnSpPr>
            <p:cNvPr id="43" name="Straight Connector 42">
              <a:extLst>
                <a:ext uri="{FF2B5EF4-FFF2-40B4-BE49-F238E27FC236}">
                  <a16:creationId xmlns:a16="http://schemas.microsoft.com/office/drawing/2014/main" id="{383FD799-E743-499B-A910-BC5F950DEA81}"/>
                </a:ext>
              </a:extLst>
            </p:cNvPr>
            <p:cNvCxnSpPr>
              <a:cxnSpLocks/>
            </p:cNvCxnSpPr>
            <p:nvPr/>
          </p:nvCxnSpPr>
          <p:spPr>
            <a:xfrm flipH="1">
              <a:off x="16491866" y="9575458"/>
              <a:ext cx="2174593" cy="1275699"/>
            </a:xfrm>
            <a:prstGeom prst="line">
              <a:avLst/>
            </a:prstGeom>
            <a:ln w="25400">
              <a:solidFill>
                <a:schemeClr val="accent2"/>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342C9D9-CA5E-43DB-905D-5859222A1DBA}"/>
                </a:ext>
              </a:extLst>
            </p:cNvPr>
            <p:cNvGrpSpPr/>
            <p:nvPr/>
          </p:nvGrpSpPr>
          <p:grpSpPr>
            <a:xfrm>
              <a:off x="10318648" y="5685669"/>
              <a:ext cx="7127724" cy="2800311"/>
              <a:chOff x="5482536" y="4766649"/>
              <a:chExt cx="5781706" cy="2800311"/>
            </a:xfrm>
          </p:grpSpPr>
          <p:sp>
            <p:nvSpPr>
              <p:cNvPr id="51" name="TextBox 50">
                <a:extLst>
                  <a:ext uri="{FF2B5EF4-FFF2-40B4-BE49-F238E27FC236}">
                    <a16:creationId xmlns:a16="http://schemas.microsoft.com/office/drawing/2014/main" id="{7BAC476E-50C1-41DF-B31C-BCD579808869}"/>
                  </a:ext>
                </a:extLst>
              </p:cNvPr>
              <p:cNvSpPr txBox="1"/>
              <p:nvPr/>
            </p:nvSpPr>
            <p:spPr>
              <a:xfrm>
                <a:off x="5482536" y="4766649"/>
                <a:ext cx="5781706" cy="1015663"/>
              </a:xfrm>
              <a:prstGeom prst="rect">
                <a:avLst/>
              </a:prstGeom>
              <a:noFill/>
            </p:spPr>
            <p:txBody>
              <a:bodyPr wrap="square">
                <a:sp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B0017"/>
                    </a:solidFill>
                    <a:effectLst/>
                    <a:uLnTx/>
                    <a:uFillTx/>
                    <a:latin typeface="Helvetica Now Text" panose="020B0504030202020204" pitchFamily="34" charset="0"/>
                    <a:ea typeface="Times New Roman" panose="02020603050405020304" pitchFamily="18" charset="0"/>
                    <a:cs typeface="+mn-cs"/>
                  </a:rPr>
                  <a:t>38%</a:t>
                </a:r>
                <a:r>
                  <a:rPr kumimoji="0" lang="en-US" sz="6000" b="1" i="0" u="none" strike="noStrike" kern="1200" cap="none" spc="0" normalizeH="0" baseline="0" noProof="0" dirty="0">
                    <a:ln>
                      <a:noFill/>
                    </a:ln>
                    <a:solidFill>
                      <a:srgbClr val="EEF6F7">
                        <a:lumMod val="50000"/>
                      </a:srgbClr>
                    </a:solidFill>
                    <a:effectLst/>
                    <a:uLnTx/>
                    <a:uFillTx/>
                    <a:latin typeface="Helvetica Now Text" panose="020B0504030202020204" pitchFamily="34" charset="0"/>
                    <a:ea typeface="Times New Roman" panose="02020603050405020304" pitchFamily="18" charset="0"/>
                    <a:cs typeface="+mn-cs"/>
                  </a:rPr>
                  <a:t>   </a:t>
                </a:r>
                <a:endParaRPr kumimoji="0" lang="en-US" sz="3600" b="0" i="0" u="none" strike="noStrike" kern="1200" cap="none" spc="0" normalizeH="0" baseline="0" noProof="0" dirty="0">
                  <a:ln>
                    <a:noFill/>
                  </a:ln>
                  <a:solidFill>
                    <a:srgbClr val="5D6D78"/>
                  </a:solidFill>
                  <a:effectLst/>
                  <a:uLnTx/>
                  <a:uFillTx/>
                  <a:latin typeface="Helvetica Now Text" panose="020B0504030202020204" pitchFamily="34" charset="0"/>
                  <a:ea typeface="+mn-ea"/>
                  <a:cs typeface="+mn-cs"/>
                </a:endParaRPr>
              </a:p>
            </p:txBody>
          </p:sp>
          <p:sp>
            <p:nvSpPr>
              <p:cNvPr id="54" name="TextBox 53">
                <a:extLst>
                  <a:ext uri="{FF2B5EF4-FFF2-40B4-BE49-F238E27FC236}">
                    <a16:creationId xmlns:a16="http://schemas.microsoft.com/office/drawing/2014/main" id="{8E9088C1-FF3F-4F04-9F5F-9C52E3EBE356}"/>
                  </a:ext>
                </a:extLst>
              </p:cNvPr>
              <p:cNvSpPr txBox="1"/>
              <p:nvPr/>
            </p:nvSpPr>
            <p:spPr>
              <a:xfrm>
                <a:off x="5554352" y="5751078"/>
                <a:ext cx="3807082" cy="1815882"/>
              </a:xfrm>
              <a:prstGeom prst="rect">
                <a:avLst/>
              </a:prstGeom>
              <a:noFill/>
            </p:spPr>
            <p:txBody>
              <a:bodyPr wrap="square">
                <a:sp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2800" dirty="0">
                    <a:solidFill>
                      <a:srgbClr val="5D6D78"/>
                    </a:solidFill>
                    <a:latin typeface="Helvetica Now Text" panose="020B0504030202020204" pitchFamily="34" charset="0"/>
                    <a:cs typeface="Calibri" panose="020F0502020204030204" pitchFamily="34" charset="0"/>
                  </a:rPr>
                  <a:t>Of employers rated “manage healthcare cost and trend” the </a:t>
                </a:r>
                <a:r>
                  <a:rPr lang="en-US" sz="2800" b="1" dirty="0">
                    <a:solidFill>
                      <a:srgbClr val="5D6D78"/>
                    </a:solidFill>
                    <a:latin typeface="Helvetica Now Text" panose="020B0504030202020204" pitchFamily="34" charset="0"/>
                    <a:cs typeface="Calibri" panose="020F0502020204030204" pitchFamily="34" charset="0"/>
                  </a:rPr>
                  <a:t>number one benefit priority </a:t>
                </a:r>
                <a:r>
                  <a:rPr lang="en-US" sz="2800" dirty="0">
                    <a:solidFill>
                      <a:srgbClr val="5D6D78"/>
                    </a:solidFill>
                    <a:latin typeface="Helvetica Now Text" panose="020B0504030202020204" pitchFamily="34" charset="0"/>
                    <a:cs typeface="Calibri" panose="020F0502020204030204" pitchFamily="34" charset="0"/>
                  </a:rPr>
                  <a:t>in 2024</a:t>
                </a:r>
                <a:r>
                  <a:rPr kumimoji="0" lang="en-US" sz="2800" b="0" i="0" u="none" strike="noStrike" kern="1200" cap="none" spc="0" normalizeH="0" baseline="30000" noProof="0" dirty="0">
                    <a:ln>
                      <a:noFill/>
                    </a:ln>
                    <a:solidFill>
                      <a:srgbClr val="5D6D78"/>
                    </a:solidFill>
                    <a:effectLst/>
                    <a:uLnTx/>
                    <a:uFillTx/>
                    <a:latin typeface="Helvetica Now Text" panose="020B0504030202020204" pitchFamily="34" charset="0"/>
                    <a:ea typeface="Times New Roman" panose="02020603050405020304" pitchFamily="18" charset="0"/>
                    <a:cs typeface="Calibri" panose="020F0502020204030204" pitchFamily="34" charset="0"/>
                  </a:rPr>
                  <a:t>3</a:t>
                </a:r>
                <a:endParaRPr lang="en-US" sz="2800" dirty="0">
                  <a:solidFill>
                    <a:srgbClr val="5D6D78"/>
                  </a:solidFill>
                  <a:latin typeface="Helvetica Now Text" panose="020B0504030202020204" pitchFamily="34" charset="0"/>
                  <a:cs typeface="Calibri" panose="020F0502020204030204" pitchFamily="34" charset="0"/>
                </a:endParaRPr>
              </a:p>
            </p:txBody>
          </p:sp>
        </p:grpSp>
      </p:grpSp>
      <p:grpSp>
        <p:nvGrpSpPr>
          <p:cNvPr id="12" name="Group 11">
            <a:extLst>
              <a:ext uri="{FF2B5EF4-FFF2-40B4-BE49-F238E27FC236}">
                <a16:creationId xmlns:a16="http://schemas.microsoft.com/office/drawing/2014/main" id="{DD502024-3124-190E-8778-EACDA4388077}"/>
              </a:ext>
            </a:extLst>
          </p:cNvPr>
          <p:cNvGrpSpPr/>
          <p:nvPr/>
        </p:nvGrpSpPr>
        <p:grpSpPr>
          <a:xfrm>
            <a:off x="4272316" y="6313849"/>
            <a:ext cx="6912010" cy="4675503"/>
            <a:chOff x="4937318" y="8972267"/>
            <a:chExt cx="6896267" cy="4675503"/>
          </a:xfrm>
        </p:grpSpPr>
        <p:grpSp>
          <p:nvGrpSpPr>
            <p:cNvPr id="6" name="Group 5">
              <a:extLst>
                <a:ext uri="{FF2B5EF4-FFF2-40B4-BE49-F238E27FC236}">
                  <a16:creationId xmlns:a16="http://schemas.microsoft.com/office/drawing/2014/main" id="{8CE783CB-8D73-4D61-BB91-FF2C658CFC43}"/>
                </a:ext>
              </a:extLst>
            </p:cNvPr>
            <p:cNvGrpSpPr/>
            <p:nvPr/>
          </p:nvGrpSpPr>
          <p:grpSpPr>
            <a:xfrm>
              <a:off x="4937318" y="11308039"/>
              <a:ext cx="5307739" cy="2339731"/>
              <a:chOff x="19842680" y="10100850"/>
              <a:chExt cx="5307739" cy="2339731"/>
            </a:xfrm>
          </p:grpSpPr>
          <p:sp>
            <p:nvSpPr>
              <p:cNvPr id="26" name="TextBox 25">
                <a:extLst>
                  <a:ext uri="{FF2B5EF4-FFF2-40B4-BE49-F238E27FC236}">
                    <a16:creationId xmlns:a16="http://schemas.microsoft.com/office/drawing/2014/main" id="{3BB44143-F4BF-488E-8A6A-64F6FC52C7B2}"/>
                  </a:ext>
                </a:extLst>
              </p:cNvPr>
              <p:cNvSpPr txBox="1"/>
              <p:nvPr/>
            </p:nvSpPr>
            <p:spPr>
              <a:xfrm>
                <a:off x="19979455" y="10100850"/>
                <a:ext cx="5170964" cy="1446550"/>
              </a:xfrm>
              <a:prstGeom prst="rect">
                <a:avLst/>
              </a:prstGeom>
              <a:noFill/>
            </p:spPr>
            <p:txBody>
              <a:bodyPr wrap="square" lIns="91440" tIns="45720" rIns="91440" bIns="45720" anchor="t">
                <a:sp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7585"/>
                    </a:solidFill>
                    <a:effectLst/>
                    <a:uLnTx/>
                    <a:uFillTx/>
                    <a:latin typeface="Helvetica Now Text"/>
                    <a:ea typeface="Times New Roman" panose="02020603050405020304" pitchFamily="18" charset="0"/>
                    <a:cs typeface="Calibri"/>
                  </a:rPr>
                  <a:t>28%</a:t>
                </a:r>
              </a:p>
              <a:p>
                <a:pPr marL="0" marR="0" lvl="0" indent="0" algn="l" defTabSz="182870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5D6D78"/>
                  </a:solidFill>
                  <a:effectLst/>
                  <a:uLnTx/>
                  <a:uFillTx/>
                  <a:latin typeface="Helvetica Now Text" panose="020B0504030202020204" pitchFamily="34" charset="0"/>
                  <a:ea typeface="Calibri" panose="020F0502020204030204" pitchFamily="34" charset="0"/>
                  <a:cs typeface="+mn-cs"/>
                </a:endParaRPr>
              </a:p>
            </p:txBody>
          </p:sp>
          <p:sp>
            <p:nvSpPr>
              <p:cNvPr id="52" name="TextBox 51">
                <a:extLst>
                  <a:ext uri="{FF2B5EF4-FFF2-40B4-BE49-F238E27FC236}">
                    <a16:creationId xmlns:a16="http://schemas.microsoft.com/office/drawing/2014/main" id="{74ADEEA9-64FC-42C4-B2B3-7D9EA6C8B4C9}"/>
                  </a:ext>
                </a:extLst>
              </p:cNvPr>
              <p:cNvSpPr txBox="1"/>
              <p:nvPr/>
            </p:nvSpPr>
            <p:spPr>
              <a:xfrm>
                <a:off x="19842680" y="11055586"/>
                <a:ext cx="4442304" cy="1384995"/>
              </a:xfrm>
              <a:prstGeom prst="rect">
                <a:avLst/>
              </a:prstGeom>
              <a:noFill/>
            </p:spPr>
            <p:txBody>
              <a:bodyPr wrap="square">
                <a:sp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sz="2800" dirty="0">
                    <a:solidFill>
                      <a:srgbClr val="5D6D78"/>
                    </a:solidFill>
                    <a:latin typeface="Helvetica Now Text" panose="020B0504030202020204" pitchFamily="34" charset="0"/>
                    <a:ea typeface="Times New Roman" panose="02020603050405020304" pitchFamily="18" charset="0"/>
                    <a:cs typeface="Calibri" panose="020F0502020204030204" pitchFamily="34" charset="0"/>
                  </a:rPr>
                  <a:t>O</a:t>
                </a:r>
                <a:r>
                  <a:rPr kumimoji="0" lang="en-US" sz="2800" b="0" i="0" u="none" strike="noStrike" kern="1200" cap="none" spc="0" normalizeH="0" baseline="0" noProof="0" dirty="0">
                    <a:ln>
                      <a:noFill/>
                    </a:ln>
                    <a:solidFill>
                      <a:srgbClr val="5D6D78"/>
                    </a:solidFill>
                    <a:effectLst/>
                    <a:uLnTx/>
                    <a:uFillTx/>
                    <a:latin typeface="Helvetica Now Text" panose="020B0504030202020204" pitchFamily="34" charset="0"/>
                    <a:ea typeface="Times New Roman" panose="02020603050405020304" pitchFamily="18" charset="0"/>
                    <a:cs typeface="Calibri" panose="020F0502020204030204" pitchFamily="34" charset="0"/>
                  </a:rPr>
                  <a:t>f </a:t>
                </a:r>
                <a:r>
                  <a:rPr lang="en-US" sz="2800" dirty="0">
                    <a:solidFill>
                      <a:srgbClr val="5D6D78"/>
                    </a:solidFill>
                    <a:latin typeface="Helvetica Now Text" panose="020B0504030202020204" pitchFamily="34" charset="0"/>
                    <a:ea typeface="Times New Roman" panose="02020603050405020304" pitchFamily="18" charset="0"/>
                    <a:cs typeface="Calibri" panose="020F0502020204030204" pitchFamily="34" charset="0"/>
                  </a:rPr>
                  <a:t>employers</a:t>
                </a:r>
                <a:r>
                  <a:rPr kumimoji="0" lang="en-US" sz="2800" b="0" i="0" u="none" strike="noStrike" kern="1200" cap="none" spc="0" normalizeH="0" baseline="0" noProof="0" dirty="0">
                    <a:ln>
                      <a:noFill/>
                    </a:ln>
                    <a:solidFill>
                      <a:srgbClr val="5D6D78"/>
                    </a:solidFill>
                    <a:effectLst/>
                    <a:uLnTx/>
                    <a:uFillTx/>
                    <a:latin typeface="Helvetica Now Text" panose="020B0504030202020204" pitchFamily="34" charset="0"/>
                    <a:ea typeface="Times New Roman" panose="02020603050405020304" pitchFamily="18" charset="0"/>
                    <a:cs typeface="Calibri" panose="020F0502020204030204" pitchFamily="34" charset="0"/>
                  </a:rPr>
                  <a:t> cover Gene and Cell Therapies in their benefit plans</a:t>
                </a:r>
                <a:r>
                  <a:rPr kumimoji="0" lang="en-US" sz="2800" b="0" i="0" u="none" strike="noStrike" kern="1200" cap="none" spc="0" normalizeH="0" baseline="30000" noProof="0" dirty="0">
                    <a:ln>
                      <a:noFill/>
                    </a:ln>
                    <a:solidFill>
                      <a:srgbClr val="5D6D78"/>
                    </a:solidFill>
                    <a:effectLst/>
                    <a:uLnTx/>
                    <a:uFillTx/>
                    <a:latin typeface="Helvetica Now Text" panose="020B0504030202020204" pitchFamily="34" charset="0"/>
                    <a:ea typeface="Times New Roman" panose="02020603050405020304" pitchFamily="18" charset="0"/>
                    <a:cs typeface="Calibri" panose="020F0502020204030204" pitchFamily="34" charset="0"/>
                  </a:rPr>
                  <a:t>3</a:t>
                </a:r>
                <a:endParaRPr kumimoji="0" lang="en-US" sz="2800" b="0" i="0" u="none" strike="noStrike" kern="1200" cap="none" spc="0" normalizeH="0" baseline="30000" noProof="0" dirty="0">
                  <a:ln>
                    <a:noFill/>
                  </a:ln>
                  <a:solidFill>
                    <a:srgbClr val="000000"/>
                  </a:solidFill>
                  <a:effectLst/>
                  <a:uLnTx/>
                  <a:uFillTx/>
                  <a:latin typeface="Helvetica Now Text"/>
                  <a:ea typeface="+mn-ea"/>
                  <a:cs typeface="+mn-cs"/>
                </a:endParaRPr>
              </a:p>
            </p:txBody>
          </p:sp>
        </p:grpSp>
        <p:cxnSp>
          <p:nvCxnSpPr>
            <p:cNvPr id="55" name="Straight Connector 54">
              <a:extLst>
                <a:ext uri="{FF2B5EF4-FFF2-40B4-BE49-F238E27FC236}">
                  <a16:creationId xmlns:a16="http://schemas.microsoft.com/office/drawing/2014/main" id="{58A26A54-DAE4-41D3-A9D5-3F4317878071}"/>
                </a:ext>
              </a:extLst>
            </p:cNvPr>
            <p:cNvCxnSpPr>
              <a:cxnSpLocks/>
              <a:stCxn id="7" idx="2"/>
            </p:cNvCxnSpPr>
            <p:nvPr/>
          </p:nvCxnSpPr>
          <p:spPr>
            <a:xfrm flipH="1" flipV="1">
              <a:off x="8938496" y="8972267"/>
              <a:ext cx="2895089" cy="763860"/>
            </a:xfrm>
            <a:prstGeom prst="line">
              <a:avLst/>
            </a:prstGeom>
            <a:ln w="25400">
              <a:solidFill>
                <a:schemeClr val="accent2"/>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FF3B921D-4431-F4FE-D25B-788003ABF6D7}"/>
              </a:ext>
            </a:extLst>
          </p:cNvPr>
          <p:cNvGrpSpPr/>
          <p:nvPr/>
        </p:nvGrpSpPr>
        <p:grpSpPr>
          <a:xfrm>
            <a:off x="11768325" y="6126076"/>
            <a:ext cx="2391409" cy="2046166"/>
            <a:chOff x="11840284" y="6188414"/>
            <a:chExt cx="1979847" cy="1694021"/>
          </a:xfrm>
        </p:grpSpPr>
        <p:pic>
          <p:nvPicPr>
            <p:cNvPr id="8" name="Graphic 7" descr="Business Growth outline">
              <a:extLst>
                <a:ext uri="{FF2B5EF4-FFF2-40B4-BE49-F238E27FC236}">
                  <a16:creationId xmlns:a16="http://schemas.microsoft.com/office/drawing/2014/main" id="{AF223B84-564F-BA5C-8A78-1E377594F6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40284" y="6258263"/>
              <a:ext cx="1624172" cy="1624172"/>
            </a:xfrm>
            <a:prstGeom prst="rect">
              <a:avLst/>
            </a:prstGeom>
          </p:spPr>
        </p:pic>
        <p:sp>
          <p:nvSpPr>
            <p:cNvPr id="9" name="TextBox 8">
              <a:extLst>
                <a:ext uri="{FF2B5EF4-FFF2-40B4-BE49-F238E27FC236}">
                  <a16:creationId xmlns:a16="http://schemas.microsoft.com/office/drawing/2014/main" id="{C25B95A3-2F37-D9FE-FD97-82A33BC0DACE}"/>
                </a:ext>
              </a:extLst>
            </p:cNvPr>
            <p:cNvSpPr txBox="1"/>
            <p:nvPr/>
          </p:nvSpPr>
          <p:spPr>
            <a:xfrm>
              <a:off x="13099150" y="6188414"/>
              <a:ext cx="720981" cy="800219"/>
            </a:xfrm>
            <a:prstGeom prst="rect">
              <a:avLst/>
            </a:prstGeom>
            <a:noFill/>
          </p:spPr>
          <p:txBody>
            <a:bodyPr wrap="square" lIns="0" tIns="0" rIns="0" bIns="0" rtlCol="0" anchor="ctr">
              <a:noAutofit/>
            </a:bodyPr>
            <a:lstStyle/>
            <a:p>
              <a:pPr marL="0" marR="0" lvl="0" indent="0" algn="ctr" defTabSz="1828709" rtl="0" eaLnBrk="1" fontAlgn="auto" latinLnBrk="0" hangingPunct="1">
                <a:lnSpc>
                  <a:spcPct val="117000"/>
                </a:lnSpc>
                <a:spcBef>
                  <a:spcPts val="0"/>
                </a:spcBef>
                <a:spcAft>
                  <a:spcPts val="10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Helvetica Now Text" panose="020B0504030202020204" pitchFamily="34" charset="77"/>
                  <a:ea typeface="+mn-ea"/>
                  <a:cs typeface="+mn-cs"/>
                </a:rPr>
                <a:t>$</a:t>
              </a:r>
            </a:p>
          </p:txBody>
        </p:sp>
      </p:grpSp>
      <p:sp>
        <p:nvSpPr>
          <p:cNvPr id="18" name="TextBox 17">
            <a:extLst>
              <a:ext uri="{FF2B5EF4-FFF2-40B4-BE49-F238E27FC236}">
                <a16:creationId xmlns:a16="http://schemas.microsoft.com/office/drawing/2014/main" id="{9F55220F-4536-167D-5C71-6BFBA1635CD4}"/>
              </a:ext>
            </a:extLst>
          </p:cNvPr>
          <p:cNvSpPr txBox="1"/>
          <p:nvPr/>
        </p:nvSpPr>
        <p:spPr>
          <a:xfrm>
            <a:off x="2794316" y="12313558"/>
            <a:ext cx="8409262" cy="938891"/>
          </a:xfrm>
          <a:prstGeom prst="rect">
            <a:avLst/>
          </a:prstGeom>
          <a:noFill/>
        </p:spPr>
        <p:txBody>
          <a:bodyPr wrap="none" lIns="0" tIns="0" rIns="0" bIns="0" rtlCol="0">
            <a:noAutofit/>
          </a:bodyPr>
          <a:lstStyle/>
          <a:p>
            <a:pPr marL="0" algn="l">
              <a:lnSpc>
                <a:spcPct val="117000"/>
              </a:lnSpc>
              <a:spcAft>
                <a:spcPts val="1000"/>
              </a:spcAft>
            </a:pPr>
            <a:r>
              <a:rPr lang="en-US" sz="1050" b="0" i="0" dirty="0">
                <a:solidFill>
                  <a:schemeClr val="tx1"/>
                </a:solidFill>
                <a:latin typeface="+mj-lt"/>
              </a:rPr>
              <a:t>Sources: </a:t>
            </a:r>
            <a:r>
              <a:rPr lang="en-US" sz="1050" dirty="0">
                <a:latin typeface="+mj-lt"/>
              </a:rPr>
              <a:t>1. Sun Life 2024 </a:t>
            </a:r>
            <a:r>
              <a:rPr lang="en-US" sz="1050" b="0" i="0" dirty="0">
                <a:effectLst/>
                <a:latin typeface="+mj-lt"/>
              </a:rPr>
              <a:t>High-cost claims and injectable drug trends analysis </a:t>
            </a:r>
            <a:br>
              <a:rPr lang="en-US" sz="1050" b="0" i="0" dirty="0">
                <a:effectLst/>
                <a:latin typeface="+mj-lt"/>
              </a:rPr>
            </a:br>
            <a:r>
              <a:rPr lang="en-US" sz="1050" b="0" i="0" dirty="0">
                <a:effectLst/>
                <a:latin typeface="+mj-lt"/>
              </a:rPr>
              <a:t>2. IQVIA 2024: Outlook to 2028</a:t>
            </a:r>
            <a:br>
              <a:rPr lang="en-US" sz="1050" b="0" i="0" dirty="0">
                <a:effectLst/>
                <a:latin typeface="+mj-lt"/>
              </a:rPr>
            </a:br>
            <a:r>
              <a:rPr lang="en-US" sz="1050" dirty="0">
                <a:solidFill>
                  <a:schemeClr val="tx1"/>
                </a:solidFill>
                <a:latin typeface="+mj-lt"/>
              </a:rPr>
              <a:t>3. 2024 Aon Health Survey</a:t>
            </a:r>
            <a:endParaRPr lang="en-US" sz="1050" b="0" i="0" dirty="0">
              <a:solidFill>
                <a:schemeClr val="tx1"/>
              </a:solidFill>
              <a:latin typeface="+mj-lt"/>
            </a:endParaRPr>
          </a:p>
        </p:txBody>
      </p:sp>
      <p:pic>
        <p:nvPicPr>
          <p:cNvPr id="17" name="Picture 16">
            <a:extLst>
              <a:ext uri="{FF2B5EF4-FFF2-40B4-BE49-F238E27FC236}">
                <a16:creationId xmlns:a16="http://schemas.microsoft.com/office/drawing/2014/main" id="{0B7AC530-8B55-1C38-CA87-8D073D34DB93}"/>
              </a:ext>
            </a:extLst>
          </p:cNvPr>
          <p:cNvPicPr>
            <a:picLocks noChangeAspect="1"/>
          </p:cNvPicPr>
          <p:nvPr/>
        </p:nvPicPr>
        <p:blipFill>
          <a:blip r:embed="rId5"/>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48978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745137-324C-1D98-064D-AD5C4B517443}"/>
              </a:ext>
            </a:extLst>
          </p:cNvPr>
          <p:cNvSpPr>
            <a:spLocks noGrp="1"/>
          </p:cNvSpPr>
          <p:nvPr>
            <p:ph type="title"/>
          </p:nvPr>
        </p:nvSpPr>
        <p:spPr/>
        <p:txBody>
          <a:bodyPr/>
          <a:lstStyle/>
          <a:p>
            <a:r>
              <a:rPr lang="en-US" dirty="0"/>
              <a:t>Distribution of Claims</a:t>
            </a:r>
          </a:p>
        </p:txBody>
      </p:sp>
      <p:sp>
        <p:nvSpPr>
          <p:cNvPr id="8" name="Subtitle 7">
            <a:extLst>
              <a:ext uri="{FF2B5EF4-FFF2-40B4-BE49-F238E27FC236}">
                <a16:creationId xmlns:a16="http://schemas.microsoft.com/office/drawing/2014/main" id="{D7AF4075-4064-5D61-9E7E-89EAA859803E}"/>
              </a:ext>
            </a:extLst>
          </p:cNvPr>
          <p:cNvSpPr>
            <a:spLocks noGrp="1"/>
          </p:cNvSpPr>
          <p:nvPr>
            <p:ph type="subTitle" idx="13"/>
          </p:nvPr>
        </p:nvSpPr>
        <p:spPr/>
        <p:txBody>
          <a:bodyPr/>
          <a:lstStyle/>
          <a:p>
            <a:r>
              <a:rPr lang="en-US" i="1" dirty="0"/>
              <a:t>Increasing frequency of $1M+ claims for those that are 45+</a:t>
            </a:r>
          </a:p>
        </p:txBody>
      </p:sp>
      <p:sp>
        <p:nvSpPr>
          <p:cNvPr id="10" name="Content Placeholder 9">
            <a:extLst>
              <a:ext uri="{FF2B5EF4-FFF2-40B4-BE49-F238E27FC236}">
                <a16:creationId xmlns:a16="http://schemas.microsoft.com/office/drawing/2014/main" id="{96726F82-AAA5-904A-8B22-F5C645B1DB5C}"/>
              </a:ext>
            </a:extLst>
          </p:cNvPr>
          <p:cNvSpPr>
            <a:spLocks noGrp="1"/>
          </p:cNvSpPr>
          <p:nvPr>
            <p:ph sz="quarter" idx="14"/>
          </p:nvPr>
        </p:nvSpPr>
        <p:spPr>
          <a:xfrm>
            <a:off x="14815353" y="2731635"/>
            <a:ext cx="8095447" cy="9108561"/>
          </a:xfrm>
          <a:solidFill>
            <a:srgbClr val="E5EFF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82862" tIns="0" rIns="182862" bIns="0" rtlCol="0" anchor="ctr">
            <a:noAutofit/>
          </a:bodyPr>
          <a:lstStyle/>
          <a:p>
            <a:pPr marL="342265" indent="-342265">
              <a:buFont typeface="Arial" panose="020B0604020202020204" pitchFamily="34" charset="0"/>
              <a:buChar char="•"/>
            </a:pPr>
            <a:r>
              <a:rPr lang="en-US" sz="3200" b="0" dirty="0">
                <a:solidFill>
                  <a:schemeClr val="tx1"/>
                </a:solidFill>
                <a:latin typeface="Helvetica Now Text" panose="020B0504030202020204" pitchFamily="34" charset="0"/>
              </a:rPr>
              <a:t>At the $1M layer, most claims are coming from members between the ages 45 to 64 while newborns represent only 19% of claims  </a:t>
            </a:r>
            <a:endParaRPr lang="en-US" dirty="0"/>
          </a:p>
          <a:p>
            <a:pPr marL="342265" indent="-342265">
              <a:buFont typeface="Arial" panose="020B0604020202020204" pitchFamily="34" charset="0"/>
              <a:buChar char="•"/>
            </a:pPr>
            <a:r>
              <a:rPr lang="en-US" sz="3200" b="0" dirty="0">
                <a:solidFill>
                  <a:schemeClr val="tx1"/>
                </a:solidFill>
                <a:latin typeface="Helvetica Now Text"/>
              </a:rPr>
              <a:t>At higher thresholds, newborns start representing a larger portion of claims, from ~30% at $2M to ~40% at $3M.</a:t>
            </a:r>
          </a:p>
          <a:p>
            <a:pPr marL="342265" indent="-342265">
              <a:buFont typeface="Arial" panose="020B0604020202020204" pitchFamily="34" charset="0"/>
              <a:buChar char="•"/>
            </a:pPr>
            <a:r>
              <a:rPr lang="en-US" sz="3200" b="0" dirty="0">
                <a:solidFill>
                  <a:schemeClr val="tx1"/>
                </a:solidFill>
                <a:latin typeface="Helvetica Now Text"/>
              </a:rPr>
              <a:t>Members between 20 to 44 generally have the lowest frequency of $1M+ claims.  A significant portion of these claims are coming from the pharmacy benefit</a:t>
            </a:r>
          </a:p>
        </p:txBody>
      </p:sp>
      <p:sp>
        <p:nvSpPr>
          <p:cNvPr id="5" name="Text Placeholder 2">
            <a:extLst>
              <a:ext uri="{FF2B5EF4-FFF2-40B4-BE49-F238E27FC236}">
                <a16:creationId xmlns:a16="http://schemas.microsoft.com/office/drawing/2014/main" id="{556DCC98-F4D7-E60E-F70A-7BA46F438B84}"/>
              </a:ext>
            </a:extLst>
          </p:cNvPr>
          <p:cNvSpPr txBox="1">
            <a:spLocks/>
          </p:cNvSpPr>
          <p:nvPr/>
        </p:nvSpPr>
        <p:spPr bwMode="auto">
          <a:xfrm>
            <a:off x="2510782" y="12269711"/>
            <a:ext cx="11523319" cy="5093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None/>
              <a:defRPr sz="1800" b="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232109" indent="-232109" defTabSz="928433">
              <a:buClr>
                <a:srgbClr val="000000"/>
              </a:buClr>
              <a:defRPr/>
            </a:pPr>
            <a:r>
              <a:rPr lang="en-US" sz="1200" kern="0" dirty="0">
                <a:solidFill>
                  <a:srgbClr val="000000"/>
                </a:solidFill>
                <a:latin typeface="Arial" panose="020B0604020202020204"/>
              </a:rPr>
              <a:t>Source: Aon analysis of Marketscan Commercial Claims Database. Not to be duplicated in whole or in part. Copyright © Merative Marketscan. All Rights Reserved.</a:t>
            </a:r>
          </a:p>
        </p:txBody>
      </p:sp>
      <p:graphicFrame>
        <p:nvGraphicFramePr>
          <p:cNvPr id="3" name="Chart 2">
            <a:extLst>
              <a:ext uri="{FF2B5EF4-FFF2-40B4-BE49-F238E27FC236}">
                <a16:creationId xmlns:a16="http://schemas.microsoft.com/office/drawing/2014/main" id="{9B1CDB9F-8A7E-3465-6E25-B9BAA01FF5EA}"/>
              </a:ext>
            </a:extLst>
          </p:cNvPr>
          <p:cNvGraphicFramePr>
            <a:graphicFrameLocks noGrp="1"/>
          </p:cNvGraphicFramePr>
          <p:nvPr>
            <p:extLst>
              <p:ext uri="{D42A27DB-BD31-4B8C-83A1-F6EECF244321}">
                <p14:modId xmlns:p14="http://schemas.microsoft.com/office/powerpoint/2010/main" val="2323851554"/>
              </p:ext>
            </p:extLst>
          </p:nvPr>
        </p:nvGraphicFramePr>
        <p:xfrm>
          <a:off x="2284413" y="2594597"/>
          <a:ext cx="11749687" cy="93826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1">
            <a:extLst>
              <a:ext uri="{FF2B5EF4-FFF2-40B4-BE49-F238E27FC236}">
                <a16:creationId xmlns:a16="http://schemas.microsoft.com/office/drawing/2014/main" id="{0903758C-2EE8-8C2D-566C-24DA096D4BE1}"/>
              </a:ext>
            </a:extLst>
          </p:cNvPr>
          <p:cNvSpPr txBox="1">
            <a:spLocks/>
          </p:cNvSpPr>
          <p:nvPr/>
        </p:nvSpPr>
        <p:spPr>
          <a:xfrm>
            <a:off x="22817394" y="12522200"/>
            <a:ext cx="807577" cy="730250"/>
          </a:xfrm>
          <a:prstGeom prst="rect">
            <a:avLst/>
          </a:prstGeom>
        </p:spPr>
        <p:txBody>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r">
              <a:defRPr/>
            </a:pPr>
            <a:fld id="{91D568E7-61F5-D04E-995D-81EF41C01A2A}" type="slidenum">
              <a:rPr lang="en-GB" sz="1600" smtClean="0">
                <a:solidFill>
                  <a:srgbClr val="000000"/>
                </a:solidFill>
                <a:latin typeface="Helvetica Now Text" panose="020B0504030202020204" pitchFamily="34" charset="77"/>
              </a:rPr>
              <a:pPr algn="r">
                <a:defRPr/>
              </a:pPr>
              <a:t>6</a:t>
            </a:fld>
            <a:endParaRPr lang="en-GB" sz="1600" dirty="0">
              <a:solidFill>
                <a:srgbClr val="000000"/>
              </a:solidFill>
              <a:latin typeface="Helvetica Now Text" panose="020B0504030202020204" pitchFamily="34" charset="77"/>
            </a:endParaRPr>
          </a:p>
        </p:txBody>
      </p:sp>
      <p:pic>
        <p:nvPicPr>
          <p:cNvPr id="6" name="Picture 5">
            <a:extLst>
              <a:ext uri="{FF2B5EF4-FFF2-40B4-BE49-F238E27FC236}">
                <a16:creationId xmlns:a16="http://schemas.microsoft.com/office/drawing/2014/main" id="{7DF4AB34-C9DE-D4A8-7F0B-75A61640A56D}"/>
              </a:ext>
            </a:extLst>
          </p:cNvPr>
          <p:cNvPicPr>
            <a:picLocks noChangeAspect="1"/>
          </p:cNvPicPr>
          <p:nvPr/>
        </p:nvPicPr>
        <p:blipFill>
          <a:blip r:embed="rId3"/>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395015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6BF5D-F90E-C23F-6C54-84DF242669D4}"/>
              </a:ext>
            </a:extLst>
          </p:cNvPr>
          <p:cNvSpPr>
            <a:spLocks noGrp="1"/>
          </p:cNvSpPr>
          <p:nvPr>
            <p:ph type="title"/>
          </p:nvPr>
        </p:nvSpPr>
        <p:spPr/>
        <p:txBody>
          <a:bodyPr/>
          <a:lstStyle/>
          <a:p>
            <a:r>
              <a:rPr lang="en-US" dirty="0"/>
              <a:t>2017-2023 Top 15 High-Cost Claimants</a:t>
            </a:r>
          </a:p>
        </p:txBody>
      </p:sp>
      <p:sp>
        <p:nvSpPr>
          <p:cNvPr id="5" name="Subtitle 4">
            <a:extLst>
              <a:ext uri="{FF2B5EF4-FFF2-40B4-BE49-F238E27FC236}">
                <a16:creationId xmlns:a16="http://schemas.microsoft.com/office/drawing/2014/main" id="{479396DE-665B-80F5-DA87-67EC7A9BBDA2}"/>
              </a:ext>
            </a:extLst>
          </p:cNvPr>
          <p:cNvSpPr>
            <a:spLocks noGrp="1"/>
          </p:cNvSpPr>
          <p:nvPr>
            <p:ph type="subTitle" idx="13"/>
          </p:nvPr>
        </p:nvSpPr>
        <p:spPr/>
        <p:txBody>
          <a:bodyPr/>
          <a:lstStyle/>
          <a:p>
            <a:r>
              <a:rPr lang="en-US" i="1" dirty="0"/>
              <a:t>Some of the largest claims continue to be Neonates</a:t>
            </a:r>
          </a:p>
        </p:txBody>
      </p:sp>
      <p:graphicFrame>
        <p:nvGraphicFramePr>
          <p:cNvPr id="8" name="Content Placeholder 7">
            <a:extLst>
              <a:ext uri="{FF2B5EF4-FFF2-40B4-BE49-F238E27FC236}">
                <a16:creationId xmlns:a16="http://schemas.microsoft.com/office/drawing/2014/main" id="{04F044C6-A145-13D7-F012-94A14790ABC9}"/>
              </a:ext>
            </a:extLst>
          </p:cNvPr>
          <p:cNvGraphicFramePr>
            <a:graphicFrameLocks noGrp="1"/>
          </p:cNvGraphicFramePr>
          <p:nvPr>
            <p:ph sz="quarter" idx="14"/>
            <p:extLst>
              <p:ext uri="{D42A27DB-BD31-4B8C-83A1-F6EECF244321}">
                <p14:modId xmlns:p14="http://schemas.microsoft.com/office/powerpoint/2010/main" val="3143426436"/>
              </p:ext>
            </p:extLst>
          </p:nvPr>
        </p:nvGraphicFramePr>
        <p:xfrm>
          <a:off x="2284413" y="2392028"/>
          <a:ext cx="13980233" cy="10025812"/>
        </p:xfrm>
        <a:graphic>
          <a:graphicData uri="http://schemas.openxmlformats.org/drawingml/2006/table">
            <a:tbl>
              <a:tblPr firstRow="1" bandRow="1">
                <a:tableStyleId>{93296810-A885-4BE3-A3E7-6D5BEEA58F35}</a:tableStyleId>
              </a:tblPr>
              <a:tblGrid>
                <a:gridCol w="971652">
                  <a:extLst>
                    <a:ext uri="{9D8B030D-6E8A-4147-A177-3AD203B41FA5}">
                      <a16:colId xmlns:a16="http://schemas.microsoft.com/office/drawing/2014/main" val="38392603"/>
                    </a:ext>
                  </a:extLst>
                </a:gridCol>
                <a:gridCol w="1226009">
                  <a:extLst>
                    <a:ext uri="{9D8B030D-6E8A-4147-A177-3AD203B41FA5}">
                      <a16:colId xmlns:a16="http://schemas.microsoft.com/office/drawing/2014/main" val="3647916440"/>
                    </a:ext>
                  </a:extLst>
                </a:gridCol>
                <a:gridCol w="1415567">
                  <a:extLst>
                    <a:ext uri="{9D8B030D-6E8A-4147-A177-3AD203B41FA5}">
                      <a16:colId xmlns:a16="http://schemas.microsoft.com/office/drawing/2014/main" val="3579766867"/>
                    </a:ext>
                  </a:extLst>
                </a:gridCol>
                <a:gridCol w="7907092">
                  <a:extLst>
                    <a:ext uri="{9D8B030D-6E8A-4147-A177-3AD203B41FA5}">
                      <a16:colId xmlns:a16="http://schemas.microsoft.com/office/drawing/2014/main" val="3930172663"/>
                    </a:ext>
                  </a:extLst>
                </a:gridCol>
                <a:gridCol w="2459913">
                  <a:extLst>
                    <a:ext uri="{9D8B030D-6E8A-4147-A177-3AD203B41FA5}">
                      <a16:colId xmlns:a16="http://schemas.microsoft.com/office/drawing/2014/main" val="1099006553"/>
                    </a:ext>
                  </a:extLst>
                </a:gridCol>
              </a:tblGrid>
              <a:tr h="506977">
                <a:tc>
                  <a:txBody>
                    <a:bodyPr/>
                    <a:lstStyle/>
                    <a:p>
                      <a:pPr algn="ctr" fontAlgn="b"/>
                      <a:r>
                        <a:rPr lang="en-US" sz="2400" u="none" strike="noStrike" dirty="0">
                          <a:solidFill>
                            <a:schemeClr val="accent6">
                              <a:lumMod val="50000"/>
                            </a:schemeClr>
                          </a:solidFill>
                          <a:effectLst/>
                        </a:rPr>
                        <a:t>Rank</a:t>
                      </a:r>
                      <a:endParaRPr lang="en-US" sz="2400" b="1" i="0" u="none" strike="noStrike" dirty="0">
                        <a:solidFill>
                          <a:schemeClr val="accent6">
                            <a:lumMod val="50000"/>
                          </a:schemeClr>
                        </a:solidFill>
                        <a:effectLst/>
                        <a:latin typeface="+mj-lt"/>
                      </a:endParaRPr>
                    </a:p>
                  </a:txBody>
                  <a:tcPr marL="91432" marR="91432" marT="45715" marB="45715" anchor="ctr">
                    <a:solidFill>
                      <a:schemeClr val="accent6"/>
                    </a:solidFill>
                  </a:tcPr>
                </a:tc>
                <a:tc>
                  <a:txBody>
                    <a:bodyPr/>
                    <a:lstStyle/>
                    <a:p>
                      <a:pPr algn="ctr" fontAlgn="b"/>
                      <a:r>
                        <a:rPr lang="en-US" sz="2400" b="1" i="0" u="none" strike="noStrike" dirty="0">
                          <a:solidFill>
                            <a:schemeClr val="accent6">
                              <a:lumMod val="50000"/>
                            </a:schemeClr>
                          </a:solidFill>
                          <a:effectLst/>
                          <a:latin typeface="+mj-lt"/>
                        </a:rPr>
                        <a:t>Year</a:t>
                      </a:r>
                    </a:p>
                  </a:txBody>
                  <a:tcPr marL="91432" marR="91432" marT="45715" marB="45715" anchor="ctr">
                    <a:solidFill>
                      <a:schemeClr val="accent6"/>
                    </a:solidFill>
                  </a:tcPr>
                </a:tc>
                <a:tc>
                  <a:txBody>
                    <a:bodyPr/>
                    <a:lstStyle/>
                    <a:p>
                      <a:pPr algn="ctr" fontAlgn="b"/>
                      <a:r>
                        <a:rPr lang="en-US" sz="2400" u="none" strike="noStrike" dirty="0">
                          <a:solidFill>
                            <a:schemeClr val="accent6">
                              <a:lumMod val="50000"/>
                            </a:schemeClr>
                          </a:solidFill>
                          <a:effectLst/>
                        </a:rPr>
                        <a:t>Total</a:t>
                      </a:r>
                      <a:endParaRPr lang="en-US" sz="2400" b="1" i="0" u="none" strike="noStrike" dirty="0">
                        <a:solidFill>
                          <a:schemeClr val="accent6">
                            <a:lumMod val="50000"/>
                          </a:schemeClr>
                        </a:solidFill>
                        <a:effectLst/>
                        <a:latin typeface="+mj-lt"/>
                      </a:endParaRPr>
                    </a:p>
                  </a:txBody>
                  <a:tcPr marL="91432" marR="91432" marT="45715" marB="45715" anchor="ctr">
                    <a:solidFill>
                      <a:schemeClr val="accent6"/>
                    </a:solidFill>
                  </a:tcPr>
                </a:tc>
                <a:tc>
                  <a:txBody>
                    <a:bodyPr/>
                    <a:lstStyle/>
                    <a:p>
                      <a:pPr algn="ctr" fontAlgn="b"/>
                      <a:r>
                        <a:rPr lang="en-US" sz="2400" u="none" strike="noStrike" dirty="0">
                          <a:solidFill>
                            <a:schemeClr val="accent6">
                              <a:lumMod val="50000"/>
                            </a:schemeClr>
                          </a:solidFill>
                          <a:effectLst/>
                        </a:rPr>
                        <a:t>Condition</a:t>
                      </a:r>
                      <a:endParaRPr lang="en-US" sz="2400" b="1" i="0" u="none" strike="noStrike" dirty="0">
                        <a:solidFill>
                          <a:schemeClr val="accent6">
                            <a:lumMod val="50000"/>
                          </a:schemeClr>
                        </a:solidFill>
                        <a:effectLst/>
                        <a:latin typeface="+mj-lt"/>
                      </a:endParaRPr>
                    </a:p>
                  </a:txBody>
                  <a:tcPr marL="91432" marR="91432" marT="45715" marB="45715" anchor="ctr">
                    <a:solidFill>
                      <a:schemeClr val="accent6"/>
                    </a:solidFill>
                  </a:tcPr>
                </a:tc>
                <a:tc>
                  <a:txBody>
                    <a:bodyPr/>
                    <a:lstStyle/>
                    <a:p>
                      <a:pPr algn="ctr" fontAlgn="b"/>
                      <a:r>
                        <a:rPr lang="en-US" sz="2400" u="none" strike="noStrike" dirty="0">
                          <a:solidFill>
                            <a:schemeClr val="accent6">
                              <a:lumMod val="50000"/>
                            </a:schemeClr>
                          </a:solidFill>
                          <a:effectLst/>
                        </a:rPr>
                        <a:t>Categorization</a:t>
                      </a:r>
                      <a:endParaRPr lang="en-US" sz="2400" b="1" i="0" u="none" strike="noStrike" dirty="0">
                        <a:solidFill>
                          <a:schemeClr val="accent6">
                            <a:lumMod val="50000"/>
                          </a:schemeClr>
                        </a:solidFill>
                        <a:effectLst/>
                        <a:latin typeface="+mj-lt"/>
                      </a:endParaRPr>
                    </a:p>
                  </a:txBody>
                  <a:tcPr marL="91432" marR="91432" marT="45715" marB="45715" anchor="ctr">
                    <a:solidFill>
                      <a:schemeClr val="accent6"/>
                    </a:solidFill>
                  </a:tcPr>
                </a:tc>
                <a:extLst>
                  <a:ext uri="{0D108BD9-81ED-4DB2-BD59-A6C34878D82A}">
                    <a16:rowId xmlns:a16="http://schemas.microsoft.com/office/drawing/2014/main" val="1855158392"/>
                  </a:ext>
                </a:extLst>
              </a:tr>
              <a:tr h="561708">
                <a:tc>
                  <a:txBody>
                    <a:bodyPr/>
                    <a:lstStyle/>
                    <a:p>
                      <a:pPr algn="ctr" fontAlgn="b"/>
                      <a:r>
                        <a:rPr lang="en-US" sz="2000" u="none" strike="noStrike" dirty="0">
                          <a:effectLst/>
                        </a:rPr>
                        <a:t>1</a:t>
                      </a:r>
                      <a:endParaRPr lang="en-US" sz="2000" b="0" i="0" u="none" strike="noStrike" dirty="0">
                        <a:solidFill>
                          <a:srgbClr val="000000"/>
                        </a:solidFill>
                        <a:effectLst/>
                        <a:latin typeface="+mj-lt"/>
                      </a:endParaRPr>
                    </a:p>
                  </a:txBody>
                  <a:tcPr marL="91432" marR="91432" marT="45715" marB="45715" anchor="ctr">
                    <a:solidFill>
                      <a:schemeClr val="bg2">
                        <a:lumMod val="90000"/>
                      </a:schemeClr>
                    </a:solidFill>
                  </a:tcPr>
                </a:tc>
                <a:tc>
                  <a:txBody>
                    <a:bodyPr/>
                    <a:lstStyle/>
                    <a:p>
                      <a:pPr algn="ctr" fontAlgn="b"/>
                      <a:r>
                        <a:rPr lang="en-US" sz="2000" b="0" i="0" u="none" strike="noStrike" dirty="0">
                          <a:solidFill>
                            <a:srgbClr val="000000"/>
                          </a:solidFill>
                          <a:effectLst/>
                          <a:latin typeface="+mj-lt"/>
                        </a:rPr>
                        <a:t>2021</a:t>
                      </a:r>
                    </a:p>
                  </a:txBody>
                  <a:tcPr marL="91432" marR="91432" marT="45715" marB="45715" anchor="ctr">
                    <a:solidFill>
                      <a:schemeClr val="bg2">
                        <a:lumMod val="90000"/>
                      </a:schemeClr>
                    </a:solidFill>
                  </a:tcPr>
                </a:tc>
                <a:tc>
                  <a:txBody>
                    <a:bodyPr/>
                    <a:lstStyle/>
                    <a:p>
                      <a:pPr algn="ctr" fontAlgn="b"/>
                      <a:r>
                        <a:rPr lang="en-US" sz="2000" b="0" u="none" strike="noStrike" dirty="0">
                          <a:solidFill>
                            <a:srgbClr val="000000"/>
                          </a:solidFill>
                          <a:effectLst/>
                        </a:rPr>
                        <a:t>$15.7M</a:t>
                      </a:r>
                      <a:endParaRPr lang="en-US" sz="2000" b="0" i="0" u="none" strike="noStrike" dirty="0">
                        <a:solidFill>
                          <a:srgbClr val="000000"/>
                        </a:solidFill>
                        <a:effectLst/>
                        <a:latin typeface="+mj-lt"/>
                      </a:endParaRPr>
                    </a:p>
                  </a:txBody>
                  <a:tcPr marL="91432" marR="91432" marT="45715" marB="45715" anchor="ctr">
                    <a:solidFill>
                      <a:schemeClr val="bg2">
                        <a:lumMod val="90000"/>
                      </a:schemeClr>
                    </a:solidFill>
                  </a:tcPr>
                </a:tc>
                <a:tc>
                  <a:txBody>
                    <a:bodyPr/>
                    <a:lstStyle/>
                    <a:p>
                      <a:pPr algn="l" fontAlgn="b"/>
                      <a:r>
                        <a:rPr lang="en-US" sz="2000" b="0" i="0" u="none" strike="noStrike" dirty="0">
                          <a:solidFill>
                            <a:srgbClr val="000000"/>
                          </a:solidFill>
                          <a:effectLst/>
                          <a:latin typeface="+mn-lt"/>
                        </a:rPr>
                        <a:t>Acute Respiratory Failure with Hypoxia, Sepsis</a:t>
                      </a:r>
                    </a:p>
                  </a:txBody>
                  <a:tcPr marL="137147" marR="137147" marT="137147" marB="137147" anchor="ctr">
                    <a:solidFill>
                      <a:schemeClr val="bg2">
                        <a:lumMod val="90000"/>
                      </a:schemeClr>
                    </a:solidFill>
                  </a:tcPr>
                </a:tc>
                <a:tc>
                  <a:txBody>
                    <a:bodyPr/>
                    <a:lstStyle/>
                    <a:p>
                      <a:pPr algn="l" fontAlgn="b"/>
                      <a:r>
                        <a:rPr lang="en-US" sz="2000" b="0" i="0" u="none" strike="noStrike" dirty="0">
                          <a:solidFill>
                            <a:srgbClr val="000000"/>
                          </a:solidFill>
                          <a:effectLst/>
                          <a:latin typeface="+mj-lt"/>
                        </a:rPr>
                        <a:t>Respiratory</a:t>
                      </a:r>
                    </a:p>
                  </a:txBody>
                  <a:tcPr marL="91432" marR="91432" marT="45715" marB="45715" anchor="ctr">
                    <a:solidFill>
                      <a:schemeClr val="bg2">
                        <a:lumMod val="90000"/>
                      </a:schemeClr>
                    </a:solidFill>
                  </a:tcPr>
                </a:tc>
                <a:extLst>
                  <a:ext uri="{0D108BD9-81ED-4DB2-BD59-A6C34878D82A}">
                    <a16:rowId xmlns:a16="http://schemas.microsoft.com/office/drawing/2014/main" val="3633930858"/>
                  </a:ext>
                </a:extLst>
              </a:tr>
              <a:tr h="561708">
                <a:tc>
                  <a:txBody>
                    <a:bodyPr/>
                    <a:lstStyle/>
                    <a:p>
                      <a:pPr algn="ctr" fontAlgn="b"/>
                      <a:r>
                        <a:rPr lang="en-US" sz="2000" u="none" strike="noStrike" dirty="0">
                          <a:effectLst/>
                        </a:rPr>
                        <a:t>2</a:t>
                      </a:r>
                      <a:endParaRPr lang="en-US" sz="2000" b="0" i="0" u="none" strike="noStrike" dirty="0">
                        <a:solidFill>
                          <a:srgbClr val="000000"/>
                        </a:solidFill>
                        <a:effectLst/>
                        <a:latin typeface="+mj-lt"/>
                      </a:endParaRPr>
                    </a:p>
                  </a:txBody>
                  <a:tcPr marL="91432" marR="91432" marT="45715" marB="45715" anchor="ctr">
                    <a:solidFill>
                      <a:srgbClr val="F9FCFC"/>
                    </a:solidFill>
                  </a:tcPr>
                </a:tc>
                <a:tc>
                  <a:txBody>
                    <a:bodyPr/>
                    <a:lstStyle/>
                    <a:p>
                      <a:pPr algn="ctr" fontAlgn="b"/>
                      <a:r>
                        <a:rPr lang="en-US" sz="2000" b="0" i="0" u="none" strike="noStrike" dirty="0">
                          <a:solidFill>
                            <a:srgbClr val="000000"/>
                          </a:solidFill>
                          <a:effectLst/>
                          <a:latin typeface="+mj-lt"/>
                        </a:rPr>
                        <a:t>2017</a:t>
                      </a:r>
                    </a:p>
                  </a:txBody>
                  <a:tcPr marL="91432" marR="91432" marT="45715" marB="45715" anchor="ctr">
                    <a:solidFill>
                      <a:srgbClr val="F9FCFC"/>
                    </a:solidFill>
                  </a:tcPr>
                </a:tc>
                <a:tc>
                  <a:txBody>
                    <a:bodyPr/>
                    <a:lstStyle/>
                    <a:p>
                      <a:pPr algn="ctr" fontAlgn="b"/>
                      <a:r>
                        <a:rPr lang="en-US" sz="2000" b="0" u="none" strike="noStrike" dirty="0">
                          <a:solidFill>
                            <a:srgbClr val="000000"/>
                          </a:solidFill>
                          <a:effectLst/>
                        </a:rPr>
                        <a:t>$14.2M</a:t>
                      </a:r>
                      <a:endParaRPr lang="en-US" sz="2000" b="0" i="0" u="none" strike="noStrike" dirty="0">
                        <a:solidFill>
                          <a:srgbClr val="000000"/>
                        </a:solidFill>
                        <a:effectLst/>
                        <a:latin typeface="+mj-lt"/>
                      </a:endParaRPr>
                    </a:p>
                  </a:txBody>
                  <a:tcPr marL="91432" marR="91432" marT="45715" marB="45715" anchor="ctr">
                    <a:solidFill>
                      <a:srgbClr val="F9FCFC"/>
                    </a:solidFill>
                  </a:tcPr>
                </a:tc>
                <a:tc>
                  <a:txBody>
                    <a:bodyPr/>
                    <a:lstStyle/>
                    <a:p>
                      <a:pPr algn="l" fontAlgn="b"/>
                      <a:r>
                        <a:rPr lang="en-US" sz="2000" b="0" i="0" u="none" strike="noStrike" dirty="0">
                          <a:solidFill>
                            <a:srgbClr val="000000"/>
                          </a:solidFill>
                          <a:effectLst/>
                          <a:latin typeface="+mn-lt"/>
                        </a:rPr>
                        <a:t>HAE Prescriptions</a:t>
                      </a:r>
                    </a:p>
                  </a:txBody>
                  <a:tcPr marL="137147" marR="137147" marT="137147" marB="137147" anchor="ctr">
                    <a:solidFill>
                      <a:srgbClr val="F9FCFC"/>
                    </a:solidFill>
                  </a:tcPr>
                </a:tc>
                <a:tc>
                  <a:txBody>
                    <a:bodyPr/>
                    <a:lstStyle/>
                    <a:p>
                      <a:pPr algn="l" fontAlgn="b"/>
                      <a:r>
                        <a:rPr lang="en-US" sz="2000" b="0" i="0" u="none" strike="noStrike" dirty="0">
                          <a:solidFill>
                            <a:srgbClr val="000000"/>
                          </a:solidFill>
                          <a:effectLst/>
                          <a:latin typeface="+mj-lt"/>
                        </a:rPr>
                        <a:t>Endocrine</a:t>
                      </a:r>
                    </a:p>
                  </a:txBody>
                  <a:tcPr marL="91432" marR="91432" marT="45715" marB="45715" anchor="ctr">
                    <a:solidFill>
                      <a:srgbClr val="F9FCFC"/>
                    </a:solidFill>
                  </a:tcPr>
                </a:tc>
                <a:extLst>
                  <a:ext uri="{0D108BD9-81ED-4DB2-BD59-A6C34878D82A}">
                    <a16:rowId xmlns:a16="http://schemas.microsoft.com/office/drawing/2014/main" val="2119070754"/>
                  </a:ext>
                </a:extLst>
              </a:tr>
              <a:tr h="561708">
                <a:tc>
                  <a:txBody>
                    <a:bodyPr/>
                    <a:lstStyle/>
                    <a:p>
                      <a:pPr algn="ctr" fontAlgn="b"/>
                      <a:r>
                        <a:rPr lang="en-US" sz="2000" u="none" strike="noStrike" dirty="0">
                          <a:effectLst/>
                        </a:rPr>
                        <a:t>3</a:t>
                      </a:r>
                      <a:endParaRPr lang="en-US" sz="2000" b="0" i="0" u="none" strike="noStrike" dirty="0">
                        <a:solidFill>
                          <a:srgbClr val="000000"/>
                        </a:solidFill>
                        <a:effectLst/>
                        <a:latin typeface="+mj-lt"/>
                      </a:endParaRPr>
                    </a:p>
                  </a:txBody>
                  <a:tcPr marL="91432" marR="91432" marT="45715" marB="45715" anchor="ctr">
                    <a:solidFill>
                      <a:schemeClr val="bg2">
                        <a:lumMod val="50000"/>
                      </a:schemeClr>
                    </a:solidFill>
                  </a:tcPr>
                </a:tc>
                <a:tc>
                  <a:txBody>
                    <a:bodyPr/>
                    <a:lstStyle/>
                    <a:p>
                      <a:pPr algn="ctr" fontAlgn="b"/>
                      <a:r>
                        <a:rPr lang="en-US" sz="2000" b="0" i="0" u="none" strike="noStrike" dirty="0">
                          <a:solidFill>
                            <a:srgbClr val="000000"/>
                          </a:solidFill>
                          <a:effectLst/>
                          <a:latin typeface="+mj-lt"/>
                        </a:rPr>
                        <a:t>2019</a:t>
                      </a:r>
                    </a:p>
                  </a:txBody>
                  <a:tcPr marL="91432" marR="91432" marT="45715" marB="45715" anchor="ctr">
                    <a:solidFill>
                      <a:schemeClr val="bg2">
                        <a:lumMod val="50000"/>
                      </a:schemeClr>
                    </a:solidFill>
                  </a:tcPr>
                </a:tc>
                <a:tc>
                  <a:txBody>
                    <a:bodyPr/>
                    <a:lstStyle/>
                    <a:p>
                      <a:pPr algn="ctr" fontAlgn="b"/>
                      <a:r>
                        <a:rPr lang="en-US" sz="2000" b="0" i="0" u="none" strike="noStrike" dirty="0">
                          <a:solidFill>
                            <a:srgbClr val="000000"/>
                          </a:solidFill>
                          <a:effectLst/>
                          <a:latin typeface="+mj-lt"/>
                        </a:rPr>
                        <a:t>$11.8M</a:t>
                      </a:r>
                    </a:p>
                  </a:txBody>
                  <a:tcPr marL="91432" marR="91432" marT="45715" marB="45715" anchor="ctr">
                    <a:solidFill>
                      <a:schemeClr val="bg2">
                        <a:lumMod val="50000"/>
                      </a:schemeClr>
                    </a:solidFill>
                  </a:tcPr>
                </a:tc>
                <a:tc>
                  <a:txBody>
                    <a:bodyPr/>
                    <a:lstStyle/>
                    <a:p>
                      <a:pPr algn="l" fontAlgn="b"/>
                      <a:r>
                        <a:rPr lang="en-US" sz="2000" b="0" i="0" u="none" strike="noStrike" dirty="0">
                          <a:solidFill>
                            <a:srgbClr val="000000"/>
                          </a:solidFill>
                          <a:effectLst/>
                          <a:latin typeface="+mn-lt"/>
                        </a:rPr>
                        <a:t>Ventricular fibrillation</a:t>
                      </a:r>
                    </a:p>
                  </a:txBody>
                  <a:tcPr marL="137147" marR="137147" marT="137147" marB="137147" anchor="ctr">
                    <a:solidFill>
                      <a:schemeClr val="bg2">
                        <a:lumMod val="50000"/>
                      </a:schemeClr>
                    </a:solidFill>
                  </a:tcPr>
                </a:tc>
                <a:tc>
                  <a:txBody>
                    <a:bodyPr/>
                    <a:lstStyle/>
                    <a:p>
                      <a:pPr algn="l" fontAlgn="b"/>
                      <a:r>
                        <a:rPr lang="en-US" sz="2000" b="0" i="0" u="none" strike="noStrike" dirty="0">
                          <a:solidFill>
                            <a:srgbClr val="000000"/>
                          </a:solidFill>
                          <a:effectLst/>
                          <a:latin typeface="+mj-lt"/>
                        </a:rPr>
                        <a:t>Circulatory</a:t>
                      </a:r>
                    </a:p>
                  </a:txBody>
                  <a:tcPr marL="91432" marR="91432" marT="45715" marB="45715" anchor="ctr">
                    <a:solidFill>
                      <a:schemeClr val="bg2">
                        <a:lumMod val="50000"/>
                      </a:schemeClr>
                    </a:solidFill>
                  </a:tcPr>
                </a:tc>
                <a:extLst>
                  <a:ext uri="{0D108BD9-81ED-4DB2-BD59-A6C34878D82A}">
                    <a16:rowId xmlns:a16="http://schemas.microsoft.com/office/drawing/2014/main" val="928955026"/>
                  </a:ext>
                </a:extLst>
              </a:tr>
              <a:tr h="561708">
                <a:tc>
                  <a:txBody>
                    <a:bodyPr/>
                    <a:lstStyle/>
                    <a:p>
                      <a:pPr algn="ctr" fontAlgn="b"/>
                      <a:r>
                        <a:rPr lang="en-US" sz="2000" u="none" strike="noStrike" dirty="0">
                          <a:effectLst/>
                        </a:rPr>
                        <a:t>4</a:t>
                      </a:r>
                      <a:endParaRPr lang="en-US" sz="2000" b="0" i="0" u="none" strike="noStrike" dirty="0">
                        <a:solidFill>
                          <a:srgbClr val="000000"/>
                        </a:solidFill>
                        <a:effectLst/>
                        <a:latin typeface="+mj-lt"/>
                      </a:endParaRPr>
                    </a:p>
                  </a:txBody>
                  <a:tcPr marL="91432" marR="91432" marT="45715" marB="45715" anchor="ctr">
                    <a:solidFill>
                      <a:schemeClr val="accent1">
                        <a:lumMod val="20000"/>
                        <a:lumOff val="80000"/>
                      </a:schemeClr>
                    </a:solidFill>
                  </a:tcPr>
                </a:tc>
                <a:tc>
                  <a:txBody>
                    <a:bodyPr/>
                    <a:lstStyle/>
                    <a:p>
                      <a:pPr algn="ctr" fontAlgn="b"/>
                      <a:r>
                        <a:rPr lang="en-US" sz="2000" b="0" i="0" u="none" strike="noStrike" dirty="0">
                          <a:solidFill>
                            <a:srgbClr val="000000"/>
                          </a:solidFill>
                          <a:effectLst/>
                          <a:latin typeface="+mj-lt"/>
                        </a:rPr>
                        <a:t>2023</a:t>
                      </a:r>
                    </a:p>
                  </a:txBody>
                  <a:tcPr marL="91432" marR="91432" marT="45715" marB="45715" anchor="ctr">
                    <a:solidFill>
                      <a:schemeClr val="accent1">
                        <a:lumMod val="20000"/>
                        <a:lumOff val="80000"/>
                      </a:schemeClr>
                    </a:solidFill>
                  </a:tcPr>
                </a:tc>
                <a:tc>
                  <a:txBody>
                    <a:bodyPr/>
                    <a:lstStyle/>
                    <a:p>
                      <a:pPr algn="ctr" fontAlgn="b"/>
                      <a:r>
                        <a:rPr lang="en-US" sz="2000" b="0" i="0" u="none" strike="noStrike" dirty="0">
                          <a:solidFill>
                            <a:srgbClr val="000000"/>
                          </a:solidFill>
                          <a:effectLst/>
                          <a:latin typeface="+mj-lt"/>
                        </a:rPr>
                        <a:t>$9.9M</a:t>
                      </a:r>
                    </a:p>
                  </a:txBody>
                  <a:tcPr marL="91432" marR="91432" marT="45715" marB="45715" anchor="ctr">
                    <a:solidFill>
                      <a:schemeClr val="accent1">
                        <a:lumMod val="20000"/>
                        <a:lumOff val="80000"/>
                      </a:schemeClr>
                    </a:solidFill>
                  </a:tcPr>
                </a:tc>
                <a:tc>
                  <a:txBody>
                    <a:bodyPr/>
                    <a:lstStyle/>
                    <a:p>
                      <a:pPr algn="l" fontAlgn="b"/>
                      <a:r>
                        <a:rPr lang="en-US" sz="2000" b="0" i="0" u="none" strike="noStrike" dirty="0">
                          <a:solidFill>
                            <a:srgbClr val="000000"/>
                          </a:solidFill>
                          <a:effectLst/>
                          <a:latin typeface="+mn-lt"/>
                        </a:rPr>
                        <a:t>Antineoplastic chemotherapy</a:t>
                      </a:r>
                    </a:p>
                  </a:txBody>
                  <a:tcPr marL="137147" marR="137147" marT="137147" marB="137147" anchor="ctr">
                    <a:solidFill>
                      <a:schemeClr val="accent1">
                        <a:lumMod val="20000"/>
                        <a:lumOff val="80000"/>
                      </a:schemeClr>
                    </a:solidFill>
                  </a:tcPr>
                </a:tc>
                <a:tc>
                  <a:txBody>
                    <a:bodyPr/>
                    <a:lstStyle/>
                    <a:p>
                      <a:pPr marL="0" marR="0" lvl="0" indent="0" algn="l" defTabSz="1828709" rtl="0" eaLnBrk="1" fontAlgn="b"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mn-lt"/>
                          <a:ea typeface="+mn-ea"/>
                          <a:cs typeface="+mn-cs"/>
                        </a:rPr>
                        <a:t>Cancer</a:t>
                      </a:r>
                    </a:p>
                  </a:txBody>
                  <a:tcPr marL="91432" marR="91432" marT="45715" marB="45715" anchor="ctr">
                    <a:solidFill>
                      <a:schemeClr val="accent1">
                        <a:lumMod val="20000"/>
                        <a:lumOff val="80000"/>
                      </a:schemeClr>
                    </a:solidFill>
                  </a:tcPr>
                </a:tc>
                <a:extLst>
                  <a:ext uri="{0D108BD9-81ED-4DB2-BD59-A6C34878D82A}">
                    <a16:rowId xmlns:a16="http://schemas.microsoft.com/office/drawing/2014/main" val="1681040267"/>
                  </a:ext>
                </a:extLst>
              </a:tr>
              <a:tr h="561708">
                <a:tc>
                  <a:txBody>
                    <a:bodyPr/>
                    <a:lstStyle/>
                    <a:p>
                      <a:pPr algn="ctr" fontAlgn="b"/>
                      <a:r>
                        <a:rPr lang="en-US" sz="2000" u="none" strike="noStrike" dirty="0">
                          <a:effectLst/>
                        </a:rPr>
                        <a:t>5</a:t>
                      </a:r>
                      <a:endParaRPr lang="en-US" sz="2000" b="0" i="0" u="none" strike="noStrike" dirty="0">
                        <a:solidFill>
                          <a:srgbClr val="000000"/>
                        </a:solidFill>
                        <a:effectLst/>
                        <a:latin typeface="+mj-lt"/>
                      </a:endParaRPr>
                    </a:p>
                  </a:txBody>
                  <a:tcPr marL="91432" marR="91432" marT="45715" marB="45715" anchor="ctr">
                    <a:solidFill>
                      <a:srgbClr val="F9FCFC"/>
                    </a:solidFill>
                  </a:tcPr>
                </a:tc>
                <a:tc>
                  <a:txBody>
                    <a:bodyPr/>
                    <a:lstStyle/>
                    <a:p>
                      <a:pPr algn="ctr" fontAlgn="b"/>
                      <a:r>
                        <a:rPr lang="en-US" sz="2000" b="0" i="0" u="none" strike="noStrike" dirty="0">
                          <a:solidFill>
                            <a:srgbClr val="000000"/>
                          </a:solidFill>
                          <a:effectLst/>
                          <a:latin typeface="+mj-lt"/>
                        </a:rPr>
                        <a:t>2017</a:t>
                      </a:r>
                    </a:p>
                  </a:txBody>
                  <a:tcPr marL="91432" marR="91432" marT="45715" marB="45715" anchor="ctr">
                    <a:solidFill>
                      <a:srgbClr val="F9FCFC"/>
                    </a:solidFill>
                  </a:tcPr>
                </a:tc>
                <a:tc>
                  <a:txBody>
                    <a:bodyPr/>
                    <a:lstStyle/>
                    <a:p>
                      <a:pPr algn="ctr" fontAlgn="b"/>
                      <a:r>
                        <a:rPr lang="en-US" sz="2000" b="0" i="0" u="none" strike="noStrike" dirty="0">
                          <a:solidFill>
                            <a:srgbClr val="000000"/>
                          </a:solidFill>
                          <a:effectLst/>
                          <a:latin typeface="+mj-lt"/>
                        </a:rPr>
                        <a:t>$9.9M</a:t>
                      </a:r>
                    </a:p>
                  </a:txBody>
                  <a:tcPr marL="91432" marR="91432" marT="45715" marB="45715" anchor="ctr">
                    <a:solidFill>
                      <a:srgbClr val="F9FCFC"/>
                    </a:solidFill>
                  </a:tcPr>
                </a:tc>
                <a:tc>
                  <a:txBody>
                    <a:bodyPr/>
                    <a:lstStyle/>
                    <a:p>
                      <a:pPr algn="l" fontAlgn="b"/>
                      <a:r>
                        <a:rPr lang="en-US" sz="2000" b="0" i="0" u="none" strike="noStrike" dirty="0">
                          <a:solidFill>
                            <a:srgbClr val="000000"/>
                          </a:solidFill>
                          <a:effectLst/>
                          <a:latin typeface="+mn-lt"/>
                        </a:rPr>
                        <a:t>Malignant neoplasm of breast</a:t>
                      </a:r>
                    </a:p>
                  </a:txBody>
                  <a:tcPr marL="137147" marR="137147" marT="137147" marB="137147" anchor="ctr">
                    <a:solidFill>
                      <a:srgbClr val="F9FCFC"/>
                    </a:solidFill>
                  </a:tcPr>
                </a:tc>
                <a:tc>
                  <a:txBody>
                    <a:bodyPr/>
                    <a:lstStyle/>
                    <a:p>
                      <a:pPr marL="0" marR="0" lvl="0" indent="0" algn="l" defTabSz="1828709" rtl="0" eaLnBrk="1" fontAlgn="b"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mn-lt"/>
                          <a:ea typeface="+mn-ea"/>
                          <a:cs typeface="+mn-cs"/>
                        </a:rPr>
                        <a:t>Skin</a:t>
                      </a:r>
                    </a:p>
                  </a:txBody>
                  <a:tcPr marL="91432" marR="91432" marT="45715" marB="45715" anchor="ctr">
                    <a:solidFill>
                      <a:srgbClr val="F9FCFC"/>
                    </a:solidFill>
                  </a:tcPr>
                </a:tc>
                <a:extLst>
                  <a:ext uri="{0D108BD9-81ED-4DB2-BD59-A6C34878D82A}">
                    <a16:rowId xmlns:a16="http://schemas.microsoft.com/office/drawing/2014/main" val="2953878701"/>
                  </a:ext>
                </a:extLst>
              </a:tr>
              <a:tr h="679983">
                <a:tc>
                  <a:txBody>
                    <a:bodyPr/>
                    <a:lstStyle/>
                    <a:p>
                      <a:pPr algn="ctr" fontAlgn="b"/>
                      <a:r>
                        <a:rPr lang="en-US" sz="2000" u="none" strike="noStrike" dirty="0">
                          <a:effectLst/>
                        </a:rPr>
                        <a:t>6</a:t>
                      </a:r>
                      <a:endParaRPr lang="en-US" sz="2000" b="0" i="0" u="none" strike="noStrike" dirty="0">
                        <a:solidFill>
                          <a:srgbClr val="000000"/>
                        </a:solidFill>
                        <a:effectLst/>
                        <a:latin typeface="+mj-lt"/>
                      </a:endParaRP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2020</a:t>
                      </a: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$9.3M</a:t>
                      </a:r>
                    </a:p>
                  </a:txBody>
                  <a:tcPr marL="91432" marR="91432" marT="45715" marB="45715" anchor="ctr">
                    <a:solidFill>
                      <a:schemeClr val="bg1">
                        <a:lumMod val="85000"/>
                      </a:schemeClr>
                    </a:solidFill>
                  </a:tcPr>
                </a:tc>
                <a:tc>
                  <a:txBody>
                    <a:bodyPr/>
                    <a:lstStyle/>
                    <a:p>
                      <a:pPr algn="l" fontAlgn="b"/>
                      <a:r>
                        <a:rPr lang="en-US" sz="2000" b="0" i="0" u="none" strike="noStrike" dirty="0">
                          <a:solidFill>
                            <a:srgbClr val="000000"/>
                          </a:solidFill>
                          <a:effectLst/>
                          <a:latin typeface="+mn-lt"/>
                        </a:rPr>
                        <a:t>Congenital malformations of heart</a:t>
                      </a:r>
                    </a:p>
                  </a:txBody>
                  <a:tcPr marL="137147" marR="137147" marT="137147" marB="137147" anchor="ctr">
                    <a:solidFill>
                      <a:schemeClr val="bg1">
                        <a:lumMod val="85000"/>
                      </a:schemeClr>
                    </a:solidFill>
                  </a:tcPr>
                </a:tc>
                <a:tc>
                  <a:txBody>
                    <a:bodyPr/>
                    <a:lstStyle/>
                    <a:p>
                      <a:pPr marL="0" marR="0" lvl="0" indent="0" algn="l" defTabSz="1828709" rtl="0" eaLnBrk="1" fontAlgn="b"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mn-lt"/>
                          <a:ea typeface="+mn-ea"/>
                          <a:cs typeface="+mn-cs"/>
                        </a:rPr>
                        <a:t>Neonate/Circulatory</a:t>
                      </a:r>
                    </a:p>
                  </a:txBody>
                  <a:tcPr marL="91432" marR="91432" marT="45715" marB="45715" anchor="ctr">
                    <a:solidFill>
                      <a:schemeClr val="bg1">
                        <a:lumMod val="85000"/>
                      </a:schemeClr>
                    </a:solidFill>
                  </a:tcPr>
                </a:tc>
                <a:extLst>
                  <a:ext uri="{0D108BD9-81ED-4DB2-BD59-A6C34878D82A}">
                    <a16:rowId xmlns:a16="http://schemas.microsoft.com/office/drawing/2014/main" val="3385882905"/>
                  </a:ext>
                </a:extLst>
              </a:tr>
              <a:tr h="679983">
                <a:tc>
                  <a:txBody>
                    <a:bodyPr/>
                    <a:lstStyle/>
                    <a:p>
                      <a:pPr algn="ctr" fontAlgn="b"/>
                      <a:r>
                        <a:rPr lang="en-US" sz="2000" u="none" strike="noStrike" dirty="0">
                          <a:effectLst/>
                        </a:rPr>
                        <a:t>7</a:t>
                      </a:r>
                      <a:endParaRPr lang="en-US" sz="2000" b="0" i="0" u="none" strike="noStrike" dirty="0">
                        <a:solidFill>
                          <a:srgbClr val="000000"/>
                        </a:solidFill>
                        <a:effectLst/>
                        <a:latin typeface="+mj-lt"/>
                      </a:endParaRP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2020</a:t>
                      </a: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$9.2M</a:t>
                      </a:r>
                    </a:p>
                  </a:txBody>
                  <a:tcPr marL="91432" marR="91432" marT="45715" marB="45715" anchor="ctr">
                    <a:solidFill>
                      <a:schemeClr val="bg1">
                        <a:lumMod val="85000"/>
                      </a:schemeClr>
                    </a:solidFill>
                  </a:tcPr>
                </a:tc>
                <a:tc>
                  <a:txBody>
                    <a:bodyPr/>
                    <a:lstStyle/>
                    <a:p>
                      <a:pPr algn="l" fontAlgn="b"/>
                      <a:r>
                        <a:rPr lang="en-US" sz="2000" b="0" i="0" u="none" strike="noStrike" dirty="0">
                          <a:solidFill>
                            <a:srgbClr val="000000"/>
                          </a:solidFill>
                          <a:effectLst/>
                          <a:latin typeface="+mn-lt"/>
                        </a:rPr>
                        <a:t>Hemophagocytic lymphohistiocytosis - rare genetic disease</a:t>
                      </a:r>
                    </a:p>
                  </a:txBody>
                  <a:tcPr marL="137147" marR="137147" marT="137147" marB="137147" anchor="ctr">
                    <a:solidFill>
                      <a:schemeClr val="bg1">
                        <a:lumMod val="85000"/>
                      </a:schemeClr>
                    </a:solidFill>
                  </a:tcPr>
                </a:tc>
                <a:tc>
                  <a:txBody>
                    <a:bodyPr/>
                    <a:lstStyle/>
                    <a:p>
                      <a:pPr algn="l" fontAlgn="b"/>
                      <a:r>
                        <a:rPr lang="en-US" sz="2000" b="0" i="0" u="none" strike="noStrike" dirty="0">
                          <a:solidFill>
                            <a:srgbClr val="000000"/>
                          </a:solidFill>
                          <a:effectLst/>
                          <a:latin typeface="+mj-lt"/>
                        </a:rPr>
                        <a:t>Immunological/</a:t>
                      </a:r>
                    </a:p>
                    <a:p>
                      <a:pPr algn="l" fontAlgn="b"/>
                      <a:r>
                        <a:rPr lang="en-US" sz="2000" b="0" i="0" u="none" strike="noStrike" dirty="0">
                          <a:solidFill>
                            <a:srgbClr val="000000"/>
                          </a:solidFill>
                          <a:effectLst/>
                          <a:latin typeface="+mj-lt"/>
                        </a:rPr>
                        <a:t>Neonate</a:t>
                      </a:r>
                    </a:p>
                  </a:txBody>
                  <a:tcPr marL="91432" marR="91432" marT="45715" marB="45715" anchor="ctr">
                    <a:solidFill>
                      <a:schemeClr val="bg1">
                        <a:lumMod val="85000"/>
                      </a:schemeClr>
                    </a:solidFill>
                  </a:tcPr>
                </a:tc>
                <a:extLst>
                  <a:ext uri="{0D108BD9-81ED-4DB2-BD59-A6C34878D82A}">
                    <a16:rowId xmlns:a16="http://schemas.microsoft.com/office/drawing/2014/main" val="3571089383"/>
                  </a:ext>
                </a:extLst>
              </a:tr>
              <a:tr h="561708">
                <a:tc>
                  <a:txBody>
                    <a:bodyPr/>
                    <a:lstStyle/>
                    <a:p>
                      <a:pPr algn="ctr" fontAlgn="b"/>
                      <a:r>
                        <a:rPr lang="en-US" sz="2000" u="none" strike="noStrike" dirty="0">
                          <a:effectLst/>
                        </a:rPr>
                        <a:t>8</a:t>
                      </a:r>
                      <a:endParaRPr lang="en-US" sz="2000" b="0" i="0" u="none" strike="noStrike" dirty="0">
                        <a:solidFill>
                          <a:srgbClr val="000000"/>
                        </a:solidFill>
                        <a:effectLst/>
                        <a:latin typeface="+mj-lt"/>
                      </a:endParaRPr>
                    </a:p>
                  </a:txBody>
                  <a:tcPr marL="91432" marR="91432" marT="45715" marB="45715" anchor="ctr">
                    <a:solidFill>
                      <a:schemeClr val="bg2">
                        <a:lumMod val="75000"/>
                      </a:schemeClr>
                    </a:solidFill>
                  </a:tcPr>
                </a:tc>
                <a:tc>
                  <a:txBody>
                    <a:bodyPr/>
                    <a:lstStyle/>
                    <a:p>
                      <a:pPr algn="ctr" fontAlgn="b"/>
                      <a:r>
                        <a:rPr lang="en-US" sz="2000" b="0" i="0" u="none" strike="noStrike" dirty="0">
                          <a:solidFill>
                            <a:srgbClr val="000000"/>
                          </a:solidFill>
                          <a:effectLst/>
                          <a:latin typeface="+mj-lt"/>
                        </a:rPr>
                        <a:t>2018</a:t>
                      </a:r>
                    </a:p>
                  </a:txBody>
                  <a:tcPr marL="91432" marR="91432" marT="45715" marB="45715" anchor="ctr">
                    <a:solidFill>
                      <a:schemeClr val="bg2">
                        <a:lumMod val="75000"/>
                      </a:schemeClr>
                    </a:solidFill>
                  </a:tcPr>
                </a:tc>
                <a:tc>
                  <a:txBody>
                    <a:bodyPr/>
                    <a:lstStyle/>
                    <a:p>
                      <a:pPr algn="ctr" fontAlgn="b"/>
                      <a:r>
                        <a:rPr lang="en-US" sz="2000" b="0" i="0" u="none" strike="noStrike" dirty="0">
                          <a:solidFill>
                            <a:srgbClr val="000000"/>
                          </a:solidFill>
                          <a:effectLst/>
                          <a:latin typeface="+mj-lt"/>
                        </a:rPr>
                        <a:t>$9.0M</a:t>
                      </a:r>
                    </a:p>
                  </a:txBody>
                  <a:tcPr marL="91432" marR="91432" marT="45715" marB="45715" anchor="ctr">
                    <a:solidFill>
                      <a:schemeClr val="bg2">
                        <a:lumMod val="75000"/>
                      </a:schemeClr>
                    </a:solidFill>
                  </a:tcPr>
                </a:tc>
                <a:tc>
                  <a:txBody>
                    <a:bodyPr/>
                    <a:lstStyle/>
                    <a:p>
                      <a:pPr algn="l" fontAlgn="b"/>
                      <a:r>
                        <a:rPr lang="en-US" sz="2000" b="0" i="0" u="none" strike="noStrike" dirty="0">
                          <a:solidFill>
                            <a:srgbClr val="000000"/>
                          </a:solidFill>
                          <a:effectLst/>
                          <a:latin typeface="+mn-lt"/>
                        </a:rPr>
                        <a:t>Brain embolism and long hospital stay</a:t>
                      </a:r>
                    </a:p>
                  </a:txBody>
                  <a:tcPr marL="137147" marR="137147" marT="137147" marB="137147" anchor="ctr">
                    <a:solidFill>
                      <a:schemeClr val="bg2">
                        <a:lumMod val="75000"/>
                      </a:schemeClr>
                    </a:solidFill>
                  </a:tcPr>
                </a:tc>
                <a:tc>
                  <a:txBody>
                    <a:bodyPr/>
                    <a:lstStyle/>
                    <a:p>
                      <a:pPr marL="0" marR="0" lvl="0" indent="0" algn="l" defTabSz="1828709" rtl="0" eaLnBrk="1" fontAlgn="b"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mn-lt"/>
                          <a:ea typeface="+mn-ea"/>
                          <a:cs typeface="+mn-cs"/>
                        </a:rPr>
                        <a:t>Nervous</a:t>
                      </a:r>
                    </a:p>
                  </a:txBody>
                  <a:tcPr marL="91432" marR="91432" marT="45715" marB="45715" anchor="ctr">
                    <a:solidFill>
                      <a:schemeClr val="bg2">
                        <a:lumMod val="75000"/>
                      </a:schemeClr>
                    </a:solidFill>
                  </a:tcPr>
                </a:tc>
                <a:extLst>
                  <a:ext uri="{0D108BD9-81ED-4DB2-BD59-A6C34878D82A}">
                    <a16:rowId xmlns:a16="http://schemas.microsoft.com/office/drawing/2014/main" val="1948299267"/>
                  </a:ext>
                </a:extLst>
              </a:tr>
              <a:tr h="561708">
                <a:tc>
                  <a:txBody>
                    <a:bodyPr/>
                    <a:lstStyle/>
                    <a:p>
                      <a:pPr algn="ctr" fontAlgn="b"/>
                      <a:r>
                        <a:rPr lang="en-US" sz="2000" u="none" strike="noStrike" dirty="0">
                          <a:effectLst/>
                        </a:rPr>
                        <a:t>9</a:t>
                      </a:r>
                      <a:endParaRPr lang="en-US" sz="2000" b="0" i="0" u="none" strike="noStrike" dirty="0">
                        <a:solidFill>
                          <a:srgbClr val="000000"/>
                        </a:solidFill>
                        <a:effectLst/>
                        <a:latin typeface="+mj-lt"/>
                      </a:endParaRP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2020</a:t>
                      </a: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$9.0M</a:t>
                      </a:r>
                    </a:p>
                  </a:txBody>
                  <a:tcPr marL="91432" marR="91432" marT="45715" marB="45715" anchor="ctr">
                    <a:solidFill>
                      <a:schemeClr val="bg1">
                        <a:lumMod val="85000"/>
                      </a:schemeClr>
                    </a:solidFill>
                  </a:tcPr>
                </a:tc>
                <a:tc>
                  <a:txBody>
                    <a:bodyPr/>
                    <a:lstStyle/>
                    <a:p>
                      <a:pPr algn="l" fontAlgn="b"/>
                      <a:r>
                        <a:rPr lang="en-US" sz="2000" b="0" i="0" u="none" strike="noStrike" dirty="0">
                          <a:solidFill>
                            <a:srgbClr val="000000"/>
                          </a:solidFill>
                          <a:effectLst/>
                          <a:latin typeface="+mn-lt"/>
                        </a:rPr>
                        <a:t>Neonate</a:t>
                      </a:r>
                    </a:p>
                  </a:txBody>
                  <a:tcPr marL="137147" marR="137147" marT="137147" marB="137147" anchor="ctr">
                    <a:solidFill>
                      <a:schemeClr val="bg1">
                        <a:lumMod val="85000"/>
                      </a:schemeClr>
                    </a:solidFill>
                  </a:tcPr>
                </a:tc>
                <a:tc>
                  <a:txBody>
                    <a:bodyPr/>
                    <a:lstStyle/>
                    <a:p>
                      <a:pPr marL="0" marR="0" lvl="0" indent="0" algn="l" defTabSz="1828709" rtl="0" eaLnBrk="1" fontAlgn="b"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mn-lt"/>
                          <a:ea typeface="+mn-ea"/>
                          <a:cs typeface="+mn-cs"/>
                        </a:rPr>
                        <a:t>Neonate</a:t>
                      </a:r>
                    </a:p>
                  </a:txBody>
                  <a:tcPr marL="91432" marR="91432" marT="45715" marB="45715" anchor="ctr">
                    <a:solidFill>
                      <a:schemeClr val="bg1">
                        <a:lumMod val="85000"/>
                      </a:schemeClr>
                    </a:solidFill>
                  </a:tcPr>
                </a:tc>
                <a:extLst>
                  <a:ext uri="{0D108BD9-81ED-4DB2-BD59-A6C34878D82A}">
                    <a16:rowId xmlns:a16="http://schemas.microsoft.com/office/drawing/2014/main" val="1443044561"/>
                  </a:ext>
                </a:extLst>
              </a:tr>
              <a:tr h="561708">
                <a:tc>
                  <a:txBody>
                    <a:bodyPr/>
                    <a:lstStyle/>
                    <a:p>
                      <a:pPr algn="ctr" fontAlgn="b"/>
                      <a:r>
                        <a:rPr lang="en-US" sz="2000" u="none" strike="noStrike" dirty="0">
                          <a:effectLst/>
                        </a:rPr>
                        <a:t>10</a:t>
                      </a:r>
                      <a:endParaRPr lang="en-US" sz="2000" b="0" i="0" u="none" strike="noStrike" dirty="0">
                        <a:solidFill>
                          <a:srgbClr val="000000"/>
                        </a:solidFill>
                        <a:effectLst/>
                        <a:latin typeface="+mj-lt"/>
                      </a:endParaRPr>
                    </a:p>
                  </a:txBody>
                  <a:tcPr marL="91432" marR="91432" marT="45715" marB="45715" anchor="ctr">
                    <a:solidFill>
                      <a:schemeClr val="bg2">
                        <a:lumMod val="50000"/>
                      </a:schemeClr>
                    </a:solidFill>
                  </a:tcPr>
                </a:tc>
                <a:tc>
                  <a:txBody>
                    <a:bodyPr/>
                    <a:lstStyle/>
                    <a:p>
                      <a:pPr algn="ctr" fontAlgn="b"/>
                      <a:r>
                        <a:rPr lang="en-US" sz="2000" b="0" i="0" u="none" strike="noStrike" dirty="0">
                          <a:solidFill>
                            <a:srgbClr val="000000"/>
                          </a:solidFill>
                          <a:effectLst/>
                          <a:latin typeface="+mj-lt"/>
                        </a:rPr>
                        <a:t>2019</a:t>
                      </a:r>
                    </a:p>
                  </a:txBody>
                  <a:tcPr marL="91432" marR="91432" marT="45715" marB="45715" anchor="ctr">
                    <a:solidFill>
                      <a:schemeClr val="bg2">
                        <a:lumMod val="50000"/>
                      </a:schemeClr>
                    </a:solidFill>
                  </a:tcPr>
                </a:tc>
                <a:tc>
                  <a:txBody>
                    <a:bodyPr/>
                    <a:lstStyle/>
                    <a:p>
                      <a:pPr algn="ctr" fontAlgn="b"/>
                      <a:r>
                        <a:rPr lang="en-US" sz="2000" b="0" i="0" u="none" strike="noStrike" dirty="0">
                          <a:solidFill>
                            <a:srgbClr val="000000"/>
                          </a:solidFill>
                          <a:effectLst/>
                          <a:latin typeface="+mj-lt"/>
                        </a:rPr>
                        <a:t>$8.8M</a:t>
                      </a:r>
                    </a:p>
                  </a:txBody>
                  <a:tcPr marL="91432" marR="91432" marT="45715" marB="45715" anchor="ctr">
                    <a:solidFill>
                      <a:schemeClr val="bg2">
                        <a:lumMod val="50000"/>
                      </a:schemeClr>
                    </a:solidFill>
                  </a:tcPr>
                </a:tc>
                <a:tc>
                  <a:txBody>
                    <a:bodyPr/>
                    <a:lstStyle/>
                    <a:p>
                      <a:pPr algn="l" fontAlgn="b"/>
                      <a:r>
                        <a:rPr lang="en-US" sz="2000" b="0" i="0" u="none" strike="noStrike" dirty="0">
                          <a:solidFill>
                            <a:srgbClr val="000000"/>
                          </a:solidFill>
                          <a:effectLst/>
                          <a:latin typeface="+mn-lt"/>
                        </a:rPr>
                        <a:t>Obstructive hypertrophic cardiomyopathy</a:t>
                      </a:r>
                    </a:p>
                  </a:txBody>
                  <a:tcPr marL="137147" marR="137147" marT="137147" marB="137147" anchor="ctr">
                    <a:solidFill>
                      <a:schemeClr val="bg2">
                        <a:lumMod val="50000"/>
                      </a:schemeClr>
                    </a:solidFill>
                  </a:tcPr>
                </a:tc>
                <a:tc>
                  <a:txBody>
                    <a:bodyPr/>
                    <a:lstStyle/>
                    <a:p>
                      <a:pPr algn="l" fontAlgn="b"/>
                      <a:r>
                        <a:rPr lang="en-US" sz="2000" b="0" i="0" u="none" strike="noStrike" dirty="0">
                          <a:solidFill>
                            <a:srgbClr val="000000"/>
                          </a:solidFill>
                          <a:effectLst/>
                          <a:latin typeface="+mj-lt"/>
                        </a:rPr>
                        <a:t>Circulatory</a:t>
                      </a:r>
                    </a:p>
                  </a:txBody>
                  <a:tcPr marL="91432" marR="91432" marT="45715" marB="45715" anchor="ctr">
                    <a:solidFill>
                      <a:schemeClr val="bg2">
                        <a:lumMod val="50000"/>
                      </a:schemeClr>
                    </a:solidFill>
                  </a:tcPr>
                </a:tc>
                <a:extLst>
                  <a:ext uri="{0D108BD9-81ED-4DB2-BD59-A6C34878D82A}">
                    <a16:rowId xmlns:a16="http://schemas.microsoft.com/office/drawing/2014/main" val="4101787512"/>
                  </a:ext>
                </a:extLst>
              </a:tr>
              <a:tr h="857357">
                <a:tc>
                  <a:txBody>
                    <a:bodyPr/>
                    <a:lstStyle/>
                    <a:p>
                      <a:pPr algn="ctr" fontAlgn="b"/>
                      <a:r>
                        <a:rPr lang="en-US" sz="2000" u="none" strike="noStrike" dirty="0">
                          <a:effectLst/>
                        </a:rPr>
                        <a:t>11</a:t>
                      </a:r>
                      <a:endParaRPr lang="en-US" sz="2000" b="0" i="0" u="none" strike="noStrike" dirty="0">
                        <a:solidFill>
                          <a:srgbClr val="000000"/>
                        </a:solidFill>
                        <a:effectLst/>
                        <a:latin typeface="+mj-lt"/>
                      </a:endParaRP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2020</a:t>
                      </a: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$8.3M</a:t>
                      </a:r>
                    </a:p>
                  </a:txBody>
                  <a:tcPr marL="91432" marR="91432" marT="45715" marB="45715" anchor="ctr">
                    <a:solidFill>
                      <a:schemeClr val="bg1">
                        <a:lumMod val="85000"/>
                      </a:schemeClr>
                    </a:solidFill>
                  </a:tcPr>
                </a:tc>
                <a:tc>
                  <a:txBody>
                    <a:bodyPr/>
                    <a:lstStyle/>
                    <a:p>
                      <a:pPr algn="l" fontAlgn="b"/>
                      <a:r>
                        <a:rPr lang="en-US" sz="2000" b="0" i="0" u="none" strike="noStrike" dirty="0">
                          <a:solidFill>
                            <a:srgbClr val="000000"/>
                          </a:solidFill>
                          <a:effectLst/>
                          <a:latin typeface="+mn-lt"/>
                        </a:rPr>
                        <a:t>Infantile Spinal Muscular Atrophy with $8+ in drugs, all OP facility claims</a:t>
                      </a:r>
                    </a:p>
                  </a:txBody>
                  <a:tcPr marL="137147" marR="137147" marT="137147" marB="137147" anchor="ctr">
                    <a:solidFill>
                      <a:schemeClr val="bg1">
                        <a:lumMod val="85000"/>
                      </a:schemeClr>
                    </a:solidFill>
                  </a:tcPr>
                </a:tc>
                <a:tc>
                  <a:txBody>
                    <a:bodyPr/>
                    <a:lstStyle/>
                    <a:p>
                      <a:pPr algn="l" fontAlgn="b"/>
                      <a:r>
                        <a:rPr lang="en-US" sz="2000" b="0" i="0" u="none" strike="noStrike" dirty="0">
                          <a:solidFill>
                            <a:srgbClr val="000000"/>
                          </a:solidFill>
                          <a:effectLst/>
                          <a:latin typeface="+mj-lt"/>
                        </a:rPr>
                        <a:t>Nervous</a:t>
                      </a:r>
                    </a:p>
                  </a:txBody>
                  <a:tcPr marL="91432" marR="91432" marT="45715" marB="45715" anchor="ctr">
                    <a:solidFill>
                      <a:schemeClr val="bg1">
                        <a:lumMod val="85000"/>
                      </a:schemeClr>
                    </a:solidFill>
                  </a:tcPr>
                </a:tc>
                <a:extLst>
                  <a:ext uri="{0D108BD9-81ED-4DB2-BD59-A6C34878D82A}">
                    <a16:rowId xmlns:a16="http://schemas.microsoft.com/office/drawing/2014/main" val="738694887"/>
                  </a:ext>
                </a:extLst>
              </a:tr>
              <a:tr h="561708">
                <a:tc>
                  <a:txBody>
                    <a:bodyPr/>
                    <a:lstStyle/>
                    <a:p>
                      <a:pPr algn="ctr" fontAlgn="b"/>
                      <a:r>
                        <a:rPr lang="en-US" sz="2000" b="0" i="0" u="none" strike="noStrike" dirty="0">
                          <a:solidFill>
                            <a:srgbClr val="000000"/>
                          </a:solidFill>
                          <a:effectLst/>
                          <a:latin typeface="+mj-lt"/>
                        </a:rPr>
                        <a:t>12</a:t>
                      </a: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2020</a:t>
                      </a: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$8.2M</a:t>
                      </a:r>
                    </a:p>
                  </a:txBody>
                  <a:tcPr marL="91432" marR="91432" marT="45715" marB="45715" anchor="ctr">
                    <a:solidFill>
                      <a:schemeClr val="bg1">
                        <a:lumMod val="85000"/>
                      </a:schemeClr>
                    </a:solidFill>
                  </a:tcPr>
                </a:tc>
                <a:tc>
                  <a:txBody>
                    <a:bodyPr/>
                    <a:lstStyle/>
                    <a:p>
                      <a:pPr algn="l" fontAlgn="b"/>
                      <a:r>
                        <a:rPr lang="en-US" sz="2000" b="0" i="0" u="none" strike="noStrike" dirty="0">
                          <a:solidFill>
                            <a:srgbClr val="000000"/>
                          </a:solidFill>
                          <a:effectLst/>
                          <a:latin typeface="+mn-lt"/>
                        </a:rPr>
                        <a:t>Perinatal issue - pediatric ICU</a:t>
                      </a:r>
                    </a:p>
                  </a:txBody>
                  <a:tcPr marL="137147" marR="137147" marT="137147" marB="137147" anchor="ctr">
                    <a:solidFill>
                      <a:schemeClr val="bg1">
                        <a:lumMod val="85000"/>
                      </a:schemeClr>
                    </a:solidFill>
                  </a:tcPr>
                </a:tc>
                <a:tc>
                  <a:txBody>
                    <a:bodyPr/>
                    <a:lstStyle/>
                    <a:p>
                      <a:pPr algn="l" fontAlgn="b"/>
                      <a:r>
                        <a:rPr lang="en-US" sz="2000" b="0" i="0" u="none" strike="noStrike" dirty="0">
                          <a:solidFill>
                            <a:srgbClr val="000000"/>
                          </a:solidFill>
                          <a:effectLst/>
                          <a:latin typeface="+mj-lt"/>
                        </a:rPr>
                        <a:t>Neonate</a:t>
                      </a:r>
                    </a:p>
                  </a:txBody>
                  <a:tcPr marL="91432" marR="91432" marT="45715" marB="45715" anchor="ctr">
                    <a:solidFill>
                      <a:schemeClr val="bg1">
                        <a:lumMod val="85000"/>
                      </a:schemeClr>
                    </a:solidFill>
                  </a:tcPr>
                </a:tc>
                <a:extLst>
                  <a:ext uri="{0D108BD9-81ED-4DB2-BD59-A6C34878D82A}">
                    <a16:rowId xmlns:a16="http://schemas.microsoft.com/office/drawing/2014/main" val="2408574408"/>
                  </a:ext>
                </a:extLst>
              </a:tr>
              <a:tr h="561708">
                <a:tc>
                  <a:txBody>
                    <a:bodyPr/>
                    <a:lstStyle/>
                    <a:p>
                      <a:pPr algn="ctr" fontAlgn="b"/>
                      <a:r>
                        <a:rPr lang="en-US" sz="2000" b="0" i="0" u="none" strike="noStrike" dirty="0">
                          <a:solidFill>
                            <a:srgbClr val="000000"/>
                          </a:solidFill>
                          <a:effectLst/>
                          <a:latin typeface="+mj-lt"/>
                        </a:rPr>
                        <a:t>13</a:t>
                      </a: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2020</a:t>
                      </a:r>
                    </a:p>
                  </a:txBody>
                  <a:tcPr marL="91432" marR="91432" marT="45715" marB="45715" anchor="ctr">
                    <a:solidFill>
                      <a:schemeClr val="bg1">
                        <a:lumMod val="85000"/>
                      </a:schemeClr>
                    </a:solidFill>
                  </a:tcPr>
                </a:tc>
                <a:tc>
                  <a:txBody>
                    <a:bodyPr/>
                    <a:lstStyle/>
                    <a:p>
                      <a:pPr algn="ctr" fontAlgn="b"/>
                      <a:r>
                        <a:rPr lang="en-US" sz="2000" b="0" i="0" u="none" strike="noStrike" dirty="0">
                          <a:solidFill>
                            <a:srgbClr val="000000"/>
                          </a:solidFill>
                          <a:effectLst/>
                          <a:latin typeface="+mj-lt"/>
                        </a:rPr>
                        <a:t>$7.9M</a:t>
                      </a:r>
                    </a:p>
                  </a:txBody>
                  <a:tcPr marL="91432" marR="91432" marT="45715" marB="45715" anchor="ctr">
                    <a:solidFill>
                      <a:schemeClr val="bg1">
                        <a:lumMod val="85000"/>
                      </a:schemeClr>
                    </a:solidFill>
                  </a:tcPr>
                </a:tc>
                <a:tc>
                  <a:txBody>
                    <a:bodyPr/>
                    <a:lstStyle/>
                    <a:p>
                      <a:pPr algn="l" fontAlgn="b"/>
                      <a:r>
                        <a:rPr lang="en-US" sz="2000" b="0" i="0" u="none" strike="noStrike" dirty="0">
                          <a:solidFill>
                            <a:srgbClr val="000000"/>
                          </a:solidFill>
                          <a:effectLst/>
                          <a:latin typeface="+mn-lt"/>
                        </a:rPr>
                        <a:t>Birth and heart issue - lots of pediatric ICU dollars</a:t>
                      </a:r>
                    </a:p>
                  </a:txBody>
                  <a:tcPr marL="137147" marR="137147" marT="137147" marB="137147" anchor="ctr">
                    <a:solidFill>
                      <a:schemeClr val="bg1">
                        <a:lumMod val="85000"/>
                      </a:schemeClr>
                    </a:solidFill>
                  </a:tcPr>
                </a:tc>
                <a:tc>
                  <a:txBody>
                    <a:bodyPr/>
                    <a:lstStyle/>
                    <a:p>
                      <a:pPr algn="l" fontAlgn="b"/>
                      <a:r>
                        <a:rPr lang="en-US" sz="2000" b="0" i="0" u="none" strike="noStrike" dirty="0">
                          <a:solidFill>
                            <a:srgbClr val="000000"/>
                          </a:solidFill>
                          <a:effectLst/>
                          <a:latin typeface="+mj-lt"/>
                        </a:rPr>
                        <a:t>Neonate</a:t>
                      </a:r>
                    </a:p>
                  </a:txBody>
                  <a:tcPr marL="91432" marR="91432" marT="45715" marB="45715" anchor="ctr">
                    <a:solidFill>
                      <a:schemeClr val="bg1">
                        <a:lumMod val="85000"/>
                      </a:schemeClr>
                    </a:solidFill>
                  </a:tcPr>
                </a:tc>
                <a:extLst>
                  <a:ext uri="{0D108BD9-81ED-4DB2-BD59-A6C34878D82A}">
                    <a16:rowId xmlns:a16="http://schemas.microsoft.com/office/drawing/2014/main" val="3364291945"/>
                  </a:ext>
                </a:extLst>
              </a:tr>
              <a:tr h="561708">
                <a:tc>
                  <a:txBody>
                    <a:bodyPr/>
                    <a:lstStyle/>
                    <a:p>
                      <a:pPr algn="ctr" fontAlgn="b"/>
                      <a:r>
                        <a:rPr lang="en-US" sz="2000" b="0" i="0" u="none" strike="noStrike" dirty="0">
                          <a:solidFill>
                            <a:srgbClr val="000000"/>
                          </a:solidFill>
                          <a:effectLst/>
                          <a:latin typeface="+mj-lt"/>
                        </a:rPr>
                        <a:t>14</a:t>
                      </a:r>
                    </a:p>
                  </a:txBody>
                  <a:tcPr marL="91432" marR="91432" marT="45715" marB="45715" anchor="ctr">
                    <a:solidFill>
                      <a:schemeClr val="accent5">
                        <a:lumMod val="90000"/>
                      </a:schemeClr>
                    </a:solidFill>
                  </a:tcPr>
                </a:tc>
                <a:tc>
                  <a:txBody>
                    <a:bodyPr/>
                    <a:lstStyle/>
                    <a:p>
                      <a:pPr algn="ctr" fontAlgn="b"/>
                      <a:r>
                        <a:rPr lang="en-US" sz="2000" b="0" i="0" u="none" strike="noStrike" dirty="0">
                          <a:solidFill>
                            <a:srgbClr val="000000"/>
                          </a:solidFill>
                          <a:effectLst/>
                          <a:latin typeface="+mj-lt"/>
                        </a:rPr>
                        <a:t>2021</a:t>
                      </a:r>
                    </a:p>
                  </a:txBody>
                  <a:tcPr marL="91432" marR="91432" marT="45715" marB="45715" anchor="ctr">
                    <a:solidFill>
                      <a:schemeClr val="accent5">
                        <a:lumMod val="90000"/>
                      </a:schemeClr>
                    </a:solidFill>
                  </a:tcPr>
                </a:tc>
                <a:tc>
                  <a:txBody>
                    <a:bodyPr/>
                    <a:lstStyle/>
                    <a:p>
                      <a:pPr algn="ctr" fontAlgn="b"/>
                      <a:r>
                        <a:rPr lang="en-US" sz="2000" b="0" i="0" u="none" strike="noStrike" dirty="0">
                          <a:solidFill>
                            <a:srgbClr val="000000"/>
                          </a:solidFill>
                          <a:effectLst/>
                          <a:latin typeface="+mj-lt"/>
                        </a:rPr>
                        <a:t>$7.6M</a:t>
                      </a:r>
                    </a:p>
                  </a:txBody>
                  <a:tcPr marL="91432" marR="91432" marT="45715" marB="45715" anchor="ctr">
                    <a:solidFill>
                      <a:schemeClr val="accent5">
                        <a:lumMod val="90000"/>
                      </a:schemeClr>
                    </a:solidFill>
                  </a:tcPr>
                </a:tc>
                <a:tc>
                  <a:txBody>
                    <a:bodyPr/>
                    <a:lstStyle/>
                    <a:p>
                      <a:pPr algn="l" fontAlgn="b"/>
                      <a:r>
                        <a:rPr lang="en-US" sz="2000" b="0" i="0" u="none" strike="noStrike" dirty="0">
                          <a:solidFill>
                            <a:srgbClr val="000000"/>
                          </a:solidFill>
                          <a:effectLst/>
                          <a:latin typeface="+mn-lt"/>
                        </a:rPr>
                        <a:t>Neonate, Cerebral Edema</a:t>
                      </a:r>
                    </a:p>
                  </a:txBody>
                  <a:tcPr marL="137147" marR="137147" marT="137147" marB="137147" anchor="ctr">
                    <a:solidFill>
                      <a:schemeClr val="accent5">
                        <a:lumMod val="90000"/>
                      </a:schemeClr>
                    </a:solidFill>
                  </a:tcPr>
                </a:tc>
                <a:tc>
                  <a:txBody>
                    <a:bodyPr/>
                    <a:lstStyle/>
                    <a:p>
                      <a:pPr algn="l" fontAlgn="b"/>
                      <a:r>
                        <a:rPr lang="en-US" sz="2000" b="0" i="0" u="none" strike="noStrike" dirty="0">
                          <a:solidFill>
                            <a:srgbClr val="000000"/>
                          </a:solidFill>
                          <a:effectLst/>
                          <a:latin typeface="+mj-lt"/>
                        </a:rPr>
                        <a:t>Neonate</a:t>
                      </a:r>
                    </a:p>
                  </a:txBody>
                  <a:tcPr marL="91432" marR="91432" marT="45715" marB="45715" anchor="ctr">
                    <a:solidFill>
                      <a:schemeClr val="accent5">
                        <a:lumMod val="90000"/>
                      </a:schemeClr>
                    </a:solidFill>
                  </a:tcPr>
                </a:tc>
                <a:extLst>
                  <a:ext uri="{0D108BD9-81ED-4DB2-BD59-A6C34878D82A}">
                    <a16:rowId xmlns:a16="http://schemas.microsoft.com/office/drawing/2014/main" val="3768363030"/>
                  </a:ext>
                </a:extLst>
              </a:tr>
              <a:tr h="857357">
                <a:tc>
                  <a:txBody>
                    <a:bodyPr/>
                    <a:lstStyle/>
                    <a:p>
                      <a:pPr algn="ctr" fontAlgn="b"/>
                      <a:r>
                        <a:rPr lang="en-US" sz="2000" b="0" i="0" u="none" strike="noStrike" dirty="0">
                          <a:solidFill>
                            <a:srgbClr val="000000"/>
                          </a:solidFill>
                          <a:effectLst/>
                          <a:latin typeface="+mj-lt"/>
                        </a:rPr>
                        <a:t>15</a:t>
                      </a:r>
                    </a:p>
                  </a:txBody>
                  <a:tcPr marL="91432" marR="91432" marT="45715" marB="45715" anchor="ctr">
                    <a:solidFill>
                      <a:schemeClr val="bg2">
                        <a:lumMod val="90000"/>
                      </a:schemeClr>
                    </a:solidFill>
                  </a:tcPr>
                </a:tc>
                <a:tc>
                  <a:txBody>
                    <a:bodyPr/>
                    <a:lstStyle/>
                    <a:p>
                      <a:pPr algn="ctr" fontAlgn="b"/>
                      <a:r>
                        <a:rPr lang="en-US" sz="2000" b="0" i="0" u="none" strike="noStrike" dirty="0">
                          <a:solidFill>
                            <a:srgbClr val="000000"/>
                          </a:solidFill>
                          <a:effectLst/>
                          <a:latin typeface="+mj-lt"/>
                        </a:rPr>
                        <a:t>2021</a:t>
                      </a:r>
                    </a:p>
                  </a:txBody>
                  <a:tcPr marL="91432" marR="91432" marT="45715" marB="45715" anchor="ctr">
                    <a:solidFill>
                      <a:schemeClr val="bg2">
                        <a:lumMod val="90000"/>
                      </a:schemeClr>
                    </a:solidFill>
                  </a:tcPr>
                </a:tc>
                <a:tc>
                  <a:txBody>
                    <a:bodyPr/>
                    <a:lstStyle/>
                    <a:p>
                      <a:pPr algn="ctr" fontAlgn="b"/>
                      <a:r>
                        <a:rPr lang="en-US" sz="2000" b="0" i="0" u="none" strike="noStrike" dirty="0">
                          <a:solidFill>
                            <a:srgbClr val="000000"/>
                          </a:solidFill>
                          <a:effectLst/>
                          <a:latin typeface="+mj-lt"/>
                        </a:rPr>
                        <a:t>$7.6M</a:t>
                      </a:r>
                    </a:p>
                  </a:txBody>
                  <a:tcPr marL="91432" marR="91432" marT="45715" marB="45715" anchor="ctr">
                    <a:solidFill>
                      <a:schemeClr val="bg2">
                        <a:lumMod val="90000"/>
                      </a:schemeClr>
                    </a:solidFill>
                  </a:tcPr>
                </a:tc>
                <a:tc>
                  <a:txBody>
                    <a:bodyPr/>
                    <a:lstStyle/>
                    <a:p>
                      <a:pPr algn="l" fontAlgn="b"/>
                      <a:r>
                        <a:rPr lang="en-US" sz="2000" b="0" i="0" u="none" strike="noStrike" dirty="0">
                          <a:solidFill>
                            <a:srgbClr val="000000"/>
                          </a:solidFill>
                          <a:effectLst/>
                          <a:latin typeface="+mn-lt"/>
                        </a:rPr>
                        <a:t>Congenital diaphragmatic hernia, pulmonary hypertension of a newborn</a:t>
                      </a:r>
                    </a:p>
                  </a:txBody>
                  <a:tcPr marL="137147" marR="137147" marT="137147" marB="137147" anchor="ctr">
                    <a:solidFill>
                      <a:schemeClr val="bg2">
                        <a:lumMod val="90000"/>
                      </a:schemeClr>
                    </a:solidFill>
                  </a:tcPr>
                </a:tc>
                <a:tc>
                  <a:txBody>
                    <a:bodyPr/>
                    <a:lstStyle/>
                    <a:p>
                      <a:pPr algn="l" fontAlgn="b"/>
                      <a:r>
                        <a:rPr lang="en-US" sz="2000" b="0" i="0" u="none" strike="noStrike" dirty="0">
                          <a:solidFill>
                            <a:srgbClr val="000000"/>
                          </a:solidFill>
                          <a:effectLst/>
                          <a:latin typeface="+mj-lt"/>
                        </a:rPr>
                        <a:t>Neonate</a:t>
                      </a:r>
                    </a:p>
                  </a:txBody>
                  <a:tcPr marL="91432" marR="91432" marT="45715" marB="45715" anchor="ctr">
                    <a:solidFill>
                      <a:schemeClr val="bg2">
                        <a:lumMod val="90000"/>
                      </a:schemeClr>
                    </a:solidFill>
                  </a:tcPr>
                </a:tc>
                <a:extLst>
                  <a:ext uri="{0D108BD9-81ED-4DB2-BD59-A6C34878D82A}">
                    <a16:rowId xmlns:a16="http://schemas.microsoft.com/office/drawing/2014/main" val="347206796"/>
                  </a:ext>
                </a:extLst>
              </a:tr>
            </a:tbl>
          </a:graphicData>
        </a:graphic>
      </p:graphicFrame>
      <p:sp>
        <p:nvSpPr>
          <p:cNvPr id="3" name="Content Placeholder 9">
            <a:extLst>
              <a:ext uri="{FF2B5EF4-FFF2-40B4-BE49-F238E27FC236}">
                <a16:creationId xmlns:a16="http://schemas.microsoft.com/office/drawing/2014/main" id="{5CC62CFD-014E-13BC-8E8D-A23F333917A6}"/>
              </a:ext>
            </a:extLst>
          </p:cNvPr>
          <p:cNvSpPr txBox="1">
            <a:spLocks/>
          </p:cNvSpPr>
          <p:nvPr/>
        </p:nvSpPr>
        <p:spPr>
          <a:xfrm>
            <a:off x="16446067" y="2392028"/>
            <a:ext cx="6480337" cy="4233148"/>
          </a:xfrm>
          <a:prstGeom prst="rect">
            <a:avLst/>
          </a:prstGeom>
          <a:solidFill>
            <a:srgbClr val="E5EFF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182862" tIns="0" rIns="182862" bIns="0" rtlCol="0" anchor="ctr">
            <a:noAutofit/>
          </a:bodyPr>
          <a:lstStyle>
            <a:lvl1pPr marL="0" indent="0" algn="l" defTabSz="914537" rtl="0" eaLnBrk="1" latinLnBrk="0" hangingPunct="1">
              <a:lnSpc>
                <a:spcPct val="100000"/>
              </a:lnSpc>
              <a:spcBef>
                <a:spcPts val="600"/>
              </a:spcBef>
              <a:spcAft>
                <a:spcPts val="600"/>
              </a:spcAft>
              <a:buFont typeface="Arial" panose="020B0604020202020204" pitchFamily="34" charset="0"/>
              <a:buNone/>
              <a:tabLst/>
              <a:defRPr sz="1400" b="1" i="0" kern="1200">
                <a:solidFill>
                  <a:schemeClr val="lt1"/>
                </a:solidFill>
                <a:latin typeface="+mn-lt"/>
                <a:ea typeface="+mn-ea"/>
                <a:cs typeface="+mn-cs"/>
              </a:defRPr>
            </a:lvl1pPr>
            <a:lvl2pPr marL="0" indent="0" algn="l" defTabSz="914537" rtl="0" eaLnBrk="1" latinLnBrk="0" hangingPunct="1">
              <a:lnSpc>
                <a:spcPct val="100000"/>
              </a:lnSpc>
              <a:spcBef>
                <a:spcPts val="0"/>
              </a:spcBef>
              <a:spcAft>
                <a:spcPts val="600"/>
              </a:spcAft>
              <a:buFont typeface="Arial" panose="020B0604020202020204" pitchFamily="34" charset="0"/>
              <a:buNone/>
              <a:tabLst/>
              <a:defRPr sz="1100" b="0" i="0" kern="1200">
                <a:solidFill>
                  <a:schemeClr val="lt1"/>
                </a:solidFill>
                <a:latin typeface="+mn-lt"/>
                <a:ea typeface="+mn-ea"/>
                <a:cs typeface="+mn-cs"/>
              </a:defRPr>
            </a:lvl2pPr>
            <a:lvl3pPr marL="180975" indent="-180975" algn="l" defTabSz="914537" rtl="0" eaLnBrk="1" latinLnBrk="0" hangingPunct="1">
              <a:lnSpc>
                <a:spcPct val="100000"/>
              </a:lnSpc>
              <a:spcBef>
                <a:spcPts val="0"/>
              </a:spcBef>
              <a:spcAft>
                <a:spcPts val="600"/>
              </a:spcAft>
              <a:buClrTx/>
              <a:buFont typeface="Wingdings 2" panose="05020102010507070707" pitchFamily="18" charset="2"/>
              <a:buChar char=""/>
              <a:tabLst/>
              <a:defRPr sz="1100" b="0" i="0" kern="1200">
                <a:solidFill>
                  <a:schemeClr val="lt1"/>
                </a:solidFill>
                <a:latin typeface="+mn-lt"/>
                <a:ea typeface="+mn-ea"/>
                <a:cs typeface="+mn-cs"/>
              </a:defRPr>
            </a:lvl3pPr>
            <a:lvl4pPr marL="357188" indent="-176213" algn="l" defTabSz="914537" rtl="0" eaLnBrk="1" latinLnBrk="0" hangingPunct="1">
              <a:lnSpc>
                <a:spcPct val="100000"/>
              </a:lnSpc>
              <a:spcBef>
                <a:spcPts val="0"/>
              </a:spcBef>
              <a:spcAft>
                <a:spcPts val="600"/>
              </a:spcAft>
              <a:buClrTx/>
              <a:buSzPct val="80000"/>
              <a:buFont typeface="System Font Regular"/>
              <a:buChar char="○"/>
              <a:tabLst/>
              <a:defRPr sz="1100" b="0" i="0" kern="1200">
                <a:solidFill>
                  <a:schemeClr val="lt1"/>
                </a:solidFill>
                <a:latin typeface="+mn-lt"/>
                <a:ea typeface="+mn-ea"/>
                <a:cs typeface="+mn-cs"/>
              </a:defRPr>
            </a:lvl4pPr>
            <a:lvl5pPr marL="541338" indent="-180975" algn="l" defTabSz="914537" rtl="0" eaLnBrk="1" latinLnBrk="0" hangingPunct="1">
              <a:lnSpc>
                <a:spcPct val="100000"/>
              </a:lnSpc>
              <a:spcBef>
                <a:spcPts val="0"/>
              </a:spcBef>
              <a:spcAft>
                <a:spcPts val="600"/>
              </a:spcAft>
              <a:buClrTx/>
              <a:buFont typeface="System Font Regular"/>
              <a:buChar char="—"/>
              <a:tabLst/>
              <a:defRPr sz="1100" b="0" i="0" kern="1200">
                <a:solidFill>
                  <a:schemeClr val="lt1"/>
                </a:solidFill>
                <a:latin typeface="+mn-lt"/>
                <a:ea typeface="+mn-ea"/>
                <a:cs typeface="+mn-cs"/>
              </a:defRPr>
            </a:lvl5pPr>
            <a:lvl6pPr marL="599877" indent="-133377" algn="l" defTabSz="914537" rtl="0" eaLnBrk="1" latinLnBrk="0" hangingPunct="1">
              <a:lnSpc>
                <a:spcPct val="117000"/>
              </a:lnSpc>
              <a:spcBef>
                <a:spcPts val="0"/>
              </a:spcBef>
              <a:buClr>
                <a:schemeClr val="tx1"/>
              </a:buClr>
              <a:buFont typeface="System Font Regular"/>
              <a:buChar char="–"/>
              <a:tabLst/>
              <a:defRPr sz="1000" b="0" i="0" kern="1200">
                <a:solidFill>
                  <a:schemeClr val="lt1"/>
                </a:solidFill>
                <a:latin typeface="+mn-lt"/>
                <a:ea typeface="+mn-ea"/>
                <a:cs typeface="+mn-cs"/>
              </a:defRPr>
            </a:lvl6pPr>
            <a:lvl7pPr marL="0" indent="0" algn="l" defTabSz="914537" rtl="0" eaLnBrk="1" latinLnBrk="0" hangingPunct="1">
              <a:lnSpc>
                <a:spcPct val="117000"/>
              </a:lnSpc>
              <a:spcBef>
                <a:spcPts val="0"/>
              </a:spcBef>
              <a:buFont typeface="Arial" panose="020B0604020202020204" pitchFamily="34" charset="0"/>
              <a:buNone/>
              <a:tabLst/>
              <a:defRPr sz="1000" b="0" i="0" kern="1200">
                <a:solidFill>
                  <a:schemeClr val="lt1"/>
                </a:solidFill>
                <a:latin typeface="+mn-lt"/>
                <a:ea typeface="+mn-ea"/>
                <a:cs typeface="+mn-cs"/>
              </a:defRPr>
            </a:lvl7pPr>
            <a:lvl8pPr marL="0" indent="0" algn="l" defTabSz="914537" rtl="0" eaLnBrk="1" latinLnBrk="0" hangingPunct="1">
              <a:lnSpc>
                <a:spcPct val="117000"/>
              </a:lnSpc>
              <a:spcBef>
                <a:spcPts val="0"/>
              </a:spcBef>
              <a:buFont typeface="Arial" panose="020B0604020202020204" pitchFamily="34" charset="0"/>
              <a:buNone/>
              <a:tabLst/>
              <a:defRPr sz="1000" b="0" i="0" kern="1200">
                <a:solidFill>
                  <a:schemeClr val="lt1"/>
                </a:solidFill>
                <a:latin typeface="+mn-lt"/>
                <a:ea typeface="+mn-ea"/>
                <a:cs typeface="+mn-cs"/>
              </a:defRPr>
            </a:lvl8pPr>
            <a:lvl9pPr marL="0" indent="0" algn="l" defTabSz="914537" rtl="0" eaLnBrk="1" latinLnBrk="0" hangingPunct="1">
              <a:lnSpc>
                <a:spcPct val="117000"/>
              </a:lnSpc>
              <a:spcBef>
                <a:spcPts val="0"/>
              </a:spcBef>
              <a:buFont typeface="Arial" panose="020B0604020202020204" pitchFamily="34" charset="0"/>
              <a:buNone/>
              <a:tabLst/>
              <a:defRPr sz="1000" b="0" i="0" kern="1200">
                <a:solidFill>
                  <a:schemeClr val="lt1"/>
                </a:solidFill>
                <a:latin typeface="+mn-lt"/>
                <a:ea typeface="+mn-ea"/>
                <a:cs typeface="+mn-cs"/>
              </a:defRPr>
            </a:lvl9pPr>
          </a:lstStyle>
          <a:p>
            <a:pPr marL="342848" indent="-342848">
              <a:buFont typeface="Arial" panose="020B0604020202020204" pitchFamily="34" charset="0"/>
              <a:buChar char="•"/>
            </a:pPr>
            <a:r>
              <a:rPr lang="en-US" sz="2800" b="0" dirty="0">
                <a:solidFill>
                  <a:schemeClr val="tx1"/>
                </a:solidFill>
                <a:latin typeface="Helvetica Now Text" panose="020B0504030202020204" pitchFamily="34" charset="0"/>
              </a:rPr>
              <a:t>When normalized for membership by each age cohort, newborns make up a disproportionate percentage of claims over $1M</a:t>
            </a:r>
          </a:p>
          <a:p>
            <a:pPr marL="342848" indent="-342848">
              <a:buFont typeface="Arial" panose="020B0604020202020204" pitchFamily="34" charset="0"/>
              <a:buChar char="•"/>
            </a:pPr>
            <a:r>
              <a:rPr lang="en-US" sz="2800" b="0" dirty="0">
                <a:solidFill>
                  <a:schemeClr val="tx1"/>
                </a:solidFill>
                <a:latin typeface="Helvetica Now Text" panose="020B0504030202020204" pitchFamily="34" charset="0"/>
              </a:rPr>
              <a:t>Additionally, neonates are overrepresented by the largest claimants </a:t>
            </a:r>
          </a:p>
        </p:txBody>
      </p:sp>
      <p:sp>
        <p:nvSpPr>
          <p:cNvPr id="2" name="Text Placeholder 2">
            <a:extLst>
              <a:ext uri="{FF2B5EF4-FFF2-40B4-BE49-F238E27FC236}">
                <a16:creationId xmlns:a16="http://schemas.microsoft.com/office/drawing/2014/main" id="{A909B98F-5393-7E18-8025-7F306F514818}"/>
              </a:ext>
            </a:extLst>
          </p:cNvPr>
          <p:cNvSpPr txBox="1">
            <a:spLocks/>
          </p:cNvSpPr>
          <p:nvPr/>
        </p:nvSpPr>
        <p:spPr bwMode="auto">
          <a:xfrm>
            <a:off x="2510782" y="12673622"/>
            <a:ext cx="11523319" cy="5093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rtl="0" eaLnBrk="1" fontAlgn="base" hangingPunct="1">
              <a:spcBef>
                <a:spcPct val="25000"/>
              </a:spcBef>
              <a:spcAft>
                <a:spcPct val="0"/>
              </a:spcAft>
              <a:buClr>
                <a:schemeClr val="tx1"/>
              </a:buClr>
              <a:buFont typeface="Wingdings" pitchFamily="2" charset="2"/>
              <a:buNone/>
              <a:defRPr sz="1800" b="0">
                <a:solidFill>
                  <a:schemeClr val="tx1"/>
                </a:solidFill>
                <a:latin typeface="+mn-lt"/>
                <a:ea typeface="+mn-ea"/>
                <a:cs typeface="+mn-cs"/>
              </a:defRPr>
            </a:lvl1pPr>
            <a:lvl2pPr marL="454025" indent="-228600" algn="l" rtl="0" eaLnBrk="1" fontAlgn="base" hangingPunct="1">
              <a:spcBef>
                <a:spcPct val="25000"/>
              </a:spcBef>
              <a:spcAft>
                <a:spcPct val="0"/>
              </a:spcAft>
              <a:buClr>
                <a:schemeClr val="tx1"/>
              </a:buClr>
              <a:buChar char="–"/>
              <a:defRPr sz="1400">
                <a:solidFill>
                  <a:schemeClr val="tx1"/>
                </a:solidFill>
                <a:latin typeface="+mn-lt"/>
                <a:ea typeface="+mn-ea"/>
              </a:defRPr>
            </a:lvl2pPr>
            <a:lvl3pPr marL="692150" indent="-228600" algn="l" rtl="0" eaLnBrk="1" fontAlgn="base" hangingPunct="1">
              <a:spcBef>
                <a:spcPct val="25000"/>
              </a:spcBef>
              <a:spcAft>
                <a:spcPct val="0"/>
              </a:spcAft>
              <a:buClr>
                <a:schemeClr val="tx1"/>
              </a:buClr>
              <a:buChar char="•"/>
              <a:defRPr sz="1400">
                <a:solidFill>
                  <a:schemeClr val="tx1"/>
                </a:solidFill>
                <a:latin typeface="+mn-lt"/>
                <a:ea typeface="+mn-ea"/>
              </a:defRPr>
            </a:lvl3pPr>
            <a:lvl4pPr marL="914400" indent="-225425" algn="l" rtl="0" eaLnBrk="1" fontAlgn="base" hangingPunct="1">
              <a:spcBef>
                <a:spcPct val="25000"/>
              </a:spcBef>
              <a:spcAft>
                <a:spcPct val="0"/>
              </a:spcAft>
              <a:buClr>
                <a:schemeClr val="tx1"/>
              </a:buClr>
              <a:buFont typeface="Wingdings" pitchFamily="2" charset="2"/>
              <a:buChar char="s"/>
              <a:defRPr sz="1400">
                <a:solidFill>
                  <a:schemeClr val="tx1"/>
                </a:solidFill>
                <a:latin typeface="+mn-lt"/>
                <a:ea typeface="+mn-ea"/>
              </a:defRPr>
            </a:lvl4pPr>
            <a:lvl5pPr marL="1143000" indent="-231775" algn="l" rtl="0" eaLnBrk="1" fontAlgn="base" hangingPunct="1">
              <a:spcBef>
                <a:spcPct val="250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232109" indent="-232109" defTabSz="928433">
              <a:buClr>
                <a:srgbClr val="000000"/>
              </a:buClr>
              <a:defRPr/>
            </a:pPr>
            <a:r>
              <a:rPr lang="en-US" sz="1200" kern="0" dirty="0">
                <a:solidFill>
                  <a:srgbClr val="000000"/>
                </a:solidFill>
                <a:latin typeface="Arial" panose="020B0604020202020204"/>
              </a:rPr>
              <a:t>Source: Aon analysis of Marketscan Commercial Claims Database. Not to be duplicated in whole or in part. Copyright © </a:t>
            </a:r>
            <a:r>
              <a:rPr lang="en-US" sz="1200" kern="0" dirty="0" err="1">
                <a:solidFill>
                  <a:srgbClr val="000000"/>
                </a:solidFill>
                <a:latin typeface="Arial" panose="020B0604020202020204"/>
              </a:rPr>
              <a:t>Merative</a:t>
            </a:r>
            <a:r>
              <a:rPr lang="en-US" sz="1200" kern="0" dirty="0">
                <a:solidFill>
                  <a:srgbClr val="000000"/>
                </a:solidFill>
                <a:latin typeface="Arial" panose="020B0604020202020204"/>
              </a:rPr>
              <a:t> </a:t>
            </a:r>
            <a:r>
              <a:rPr lang="en-US" sz="1200" kern="0" dirty="0" err="1">
                <a:solidFill>
                  <a:srgbClr val="000000"/>
                </a:solidFill>
                <a:latin typeface="Arial" panose="020B0604020202020204"/>
              </a:rPr>
              <a:t>Marketscan</a:t>
            </a:r>
            <a:r>
              <a:rPr lang="en-US" sz="1200" kern="0" dirty="0">
                <a:solidFill>
                  <a:srgbClr val="000000"/>
                </a:solidFill>
                <a:latin typeface="Arial" panose="020B0604020202020204"/>
              </a:rPr>
              <a:t>. All Rights Reserved.</a:t>
            </a:r>
          </a:p>
        </p:txBody>
      </p:sp>
      <p:sp>
        <p:nvSpPr>
          <p:cNvPr id="9" name="Slide Number Placeholder 1">
            <a:extLst>
              <a:ext uri="{FF2B5EF4-FFF2-40B4-BE49-F238E27FC236}">
                <a16:creationId xmlns:a16="http://schemas.microsoft.com/office/drawing/2014/main" id="{DC799CD4-4C52-2DA6-1BE4-CD9456535E81}"/>
              </a:ext>
            </a:extLst>
          </p:cNvPr>
          <p:cNvSpPr txBox="1">
            <a:spLocks/>
          </p:cNvSpPr>
          <p:nvPr/>
        </p:nvSpPr>
        <p:spPr>
          <a:xfrm>
            <a:off x="22522616" y="12414515"/>
            <a:ext cx="807577" cy="730202"/>
          </a:xfrm>
          <a:prstGeom prst="rect">
            <a:avLst/>
          </a:prstGeom>
        </p:spPr>
        <p:txBody>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fld id="{91D568E7-61F5-D04E-995D-81EF41C01A2A}" type="slidenum">
              <a:rPr lang="en-GB" sz="1800" smtClean="0"/>
              <a:pPr/>
              <a:t>7</a:t>
            </a:fld>
            <a:endParaRPr lang="en-GB" sz="1800" dirty="0"/>
          </a:p>
        </p:txBody>
      </p:sp>
      <p:pic>
        <p:nvPicPr>
          <p:cNvPr id="6" name="Picture 5">
            <a:extLst>
              <a:ext uri="{FF2B5EF4-FFF2-40B4-BE49-F238E27FC236}">
                <a16:creationId xmlns:a16="http://schemas.microsoft.com/office/drawing/2014/main" id="{2932A59C-649E-E07F-7858-CEA4D5E23E99}"/>
              </a:ext>
            </a:extLst>
          </p:cNvPr>
          <p:cNvPicPr>
            <a:picLocks noChangeAspect="1"/>
          </p:cNvPicPr>
          <p:nvPr/>
        </p:nvPicPr>
        <p:blipFill>
          <a:blip r:embed="rId3"/>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29887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8A450-C102-52EE-8829-A75A4EC5097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B8BA1A-3CE8-DACC-C976-62642D32EA8A}"/>
              </a:ext>
            </a:extLst>
          </p:cNvPr>
          <p:cNvSpPr>
            <a:spLocks noGrp="1"/>
          </p:cNvSpPr>
          <p:nvPr>
            <p:ph type="sldNum" sz="quarter" idx="10"/>
          </p:nvPr>
        </p:nvSpPr>
        <p:spPr/>
        <p:txBody>
          <a:bodyPr/>
          <a:lstStyle/>
          <a:p>
            <a:fld id="{91D568E7-61F5-D04E-995D-81EF41C01A2A}" type="slidenum">
              <a:rPr lang="en-GB" smtClean="0"/>
              <a:pPr/>
              <a:t>8</a:t>
            </a:fld>
            <a:endParaRPr lang="en-GB" dirty="0"/>
          </a:p>
        </p:txBody>
      </p:sp>
      <p:sp>
        <p:nvSpPr>
          <p:cNvPr id="5" name="Subtitle 4">
            <a:extLst>
              <a:ext uri="{FF2B5EF4-FFF2-40B4-BE49-F238E27FC236}">
                <a16:creationId xmlns:a16="http://schemas.microsoft.com/office/drawing/2014/main" id="{5537162B-D37E-CA12-7887-7413CA35DC3C}"/>
              </a:ext>
            </a:extLst>
          </p:cNvPr>
          <p:cNvSpPr>
            <a:spLocks noGrp="1"/>
          </p:cNvSpPr>
          <p:nvPr>
            <p:ph type="subTitle" idx="13"/>
          </p:nvPr>
        </p:nvSpPr>
        <p:spPr/>
        <p:txBody>
          <a:bodyPr/>
          <a:lstStyle/>
          <a:p>
            <a:r>
              <a:rPr lang="en-US" dirty="0"/>
              <a:t>2. Managing High-Cost Claimants</a:t>
            </a:r>
          </a:p>
        </p:txBody>
      </p:sp>
    </p:spTree>
    <p:extLst>
      <p:ext uri="{BB962C8B-B14F-4D97-AF65-F5344CB8AC3E}">
        <p14:creationId xmlns:p14="http://schemas.microsoft.com/office/powerpoint/2010/main" val="215665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150F2D-15CF-E1B2-FC8E-E3843997F785}"/>
              </a:ext>
            </a:extLst>
          </p:cNvPr>
          <p:cNvSpPr>
            <a:spLocks noGrp="1"/>
          </p:cNvSpPr>
          <p:nvPr>
            <p:ph type="sldNum" sz="quarter" idx="12"/>
          </p:nvPr>
        </p:nvSpPr>
        <p:spPr/>
        <p:txBody>
          <a:bodyPr/>
          <a:lstStyle/>
          <a:p>
            <a:fld id="{91D568E7-61F5-D04E-995D-81EF41C01A2A}" type="slidenum">
              <a:rPr lang="en-GB" smtClean="0"/>
              <a:pPr/>
              <a:t>9</a:t>
            </a:fld>
            <a:endParaRPr lang="en-GB" dirty="0"/>
          </a:p>
        </p:txBody>
      </p:sp>
      <p:graphicFrame>
        <p:nvGraphicFramePr>
          <p:cNvPr id="8" name="Diagram 7">
            <a:extLst>
              <a:ext uri="{FF2B5EF4-FFF2-40B4-BE49-F238E27FC236}">
                <a16:creationId xmlns:a16="http://schemas.microsoft.com/office/drawing/2014/main" id="{5A6C24BA-5FB6-F175-7E75-86A0836D72D9}"/>
              </a:ext>
            </a:extLst>
          </p:cNvPr>
          <p:cNvGraphicFramePr/>
          <p:nvPr>
            <p:extLst>
              <p:ext uri="{D42A27DB-BD31-4B8C-83A1-F6EECF244321}">
                <p14:modId xmlns:p14="http://schemas.microsoft.com/office/powerpoint/2010/main" val="4039655739"/>
              </p:ext>
            </p:extLst>
          </p:nvPr>
        </p:nvGraphicFramePr>
        <p:xfrm>
          <a:off x="4630366" y="3208933"/>
          <a:ext cx="15238929" cy="9313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9A66B81-DCF8-0C54-5682-D006E4AD6DA5}"/>
              </a:ext>
            </a:extLst>
          </p:cNvPr>
          <p:cNvSpPr txBox="1"/>
          <p:nvPr/>
        </p:nvSpPr>
        <p:spPr>
          <a:xfrm>
            <a:off x="10448255" y="4927666"/>
            <a:ext cx="3734673" cy="784830"/>
          </a:xfrm>
          <a:prstGeom prst="rect">
            <a:avLst/>
          </a:prstGeom>
          <a:noFill/>
        </p:spPr>
        <p:txBody>
          <a:bodyPr wrap="square" rtlCol="0">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1828619"/>
            <a:r>
              <a:rPr lang="en-US" sz="4500" dirty="0">
                <a:solidFill>
                  <a:srgbClr val="000000"/>
                </a:solidFill>
                <a:latin typeface="Helvetica Now Text"/>
                <a:cs typeface="Arial" panose="020B0604020202020204" pitchFamily="34" charset="0"/>
              </a:rPr>
              <a:t>Prevention</a:t>
            </a:r>
          </a:p>
        </p:txBody>
      </p:sp>
      <p:sp>
        <p:nvSpPr>
          <p:cNvPr id="10" name="TextBox 9">
            <a:extLst>
              <a:ext uri="{FF2B5EF4-FFF2-40B4-BE49-F238E27FC236}">
                <a16:creationId xmlns:a16="http://schemas.microsoft.com/office/drawing/2014/main" id="{6D837D14-201C-3022-46A9-97C1BCA37345}"/>
              </a:ext>
            </a:extLst>
          </p:cNvPr>
          <p:cNvSpPr txBox="1"/>
          <p:nvPr/>
        </p:nvSpPr>
        <p:spPr>
          <a:xfrm>
            <a:off x="13384303" y="8937512"/>
            <a:ext cx="3261966" cy="1477328"/>
          </a:xfrm>
          <a:prstGeom prst="rect">
            <a:avLst/>
          </a:prstGeom>
          <a:noFill/>
        </p:spPr>
        <p:txBody>
          <a:bodyPr wrap="square" rtlCol="0">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1828619"/>
            <a:r>
              <a:rPr lang="en-US" sz="4500" dirty="0">
                <a:solidFill>
                  <a:srgbClr val="000000"/>
                </a:solidFill>
                <a:latin typeface="Helvetica Now Text"/>
                <a:cs typeface="Arial" panose="020B0604020202020204" pitchFamily="34" charset="0"/>
              </a:rPr>
              <a:t>Risk Reduction</a:t>
            </a:r>
          </a:p>
        </p:txBody>
      </p:sp>
      <p:sp>
        <p:nvSpPr>
          <p:cNvPr id="11" name="TextBox 10">
            <a:extLst>
              <a:ext uri="{FF2B5EF4-FFF2-40B4-BE49-F238E27FC236}">
                <a16:creationId xmlns:a16="http://schemas.microsoft.com/office/drawing/2014/main" id="{28A585B1-BDFD-8BD4-2200-1D14B0D4C073}"/>
              </a:ext>
            </a:extLst>
          </p:cNvPr>
          <p:cNvSpPr txBox="1"/>
          <p:nvPr/>
        </p:nvSpPr>
        <p:spPr>
          <a:xfrm>
            <a:off x="7753571" y="9283736"/>
            <a:ext cx="3510735" cy="784830"/>
          </a:xfrm>
          <a:prstGeom prst="rect">
            <a:avLst/>
          </a:prstGeom>
          <a:noFill/>
        </p:spPr>
        <p:txBody>
          <a:bodyPr wrap="square" rtlCol="0">
            <a:spAutoFit/>
          </a:bodyPr>
          <a:ls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pPr algn="ctr" defTabSz="1828619"/>
            <a:r>
              <a:rPr lang="en-US" sz="4500" dirty="0">
                <a:solidFill>
                  <a:srgbClr val="000000"/>
                </a:solidFill>
                <a:latin typeface="Helvetica Now Text"/>
                <a:cs typeface="Arial" panose="020B0604020202020204" pitchFamily="34" charset="0"/>
              </a:rPr>
              <a:t>Treatment</a:t>
            </a:r>
          </a:p>
        </p:txBody>
      </p:sp>
      <p:sp>
        <p:nvSpPr>
          <p:cNvPr id="14" name="Title 1">
            <a:extLst>
              <a:ext uri="{FF2B5EF4-FFF2-40B4-BE49-F238E27FC236}">
                <a16:creationId xmlns:a16="http://schemas.microsoft.com/office/drawing/2014/main" id="{7EFA4C09-F26E-EDE3-92E7-8886B475C763}"/>
              </a:ext>
            </a:extLst>
          </p:cNvPr>
          <p:cNvSpPr txBox="1">
            <a:spLocks/>
          </p:cNvSpPr>
          <p:nvPr/>
        </p:nvSpPr>
        <p:spPr>
          <a:xfrm>
            <a:off x="1944589" y="858505"/>
            <a:ext cx="21371121" cy="1415772"/>
          </a:xfrm>
          <a:prstGeom prst="rect">
            <a:avLst/>
          </a:prstGeom>
        </p:spPr>
        <p:txBody>
          <a:bodyPr vert="horz" wrap="square" lIns="0" tIns="0" rIns="0" bIns="0" rtlCol="0" anchor="t">
            <a:spAutoFit/>
          </a:bodyPr>
          <a:lstStyle>
            <a:defPPr>
              <a:defRPr lang="en-US"/>
            </a:defPPr>
            <a:lvl1pPr algn="l" defTabSz="1828629" rtl="0" eaLnBrk="0" fontAlgn="base" latinLnBrk="0" hangingPunct="0">
              <a:lnSpc>
                <a:spcPct val="100000"/>
              </a:lnSpc>
              <a:spcBef>
                <a:spcPct val="0"/>
              </a:spcBef>
              <a:spcAft>
                <a:spcPct val="0"/>
              </a:spcAft>
              <a:buNone/>
              <a:defRPr sz="5714" b="1" i="0" kern="1200" spc="-30" baseline="0">
                <a:solidFill>
                  <a:schemeClr val="tx1"/>
                </a:solidFill>
                <a:latin typeface="Arial" charset="0"/>
                <a:ea typeface="ＭＳ Ｐゴシック" pitchFamily="108" charset="-128"/>
                <a:cs typeface="+mn-cs"/>
              </a:defRPr>
            </a:lvl1pPr>
            <a:lvl2pPr marL="1088502" algn="l" rtl="0" eaLnBrk="0" fontAlgn="base" hangingPunct="0">
              <a:spcBef>
                <a:spcPct val="0"/>
              </a:spcBef>
              <a:spcAft>
                <a:spcPct val="0"/>
              </a:spcAft>
              <a:defRPr sz="5714" kern="1200">
                <a:solidFill>
                  <a:schemeClr val="tx1"/>
                </a:solidFill>
                <a:latin typeface="Arial" charset="0"/>
                <a:ea typeface="ＭＳ Ｐゴシック" pitchFamily="108" charset="-128"/>
                <a:cs typeface="+mn-cs"/>
              </a:defRPr>
            </a:lvl2pPr>
            <a:lvl3pPr marL="2177004" algn="l" rtl="0" eaLnBrk="0" fontAlgn="base" hangingPunct="0">
              <a:spcBef>
                <a:spcPct val="0"/>
              </a:spcBef>
              <a:spcAft>
                <a:spcPct val="0"/>
              </a:spcAft>
              <a:defRPr sz="5714" kern="1200">
                <a:solidFill>
                  <a:schemeClr val="tx1"/>
                </a:solidFill>
                <a:latin typeface="Arial" charset="0"/>
                <a:ea typeface="ＭＳ Ｐゴシック" pitchFamily="108" charset="-128"/>
                <a:cs typeface="+mn-cs"/>
              </a:defRPr>
            </a:lvl3pPr>
            <a:lvl4pPr marL="3265505" algn="l" rtl="0" eaLnBrk="0" fontAlgn="base" hangingPunct="0">
              <a:spcBef>
                <a:spcPct val="0"/>
              </a:spcBef>
              <a:spcAft>
                <a:spcPct val="0"/>
              </a:spcAft>
              <a:defRPr sz="5714" kern="1200">
                <a:solidFill>
                  <a:schemeClr val="tx1"/>
                </a:solidFill>
                <a:latin typeface="Arial" charset="0"/>
                <a:ea typeface="ＭＳ Ｐゴシック" pitchFamily="108" charset="-128"/>
                <a:cs typeface="+mn-cs"/>
              </a:defRPr>
            </a:lvl4pPr>
            <a:lvl5pPr marL="4354007" algn="l" rtl="0" eaLnBrk="0" fontAlgn="base" hangingPunct="0">
              <a:spcBef>
                <a:spcPct val="0"/>
              </a:spcBef>
              <a:spcAft>
                <a:spcPct val="0"/>
              </a:spcAft>
              <a:defRPr sz="5714" kern="1200">
                <a:solidFill>
                  <a:schemeClr val="tx1"/>
                </a:solidFill>
                <a:latin typeface="Arial" charset="0"/>
                <a:ea typeface="ＭＳ Ｐゴシック" pitchFamily="108" charset="-128"/>
                <a:cs typeface="+mn-cs"/>
              </a:defRPr>
            </a:lvl5pPr>
            <a:lvl6pPr marL="5442509" algn="l" defTabSz="2177004" rtl="0" eaLnBrk="1" latinLnBrk="0" hangingPunct="1">
              <a:defRPr sz="5714" kern="1200">
                <a:solidFill>
                  <a:schemeClr val="tx1"/>
                </a:solidFill>
                <a:latin typeface="Arial" charset="0"/>
                <a:ea typeface="ＭＳ Ｐゴシック" pitchFamily="108" charset="-128"/>
                <a:cs typeface="+mn-cs"/>
              </a:defRPr>
            </a:lvl6pPr>
            <a:lvl7pPr marL="6531011" algn="l" defTabSz="2177004" rtl="0" eaLnBrk="1" latinLnBrk="0" hangingPunct="1">
              <a:defRPr sz="5714" kern="1200">
                <a:solidFill>
                  <a:schemeClr val="tx1"/>
                </a:solidFill>
                <a:latin typeface="Arial" charset="0"/>
                <a:ea typeface="ＭＳ Ｐゴシック" pitchFamily="108" charset="-128"/>
                <a:cs typeface="+mn-cs"/>
              </a:defRPr>
            </a:lvl7pPr>
            <a:lvl8pPr marL="7619512" algn="l" defTabSz="2177004" rtl="0" eaLnBrk="1" latinLnBrk="0" hangingPunct="1">
              <a:defRPr sz="5714" kern="1200">
                <a:solidFill>
                  <a:schemeClr val="tx1"/>
                </a:solidFill>
                <a:latin typeface="Arial" charset="0"/>
                <a:ea typeface="ＭＳ Ｐゴシック" pitchFamily="108" charset="-128"/>
                <a:cs typeface="+mn-cs"/>
              </a:defRPr>
            </a:lvl8pPr>
            <a:lvl9pPr marL="8708014" algn="l" defTabSz="2177004" rtl="0" eaLnBrk="1" latinLnBrk="0" hangingPunct="1">
              <a:defRPr sz="5714" kern="1200">
                <a:solidFill>
                  <a:schemeClr val="tx1"/>
                </a:solidFill>
                <a:latin typeface="Arial" charset="0"/>
                <a:ea typeface="ＭＳ Ｐゴシック" pitchFamily="108" charset="-128"/>
                <a:cs typeface="+mn-cs"/>
              </a:defRPr>
            </a:lvl9pPr>
          </a:lstStyle>
          <a:p>
            <a:pPr defTabSz="1828539"/>
            <a:r>
              <a:rPr lang="en-US" sz="5200" dirty="0">
                <a:solidFill>
                  <a:srgbClr val="000000"/>
                </a:solidFill>
                <a:latin typeface="Helvetica Now Text"/>
                <a:ea typeface="ＭＳ Ｐゴシック"/>
              </a:rPr>
              <a:t>Targeting Clinical Management</a:t>
            </a:r>
          </a:p>
          <a:p>
            <a:pPr defTabSz="1828539"/>
            <a:r>
              <a:rPr lang="en-US" sz="4000" b="0" dirty="0">
                <a:solidFill>
                  <a:srgbClr val="000000"/>
                </a:solidFill>
                <a:latin typeface="Helvetica Now Text"/>
                <a:ea typeface="ＭＳ Ｐゴシック"/>
              </a:rPr>
              <a:t>A Framework of Prevention – Risk Reduction – Treatment</a:t>
            </a:r>
          </a:p>
        </p:txBody>
      </p:sp>
      <p:pic>
        <p:nvPicPr>
          <p:cNvPr id="3" name="Picture 2">
            <a:extLst>
              <a:ext uri="{FF2B5EF4-FFF2-40B4-BE49-F238E27FC236}">
                <a16:creationId xmlns:a16="http://schemas.microsoft.com/office/drawing/2014/main" id="{C345D8BE-3CEE-179E-C0B3-30155B4844DA}"/>
              </a:ext>
            </a:extLst>
          </p:cNvPr>
          <p:cNvPicPr>
            <a:picLocks noChangeAspect="1"/>
          </p:cNvPicPr>
          <p:nvPr/>
        </p:nvPicPr>
        <p:blipFill>
          <a:blip r:embed="rId8"/>
          <a:stretch>
            <a:fillRect/>
          </a:stretch>
        </p:blipFill>
        <p:spPr>
          <a:xfrm>
            <a:off x="686437" y="12313558"/>
            <a:ext cx="1559876" cy="1006944"/>
          </a:xfrm>
          <a:prstGeom prst="rect">
            <a:avLst/>
          </a:prstGeom>
          <a:solidFill>
            <a:schemeClr val="accent1"/>
          </a:solidFill>
        </p:spPr>
      </p:pic>
    </p:spTree>
    <p:extLst>
      <p:ext uri="{BB962C8B-B14F-4D97-AF65-F5344CB8AC3E}">
        <p14:creationId xmlns:p14="http://schemas.microsoft.com/office/powerpoint/2010/main" val="2915825564"/>
      </p:ext>
    </p:extLst>
  </p:cSld>
  <p:clrMapOvr>
    <a:masterClrMapping/>
  </p:clrMapOvr>
</p:sld>
</file>

<file path=ppt/theme/theme1.xml><?xml version="1.0" encoding="utf-8"?>
<a:theme xmlns:a="http://schemas.openxmlformats.org/drawingml/2006/main"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on Brand">
    <a:majorFont>
      <a:latin typeface="Helvetica Now Text"/>
      <a:ea typeface=""/>
      <a:cs typeface=""/>
    </a:majorFont>
    <a:minorFont>
      <a:latin typeface="Helvetica Now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c1f6a3d-6b05-4202-883c-dcf03e334800" xsi:nil="true"/>
    <FileDescription xmlns="9c1f6a3d-6b05-4202-883c-dcf03e334800" xsi:nil="true"/>
    <lcf76f155ced4ddcb4097134ff3c332f xmlns="9c1f6a3d-6b05-4202-883c-dcf03e334800">
      <Terms xmlns="http://schemas.microsoft.com/office/infopath/2007/PartnerControls"/>
    </lcf76f155ced4ddcb4097134ff3c332f>
    <TaxCatchAll xmlns="4eb8cbaf-18a0-40ab-9f9f-b872637fc88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57142E8E3A1747887881767FD00B72" ma:contentTypeVersion="20" ma:contentTypeDescription="Create a new document." ma:contentTypeScope="" ma:versionID="8d46c9498b7bfd57b86d6d6e0bb81cb4">
  <xsd:schema xmlns:xsd="http://www.w3.org/2001/XMLSchema" xmlns:xs="http://www.w3.org/2001/XMLSchema" xmlns:p="http://schemas.microsoft.com/office/2006/metadata/properties" xmlns:ns2="9c1f6a3d-6b05-4202-883c-dcf03e334800" xmlns:ns3="f1a98d2b-be2c-41b9-9220-3acf1614d03a" xmlns:ns4="4eb8cbaf-18a0-40ab-9f9f-b872637fc883" targetNamespace="http://schemas.microsoft.com/office/2006/metadata/properties" ma:root="true" ma:fieldsID="f34b80716891dbb29fafbc8a3999e408" ns2:_="" ns3:_="" ns4:_="">
    <xsd:import namespace="9c1f6a3d-6b05-4202-883c-dcf03e334800"/>
    <xsd:import namespace="f1a98d2b-be2c-41b9-9220-3acf1614d03a"/>
    <xsd:import namespace="4eb8cbaf-18a0-40ab-9f9f-b872637fc8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DateTaken" minOccurs="0"/>
                <xsd:element ref="ns2:MediaLengthInSeconds" minOccurs="0"/>
                <xsd:element ref="ns2:MediaServiceSearchProperties" minOccurs="0"/>
                <xsd:element ref="ns2:Category" minOccurs="0"/>
                <xsd:element ref="ns2:File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1f6a3d-6b05-4202-883c-dcf03e3348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fdf30fe-1347-464b-aacb-c31a0be721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Category" ma:index="25" nillable="true" ma:displayName="Category" ma:format="Dropdown" ma:internalName="Category">
      <xsd:simpleType>
        <xsd:union memberTypes="dms:Text">
          <xsd:simpleType>
            <xsd:restriction base="dms:Choice">
              <xsd:enumeration value="Client Templates"/>
              <xsd:enumeration value="Client Work"/>
              <xsd:enumeration value="Go To Market"/>
              <xsd:enumeration value="Commercialization"/>
              <xsd:enumeration value="Model Review"/>
              <xsd:enumeration value="Model Documentation"/>
              <xsd:enumeration value="Project Tracking"/>
            </xsd:restriction>
          </xsd:simpleType>
        </xsd:union>
      </xsd:simpleType>
    </xsd:element>
    <xsd:element name="FileDescription" ma:index="26" nillable="true" ma:displayName="File Description " ma:format="Dropdown" ma:internalName="Fi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98d2b-be2c-41b9-9220-3acf1614d0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b8cbaf-18a0-40ab-9f9f-b872637fc88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aca7709-e946-4760-8d04-93852c717d4c}" ma:internalName="TaxCatchAll" ma:showField="CatchAllData" ma:web="f1a98d2b-be2c-41b9-9220-3acf1614d0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80E584-FA6A-44BA-A19F-F89297175776}">
  <ds:schemaRefs>
    <ds:schemaRef ds:uri="f1a98d2b-be2c-41b9-9220-3acf1614d03a"/>
    <ds:schemaRef ds:uri="4eb8cbaf-18a0-40ab-9f9f-b872637fc883"/>
    <ds:schemaRef ds:uri="http://schemas.openxmlformats.org/package/2006/metadata/core-properties"/>
    <ds:schemaRef ds:uri="http://purl.org/dc/elements/1.1/"/>
    <ds:schemaRef ds:uri="http://schemas.microsoft.com/office/infopath/2007/PartnerControls"/>
    <ds:schemaRef ds:uri="http://www.w3.org/XML/1998/namespace"/>
    <ds:schemaRef ds:uri="9c1f6a3d-6b05-4202-883c-dcf03e334800"/>
    <ds:schemaRef ds:uri="http://purl.org/dc/term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D451633-1115-4DDC-8343-232AB836B6E7}">
  <ds:schemaRefs>
    <ds:schemaRef ds:uri="http://schemas.microsoft.com/sharepoint/v3/contenttype/forms"/>
  </ds:schemaRefs>
</ds:datastoreItem>
</file>

<file path=customXml/itemProps3.xml><?xml version="1.0" encoding="utf-8"?>
<ds:datastoreItem xmlns:ds="http://schemas.openxmlformats.org/officeDocument/2006/customXml" ds:itemID="{E3967A51-518E-40D0-BC2A-B7B8E5F2B752}">
  <ds:schemaRefs>
    <ds:schemaRef ds:uri="4eb8cbaf-18a0-40ab-9f9f-b872637fc883"/>
    <ds:schemaRef ds:uri="9c1f6a3d-6b05-4202-883c-dcf03e334800"/>
    <ds:schemaRef ds:uri="f1a98d2b-be2c-41b9-9220-3acf1614d0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1162</TotalTime>
  <Words>3879</Words>
  <Application>Microsoft Office PowerPoint</Application>
  <PresentationFormat>Custom</PresentationFormat>
  <Paragraphs>574</Paragraphs>
  <Slides>28</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Arial</vt:lpstr>
      <vt:lpstr>Calibri</vt:lpstr>
      <vt:lpstr>Courier New</vt:lpstr>
      <vt:lpstr>Helvetica Neue Condensed Bold</vt:lpstr>
      <vt:lpstr>Helvetica Now Text</vt:lpstr>
      <vt:lpstr>Helvetica Now Text Light</vt:lpstr>
      <vt:lpstr>Helvetica Now Text Medium</vt:lpstr>
      <vt:lpstr>System Font Regular</vt:lpstr>
      <vt:lpstr>Office Theme</vt:lpstr>
      <vt:lpstr>PowerPoint Presentation</vt:lpstr>
      <vt:lpstr>Topics for Today’s Discussion</vt:lpstr>
      <vt:lpstr>PowerPoint Presentation</vt:lpstr>
      <vt:lpstr>On the Path to 10%+ Healthcare Trend</vt:lpstr>
      <vt:lpstr>High-Cost Claimants</vt:lpstr>
      <vt:lpstr>Distribution of Claims</vt:lpstr>
      <vt:lpstr>2017-2023 Top 15 High-Cost Claimants</vt:lpstr>
      <vt:lpstr>PowerPoint Presentation</vt:lpstr>
      <vt:lpstr>PowerPoint Presentation</vt:lpstr>
      <vt:lpstr>Roadmap to Targeting Clinical Management</vt:lpstr>
      <vt:lpstr>PowerPoint Presentation</vt:lpstr>
      <vt:lpstr>Employers are beginning to adopt sophisticated analytics models to manage high-cost claims</vt:lpstr>
      <vt:lpstr>How employers have implemented machine learning to manage high-cost claims</vt:lpstr>
      <vt:lpstr>How are employers using machine learning in benefits and risk management?</vt:lpstr>
      <vt:lpstr>PowerPoint Presentation</vt:lpstr>
      <vt:lpstr>Managing Risk for a High Turnover Population</vt:lpstr>
      <vt:lpstr>Case Study: Large Retail Employer</vt:lpstr>
      <vt:lpstr>PowerPoint Presentation</vt:lpstr>
      <vt:lpstr>Cultivating and Evolving Clinic Strategy</vt:lpstr>
      <vt:lpstr>PowerPoint Presentation</vt:lpstr>
      <vt:lpstr>Integrating Occupational and Primary Care Services</vt:lpstr>
      <vt:lpstr>Best Practice Approach to Employer-Sponsored Clinics</vt:lpstr>
      <vt:lpstr>PowerPoint Presentation</vt:lpstr>
      <vt:lpstr>PowerPoint Presentation</vt:lpstr>
      <vt:lpstr>Cell and Gene Therapy: What is it?</vt:lpstr>
      <vt:lpstr>Managing Cell &amp; Gene Therapy Risk</vt:lpstr>
      <vt:lpstr>CGT Risk Management Spectrum</vt:lpstr>
      <vt:lpstr>Thank You  Contact Us!   Nicole Netsov, nicole.netsov@aon.com  Ryan Brown, ryan.brown3@aon.com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Nicole Netsov</dc:creator>
  <cp:keywords/>
  <dc:description/>
  <cp:lastModifiedBy>Luci-Ann Tafuri</cp:lastModifiedBy>
  <cp:revision>4</cp:revision>
  <dcterms:created xsi:type="dcterms:W3CDTF">2025-02-04T05:26:07Z</dcterms:created>
  <dcterms:modified xsi:type="dcterms:W3CDTF">2025-07-10T17:15:25Z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43f10a-881e-4653-a55e-02ca2cc829dc_Enabled">
    <vt:lpwstr>true</vt:lpwstr>
  </property>
  <property fmtid="{D5CDD505-2E9C-101B-9397-08002B2CF9AE}" pid="3" name="MSIP_Label_9043f10a-881e-4653-a55e-02ca2cc829dc_SetDate">
    <vt:lpwstr>2025-02-04T05:26:16Z</vt:lpwstr>
  </property>
  <property fmtid="{D5CDD505-2E9C-101B-9397-08002B2CF9AE}" pid="4" name="MSIP_Label_9043f10a-881e-4653-a55e-02ca2cc829dc_Method">
    <vt:lpwstr>Standard</vt:lpwstr>
  </property>
  <property fmtid="{D5CDD505-2E9C-101B-9397-08002B2CF9AE}" pid="5" name="MSIP_Label_9043f10a-881e-4653-a55e-02ca2cc829dc_Name">
    <vt:lpwstr>ADC_class_200</vt:lpwstr>
  </property>
  <property fmtid="{D5CDD505-2E9C-101B-9397-08002B2CF9AE}" pid="6" name="MSIP_Label_9043f10a-881e-4653-a55e-02ca2cc829dc_SiteId">
    <vt:lpwstr>94cfddbc-0627-494a-ad7a-29aea3aea832</vt:lpwstr>
  </property>
  <property fmtid="{D5CDD505-2E9C-101B-9397-08002B2CF9AE}" pid="7" name="MSIP_Label_9043f10a-881e-4653-a55e-02ca2cc829dc_ActionId">
    <vt:lpwstr>d98d5bde-72ca-4cd7-b2e5-b297202914e9</vt:lpwstr>
  </property>
  <property fmtid="{D5CDD505-2E9C-101B-9397-08002B2CF9AE}" pid="8" name="MSIP_Label_9043f10a-881e-4653-a55e-02ca2cc829dc_ContentBits">
    <vt:lpwstr>0</vt:lpwstr>
  </property>
  <property fmtid="{D5CDD505-2E9C-101B-9397-08002B2CF9AE}" pid="9" name="ContentTypeId">
    <vt:lpwstr>0x0101005E57142E8E3A1747887881767FD00B72</vt:lpwstr>
  </property>
  <property fmtid="{D5CDD505-2E9C-101B-9397-08002B2CF9AE}" pid="10" name="MediaServiceImageTags">
    <vt:lpwstr/>
  </property>
</Properties>
</file>