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69C_FA3BDEDF.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6" r:id="rId5"/>
    <p:sldId id="2147478004" r:id="rId6"/>
    <p:sldId id="2147478010" r:id="rId7"/>
    <p:sldId id="2147478011" r:id="rId8"/>
    <p:sldId id="2147477989" r:id="rId9"/>
    <p:sldId id="2147478002" r:id="rId10"/>
    <p:sldId id="2147478028" r:id="rId11"/>
    <p:sldId id="2147470584" r:id="rId12"/>
    <p:sldId id="2147470585" r:id="rId13"/>
    <p:sldId id="2147478006" r:id="rId14"/>
    <p:sldId id="2147478012" r:id="rId15"/>
    <p:sldId id="2147478025" r:id="rId16"/>
    <p:sldId id="2147478001" r:id="rId17"/>
    <p:sldId id="2147478020" r:id="rId18"/>
    <p:sldId id="2147478005" r:id="rId19"/>
    <p:sldId id="2147478018" r:id="rId20"/>
    <p:sldId id="2147478013" r:id="rId21"/>
    <p:sldId id="2147478014" r:id="rId22"/>
    <p:sldId id="2147478015" r:id="rId23"/>
    <p:sldId id="2147478016" r:id="rId24"/>
    <p:sldId id="2147478017" r:id="rId25"/>
    <p:sldId id="2147478027" r:id="rId26"/>
    <p:sldId id="2147478026" r:id="rId27"/>
    <p:sldId id="2147468987" r:id="rId28"/>
    <p:sldId id="2147478021" r:id="rId29"/>
    <p:sldId id="2147478019" r:id="rId30"/>
    <p:sldId id="2147478022" r:id="rId31"/>
    <p:sldId id="9884" r:id="rId32"/>
    <p:sldId id="2147478023" r:id="rId33"/>
    <p:sldId id="2147478024" r:id="rId34"/>
    <p:sldId id="2147478008" r:id="rId35"/>
    <p:sldId id="3169" r:id="rId36"/>
    <p:sldId id="2147468659" r:id="rId37"/>
    <p:sldId id="21411" r:id="rId38"/>
    <p:sldId id="21434" r:id="rId39"/>
    <p:sldId id="214747293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A56AB9-046F-46A6-17CB-E92120CBA104}" name="Robin Bouvier" initials="RB" userId="S::robin.bouvier@aon.com::f175e568-462b-4e4f-8bd9-53e1cd95e5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85"/>
    <a:srgbClr val="EB0017"/>
    <a:srgbClr val="5D6D78"/>
    <a:srgbClr val="000000"/>
    <a:srgbClr val="003F72"/>
    <a:srgbClr val="29B0C3"/>
    <a:srgbClr val="7F7F7F"/>
    <a:srgbClr val="D9D9D9"/>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26" autoAdjust="0"/>
  </p:normalViewPr>
  <p:slideViewPr>
    <p:cSldViewPr snapToGrid="0">
      <p:cViewPr>
        <p:scale>
          <a:sx n="55" d="100"/>
          <a:sy n="55" d="100"/>
        </p:scale>
        <p:origin x="678" y="17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7585"/>
            </a:solidFill>
            <a:ln>
              <a:noFill/>
            </a:ln>
            <a:effectLst/>
          </c:spPr>
          <c:invertIfNegative val="0"/>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1-A015-4659-923B-400FE5FF5B91}"/>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Income &lt;$25K</c:v>
                </c:pt>
                <c:pt idx="1">
                  <c:v>LGBTQIA+</c:v>
                </c:pt>
                <c:pt idx="2">
                  <c:v>Neurodivergent</c:v>
                </c:pt>
                <c:pt idx="3">
                  <c:v>Hispanic</c:v>
                </c:pt>
                <c:pt idx="4">
                  <c:v>Black</c:v>
                </c:pt>
                <c:pt idx="5">
                  <c:v>Kids*</c:v>
                </c:pt>
                <c:pt idx="6">
                  <c:v>General population</c:v>
                </c:pt>
              </c:strCache>
            </c:strRef>
          </c:cat>
          <c:val>
            <c:numRef>
              <c:f>Sheet1!$B$3:$B$9</c:f>
              <c:numCache>
                <c:formatCode>0%</c:formatCode>
                <c:ptCount val="7"/>
                <c:pt idx="0">
                  <c:v>0.5</c:v>
                </c:pt>
                <c:pt idx="1">
                  <c:v>0.5</c:v>
                </c:pt>
                <c:pt idx="2">
                  <c:v>0.47</c:v>
                </c:pt>
                <c:pt idx="3">
                  <c:v>0.43</c:v>
                </c:pt>
                <c:pt idx="4">
                  <c:v>0.42</c:v>
                </c:pt>
                <c:pt idx="5">
                  <c:v>0.25</c:v>
                </c:pt>
                <c:pt idx="6">
                  <c:v>0.33</c:v>
                </c:pt>
              </c:numCache>
            </c:numRef>
          </c:val>
          <c:extLst>
            <c:ext xmlns:c16="http://schemas.microsoft.com/office/drawing/2014/chart" uri="{C3380CC4-5D6E-409C-BE32-E72D297353CC}">
              <c16:uniqueId val="{00000008-A015-4659-923B-400FE5FF5B91}"/>
            </c:ext>
          </c:extLst>
        </c:ser>
        <c:dLbls>
          <c:showLegendKey val="0"/>
          <c:showVal val="1"/>
          <c:showCatName val="0"/>
          <c:showSerName val="0"/>
          <c:showPercent val="0"/>
          <c:showBubbleSize val="0"/>
        </c:dLbls>
        <c:gapWidth val="75"/>
        <c:axId val="580158592"/>
        <c:axId val="580166512"/>
      </c:barChart>
      <c:catAx>
        <c:axId val="580158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580166512"/>
        <c:crosses val="autoZero"/>
        <c:auto val="1"/>
        <c:lblAlgn val="ctr"/>
        <c:lblOffset val="100"/>
        <c:noMultiLvlLbl val="0"/>
      </c:catAx>
      <c:valAx>
        <c:axId val="580166512"/>
        <c:scaling>
          <c:orientation val="minMax"/>
        </c:scaling>
        <c:delete val="1"/>
        <c:axPos val="b"/>
        <c:numFmt formatCode="0%" sourceLinked="1"/>
        <c:majorTickMark val="none"/>
        <c:minorTickMark val="none"/>
        <c:tickLblPos val="nextTo"/>
        <c:crossAx val="580158592"/>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Helvetica Now Text" panose="020B050403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45-4AA3-A327-CD1559FD221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45-4AA3-A327-CD1559FD2218}"/>
              </c:ext>
            </c:extLst>
          </c:dPt>
          <c:cat>
            <c:strRef>
              <c:f>Sheet1!$A$2:$A$3</c:f>
              <c:strCache>
                <c:ptCount val="2"/>
                <c:pt idx="0">
                  <c:v>1st Qtr</c:v>
                </c:pt>
                <c:pt idx="1">
                  <c:v>2nd Qtr</c:v>
                </c:pt>
              </c:strCache>
            </c:strRef>
          </c:cat>
          <c:val>
            <c:numRef>
              <c:f>Sheet1!$B$2:$B$3</c:f>
              <c:numCache>
                <c:formatCode>General</c:formatCode>
                <c:ptCount val="2"/>
                <c:pt idx="0">
                  <c:v>48</c:v>
                </c:pt>
                <c:pt idx="1">
                  <c:v>52</c:v>
                </c:pt>
              </c:numCache>
            </c:numRef>
          </c:val>
          <c:extLst>
            <c:ext xmlns:c16="http://schemas.microsoft.com/office/drawing/2014/chart" uri="{C3380CC4-5D6E-409C-BE32-E72D297353CC}">
              <c16:uniqueId val="{00000004-B345-4AA3-A327-CD1559FD221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7585"/>
              </a:solidFill>
              <a:ln w="19050">
                <a:solidFill>
                  <a:schemeClr val="lt1"/>
                </a:solidFill>
              </a:ln>
              <a:effectLst/>
            </c:spPr>
            <c:extLst>
              <c:ext xmlns:c16="http://schemas.microsoft.com/office/drawing/2014/chart" uri="{C3380CC4-5D6E-409C-BE32-E72D297353CC}">
                <c16:uniqueId val="{00000001-833C-4978-946E-88773839EBC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33C-4978-946E-88773839EB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3C-4978-946E-88773839EB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3C-4978-946E-88773839EBC7}"/>
              </c:ext>
            </c:extLst>
          </c:dPt>
          <c:cat>
            <c:strRef>
              <c:f>Sheet1!$A$2:$A$5</c:f>
              <c:strCache>
                <c:ptCount val="2"/>
                <c:pt idx="0">
                  <c:v>1st Qtr</c:v>
                </c:pt>
                <c:pt idx="1">
                  <c:v>2nd Qtr</c:v>
                </c:pt>
              </c:strCache>
            </c:strRef>
          </c:cat>
          <c:val>
            <c:numRef>
              <c:f>Sheet1!$B$2:$B$5</c:f>
              <c:numCache>
                <c:formatCode>General</c:formatCode>
                <c:ptCount val="4"/>
                <c:pt idx="0">
                  <c:v>62</c:v>
                </c:pt>
                <c:pt idx="1">
                  <c:v>38</c:v>
                </c:pt>
              </c:numCache>
            </c:numRef>
          </c:val>
          <c:extLst>
            <c:ext xmlns:c16="http://schemas.microsoft.com/office/drawing/2014/chart" uri="{C3380CC4-5D6E-409C-BE32-E72D297353CC}">
              <c16:uniqueId val="{00000008-833C-4978-946E-88773839EBC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7585"/>
              </a:solidFill>
              <a:ln w="19050">
                <a:solidFill>
                  <a:schemeClr val="lt1"/>
                </a:solidFill>
              </a:ln>
              <a:effectLst/>
            </c:spPr>
            <c:extLst>
              <c:ext xmlns:c16="http://schemas.microsoft.com/office/drawing/2014/chart" uri="{C3380CC4-5D6E-409C-BE32-E72D297353CC}">
                <c16:uniqueId val="{00000001-C315-4CF3-8E56-F7D47E33A2A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C315-4CF3-8E56-F7D47E33A2A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315-4CF3-8E56-F7D47E33A2A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315-4CF3-8E56-F7D47E33A2A3}"/>
              </c:ext>
            </c:extLst>
          </c:dPt>
          <c:cat>
            <c:strRef>
              <c:f>Sheet1!$A$2:$A$5</c:f>
              <c:strCache>
                <c:ptCount val="2"/>
                <c:pt idx="0">
                  <c:v>1st Qtr</c:v>
                </c:pt>
                <c:pt idx="1">
                  <c:v>2nd Qtr</c:v>
                </c:pt>
              </c:strCache>
            </c:strRef>
          </c:cat>
          <c:val>
            <c:numRef>
              <c:f>Sheet1!$B$2:$B$5</c:f>
              <c:numCache>
                <c:formatCode>General</c:formatCode>
                <c:ptCount val="4"/>
                <c:pt idx="0">
                  <c:v>8.1999999999999993</c:v>
                </c:pt>
                <c:pt idx="1">
                  <c:v>3.2</c:v>
                </c:pt>
              </c:numCache>
            </c:numRef>
          </c:val>
          <c:extLst>
            <c:ext xmlns:c16="http://schemas.microsoft.com/office/drawing/2014/chart" uri="{C3380CC4-5D6E-409C-BE32-E72D297353CC}">
              <c16:uniqueId val="{00000008-C315-4CF3-8E56-F7D47E33A2A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574187992125989E-2"/>
          <c:y val="1.7857598408122656E-2"/>
          <c:w val="0.94691412401574804"/>
          <c:h val="0.9028205162714058"/>
        </c:manualLayout>
      </c:layout>
      <c:barChart>
        <c:barDir val="bar"/>
        <c:grouping val="clustered"/>
        <c:varyColors val="0"/>
        <c:ser>
          <c:idx val="0"/>
          <c:order val="0"/>
          <c:tx>
            <c:strRef>
              <c:f>Sheet1!$B$1</c:f>
              <c:strCache>
                <c:ptCount val="1"/>
                <c:pt idx="0">
                  <c:v>Series 1</c:v>
                </c:pt>
              </c:strCache>
            </c:strRef>
          </c:tx>
          <c:spPr>
            <a:solidFill>
              <a:srgbClr val="007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Social Studies/Humanities/Civics/History</c:v>
                </c:pt>
                <c:pt idx="1">
                  <c:v>Science</c:v>
                </c:pt>
                <c:pt idx="2">
                  <c:v>Elementary Education-All Subjects</c:v>
                </c:pt>
                <c:pt idx="3">
                  <c:v>Fine Arts</c:v>
                </c:pt>
                <c:pt idx="4">
                  <c:v>Special Education</c:v>
                </c:pt>
                <c:pt idx="5">
                  <c:v>Other</c:v>
                </c:pt>
                <c:pt idx="6">
                  <c:v>English-Language Arts/Literacy/Reading</c:v>
                </c:pt>
                <c:pt idx="7">
                  <c:v>Physical Education/Health</c:v>
                </c:pt>
                <c:pt idx="8">
                  <c:v>Math/Computer Science/Data Science</c:v>
                </c:pt>
                <c:pt idx="9">
                  <c:v>Career-Technical Education</c:v>
                </c:pt>
                <c:pt idx="10">
                  <c:v>World/Foreign Languages</c:v>
                </c:pt>
              </c:strCache>
            </c:strRef>
          </c:cat>
          <c:val>
            <c:numRef>
              <c:f>Sheet1!$B$2:$B$12</c:f>
              <c:numCache>
                <c:formatCode>General</c:formatCode>
                <c:ptCount val="11"/>
                <c:pt idx="0">
                  <c:v>-21</c:v>
                </c:pt>
                <c:pt idx="1">
                  <c:v>-21</c:v>
                </c:pt>
                <c:pt idx="2">
                  <c:v>-21</c:v>
                </c:pt>
                <c:pt idx="3">
                  <c:v>-19</c:v>
                </c:pt>
                <c:pt idx="4">
                  <c:v>-14</c:v>
                </c:pt>
                <c:pt idx="5">
                  <c:v>-11</c:v>
                </c:pt>
                <c:pt idx="6">
                  <c:v>-7</c:v>
                </c:pt>
                <c:pt idx="7">
                  <c:v>-6</c:v>
                </c:pt>
                <c:pt idx="8">
                  <c:v>-3</c:v>
                </c:pt>
                <c:pt idx="9">
                  <c:v>0.6</c:v>
                </c:pt>
                <c:pt idx="10">
                  <c:v>1</c:v>
                </c:pt>
              </c:numCache>
            </c:numRef>
          </c:val>
          <c:extLst>
            <c:ext xmlns:c16="http://schemas.microsoft.com/office/drawing/2014/chart" uri="{C3380CC4-5D6E-409C-BE32-E72D297353CC}">
              <c16:uniqueId val="{00000000-F216-42C0-BA01-C249B31B3CB0}"/>
            </c:ext>
          </c:extLst>
        </c:ser>
        <c:dLbls>
          <c:showLegendKey val="0"/>
          <c:showVal val="0"/>
          <c:showCatName val="0"/>
          <c:showSerName val="0"/>
          <c:showPercent val="0"/>
          <c:showBubbleSize val="0"/>
        </c:dLbls>
        <c:gapWidth val="182"/>
        <c:axId val="1146005360"/>
        <c:axId val="1146005000"/>
      </c:barChart>
      <c:catAx>
        <c:axId val="1146005360"/>
        <c:scaling>
          <c:orientation val="minMax"/>
        </c:scaling>
        <c:delete val="1"/>
        <c:axPos val="l"/>
        <c:numFmt formatCode="General" sourceLinked="1"/>
        <c:majorTickMark val="none"/>
        <c:minorTickMark val="none"/>
        <c:tickLblPos val="nextTo"/>
        <c:crossAx val="1146005000"/>
        <c:crosses val="autoZero"/>
        <c:auto val="1"/>
        <c:lblAlgn val="ctr"/>
        <c:lblOffset val="100"/>
        <c:noMultiLvlLbl val="0"/>
      </c:catAx>
      <c:valAx>
        <c:axId val="1146005000"/>
        <c:scaling>
          <c:orientation val="minMax"/>
        </c:scaling>
        <c:delete val="1"/>
        <c:axPos val="b"/>
        <c:numFmt formatCode="General" sourceLinked="1"/>
        <c:majorTickMark val="none"/>
        <c:minorTickMark val="none"/>
        <c:tickLblPos val="nextTo"/>
        <c:crossAx val="114600536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0.1982663638346257"/>
          <c:w val="0.96562499999999996"/>
          <c:h val="0.76868924219293655"/>
        </c:manualLayout>
      </c:layout>
      <c:barChart>
        <c:barDir val="col"/>
        <c:grouping val="clustered"/>
        <c:varyColors val="0"/>
        <c:ser>
          <c:idx val="0"/>
          <c:order val="0"/>
          <c:tx>
            <c:strRef>
              <c:f>Sheet1!$B$1</c:f>
              <c:strCache>
                <c:ptCount val="1"/>
                <c:pt idx="0">
                  <c:v>Series 1</c:v>
                </c:pt>
              </c:strCache>
            </c:strRef>
          </c:tx>
          <c:spPr>
            <a:solidFill>
              <a:srgbClr val="007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Urban</c:v>
                </c:pt>
                <c:pt idx="1">
                  <c:v>Suburban</c:v>
                </c:pt>
                <c:pt idx="2">
                  <c:v>Town</c:v>
                </c:pt>
                <c:pt idx="3">
                  <c:v>Rural</c:v>
                </c:pt>
              </c:strCache>
            </c:strRef>
          </c:cat>
          <c:val>
            <c:numRef>
              <c:f>Sheet1!$B$2:$B$5</c:f>
              <c:numCache>
                <c:formatCode>General</c:formatCode>
                <c:ptCount val="4"/>
                <c:pt idx="0">
                  <c:v>-22</c:v>
                </c:pt>
                <c:pt idx="1">
                  <c:v>-16</c:v>
                </c:pt>
                <c:pt idx="2">
                  <c:v>-12</c:v>
                </c:pt>
                <c:pt idx="3">
                  <c:v>-2</c:v>
                </c:pt>
              </c:numCache>
            </c:numRef>
          </c:val>
          <c:extLst>
            <c:ext xmlns:c16="http://schemas.microsoft.com/office/drawing/2014/chart" uri="{C3380CC4-5D6E-409C-BE32-E72D297353CC}">
              <c16:uniqueId val="{00000000-2E7A-4C9F-81C7-FF873D71C71C}"/>
            </c:ext>
          </c:extLst>
        </c:ser>
        <c:dLbls>
          <c:showLegendKey val="0"/>
          <c:showVal val="0"/>
          <c:showCatName val="0"/>
          <c:showSerName val="0"/>
          <c:showPercent val="0"/>
          <c:showBubbleSize val="0"/>
        </c:dLbls>
        <c:gapWidth val="219"/>
        <c:overlap val="-27"/>
        <c:axId val="484585912"/>
        <c:axId val="484588792"/>
      </c:barChart>
      <c:catAx>
        <c:axId val="48458591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484588792"/>
        <c:crosses val="autoZero"/>
        <c:auto val="1"/>
        <c:lblAlgn val="ctr"/>
        <c:lblOffset val="100"/>
        <c:noMultiLvlLbl val="0"/>
      </c:catAx>
      <c:valAx>
        <c:axId val="484588792"/>
        <c:scaling>
          <c:orientation val="minMax"/>
        </c:scaling>
        <c:delete val="1"/>
        <c:axPos val="l"/>
        <c:numFmt formatCode="General" sourceLinked="1"/>
        <c:majorTickMark val="none"/>
        <c:minorTickMark val="none"/>
        <c:tickLblPos val="nextTo"/>
        <c:crossAx val="484585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0.1982663638346257"/>
          <c:w val="0.96562499999999996"/>
          <c:h val="0.76868924219293655"/>
        </c:manualLayout>
      </c:layout>
      <c:barChart>
        <c:barDir val="col"/>
        <c:grouping val="clustered"/>
        <c:varyColors val="0"/>
        <c:ser>
          <c:idx val="0"/>
          <c:order val="0"/>
          <c:tx>
            <c:strRef>
              <c:f>Sheet1!$B$1</c:f>
              <c:strCache>
                <c:ptCount val="1"/>
                <c:pt idx="0">
                  <c:v>Series 1</c:v>
                </c:pt>
              </c:strCache>
            </c:strRef>
          </c:tx>
          <c:spPr>
            <a:solidFill>
              <a:srgbClr val="007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Black</c:v>
                </c:pt>
                <c:pt idx="1">
                  <c:v>Hispanic</c:v>
                </c:pt>
                <c:pt idx="2">
                  <c:v>White</c:v>
                </c:pt>
                <c:pt idx="3">
                  <c:v>2+ Races</c:v>
                </c:pt>
              </c:strCache>
            </c:strRef>
          </c:cat>
          <c:val>
            <c:numRef>
              <c:f>Sheet1!$B$2:$B$5</c:f>
              <c:numCache>
                <c:formatCode>General</c:formatCode>
                <c:ptCount val="4"/>
                <c:pt idx="0">
                  <c:v>5</c:v>
                </c:pt>
                <c:pt idx="1">
                  <c:v>-6</c:v>
                </c:pt>
                <c:pt idx="2">
                  <c:v>-13</c:v>
                </c:pt>
                <c:pt idx="3">
                  <c:v>-14</c:v>
                </c:pt>
              </c:numCache>
            </c:numRef>
          </c:val>
          <c:extLst>
            <c:ext xmlns:c16="http://schemas.microsoft.com/office/drawing/2014/chart" uri="{C3380CC4-5D6E-409C-BE32-E72D297353CC}">
              <c16:uniqueId val="{00000000-2E7A-4C9F-81C7-FF873D71C71C}"/>
            </c:ext>
          </c:extLst>
        </c:ser>
        <c:dLbls>
          <c:showLegendKey val="0"/>
          <c:showVal val="0"/>
          <c:showCatName val="0"/>
          <c:showSerName val="0"/>
          <c:showPercent val="0"/>
          <c:showBubbleSize val="0"/>
        </c:dLbls>
        <c:gapWidth val="219"/>
        <c:overlap val="-27"/>
        <c:axId val="484585912"/>
        <c:axId val="484588792"/>
      </c:barChart>
      <c:catAx>
        <c:axId val="48458591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484588792"/>
        <c:crosses val="autoZero"/>
        <c:auto val="1"/>
        <c:lblAlgn val="ctr"/>
        <c:lblOffset val="100"/>
        <c:noMultiLvlLbl val="0"/>
      </c:catAx>
      <c:valAx>
        <c:axId val="484588792"/>
        <c:scaling>
          <c:orientation val="minMax"/>
        </c:scaling>
        <c:delete val="1"/>
        <c:axPos val="l"/>
        <c:numFmt formatCode="General" sourceLinked="1"/>
        <c:majorTickMark val="none"/>
        <c:minorTickMark val="none"/>
        <c:tickLblPos val="nextTo"/>
        <c:crossAx val="484585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7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 Years</c:v>
                </c:pt>
                <c:pt idx="1">
                  <c:v>10-20 Years</c:v>
                </c:pt>
                <c:pt idx="2">
                  <c:v>3-9 Years</c:v>
                </c:pt>
                <c:pt idx="3">
                  <c:v>&lt;3 Years</c:v>
                </c:pt>
              </c:strCache>
            </c:strRef>
          </c:cat>
          <c:val>
            <c:numRef>
              <c:f>Sheet1!$B$2:$B$5</c:f>
              <c:numCache>
                <c:formatCode>General</c:formatCode>
                <c:ptCount val="4"/>
                <c:pt idx="0">
                  <c:v>-12</c:v>
                </c:pt>
                <c:pt idx="1">
                  <c:v>-11</c:v>
                </c:pt>
                <c:pt idx="2">
                  <c:v>-20</c:v>
                </c:pt>
                <c:pt idx="3">
                  <c:v>4</c:v>
                </c:pt>
              </c:numCache>
            </c:numRef>
          </c:val>
          <c:extLst>
            <c:ext xmlns:c16="http://schemas.microsoft.com/office/drawing/2014/chart" uri="{C3380CC4-5D6E-409C-BE32-E72D297353CC}">
              <c16:uniqueId val="{00000000-182F-48B5-8713-B7993546FC57}"/>
            </c:ext>
          </c:extLst>
        </c:ser>
        <c:dLbls>
          <c:showLegendKey val="0"/>
          <c:showVal val="0"/>
          <c:showCatName val="0"/>
          <c:showSerName val="0"/>
          <c:showPercent val="0"/>
          <c:showBubbleSize val="0"/>
        </c:dLbls>
        <c:gapWidth val="182"/>
        <c:axId val="1166950584"/>
        <c:axId val="1166952024"/>
      </c:barChart>
      <c:catAx>
        <c:axId val="1166950584"/>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1166952024"/>
        <c:crosses val="autoZero"/>
        <c:auto val="1"/>
        <c:lblAlgn val="ctr"/>
        <c:lblOffset val="100"/>
        <c:noMultiLvlLbl val="0"/>
      </c:catAx>
      <c:valAx>
        <c:axId val="1166952024"/>
        <c:scaling>
          <c:orientation val="minMax"/>
        </c:scaling>
        <c:delete val="1"/>
        <c:axPos val="b"/>
        <c:numFmt formatCode="General" sourceLinked="1"/>
        <c:majorTickMark val="none"/>
        <c:minorTickMark val="none"/>
        <c:tickLblPos val="nextTo"/>
        <c:crossAx val="1166950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69C_FA3BDEDF.xml><?xml version="1.0" encoding="utf-8"?>
<p188:cmLst xmlns:a="http://schemas.openxmlformats.org/drawingml/2006/main" xmlns:r="http://schemas.openxmlformats.org/officeDocument/2006/relationships" xmlns:p188="http://schemas.microsoft.com/office/powerpoint/2018/8/main">
  <p188:cm id="{10C423A6-0C90-443C-8510-0486D7A6B58E}" authorId="{47A56AB9-046F-46A6-17CB-E92120CBA104}" created="2024-04-12T13:56:28.219">
    <ac:deMkLst xmlns:ac="http://schemas.microsoft.com/office/drawing/2013/main/command">
      <pc:docMk xmlns:pc="http://schemas.microsoft.com/office/powerpoint/2013/main/command"/>
      <pc:sldMk xmlns:pc="http://schemas.microsoft.com/office/powerpoint/2013/main/command" cId="4198227679" sldId="9884"/>
      <ac:spMk id="2" creationId="{AEA26EB7-DD5B-EA29-7CAF-7B11C5D01586}"/>
    </ac:deMkLst>
    <p188:txBody>
      <a:bodyPr/>
      <a:lstStyle/>
      <a:p>
        <a:r>
          <a:rPr lang="en-US"/>
          <a:t>Created new slide to combine 31 &amp; 32</a:t>
        </a:r>
      </a:p>
    </p188:txBody>
  </p188:cm>
</p188:cmLst>
</file>

<file path=ppt/drawings/drawing1.xml><?xml version="1.0" encoding="utf-8"?>
<c:userShapes xmlns:c="http://schemas.openxmlformats.org/drawingml/2006/chart">
  <cdr:relSizeAnchor xmlns:cdr="http://schemas.openxmlformats.org/drawingml/2006/chartDrawing">
    <cdr:from>
      <cdr:x>0.21091</cdr:x>
      <cdr:y>0.34238</cdr:y>
    </cdr:from>
    <cdr:to>
      <cdr:x>0.84996</cdr:x>
      <cdr:y>0.65762</cdr:y>
    </cdr:to>
    <cdr:sp macro="" textlink="">
      <cdr:nvSpPr>
        <cdr:cNvPr id="2" name="TextBox 1">
          <a:extLst xmlns:a="http://schemas.openxmlformats.org/drawingml/2006/main">
            <a:ext uri="{FF2B5EF4-FFF2-40B4-BE49-F238E27FC236}">
              <a16:creationId xmlns:a16="http://schemas.microsoft.com/office/drawing/2014/main" id="{49F75ABC-CE4B-E577-6DF2-23778D0EDA55}"/>
            </a:ext>
          </a:extLst>
        </cdr:cNvPr>
        <cdr:cNvSpPr txBox="1"/>
      </cdr:nvSpPr>
      <cdr:spPr>
        <a:xfrm xmlns:a="http://schemas.openxmlformats.org/drawingml/2006/main">
          <a:off x="487486" y="728947"/>
          <a:ext cx="1477107" cy="671146"/>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pPr marL="0" algn="ctr">
            <a:lnSpc>
              <a:spcPct val="117000"/>
            </a:lnSpc>
            <a:spcAft>
              <a:spcPts val="1000"/>
            </a:spcAft>
          </a:pPr>
          <a:r>
            <a:rPr lang="en-US" sz="3200" b="1" i="0" dirty="0">
              <a:solidFill>
                <a:schemeClr val="tx1"/>
              </a:solidFill>
              <a:latin typeface="Helvetica Now Text" panose="020B0504030202020204" pitchFamily="34" charset="77"/>
            </a:rPr>
            <a:t>48%</a:t>
          </a:r>
        </a:p>
      </cdr:txBody>
    </cdr:sp>
  </cdr:relSizeAnchor>
</c:userShapes>
</file>

<file path=ppt/drawings/drawing2.xml><?xml version="1.0" encoding="utf-8"?>
<c:userShapes xmlns:c="http://schemas.openxmlformats.org/drawingml/2006/chart">
  <cdr:relSizeAnchor xmlns:cdr="http://schemas.openxmlformats.org/drawingml/2006/chartDrawing">
    <cdr:from>
      <cdr:x>0.34253</cdr:x>
      <cdr:y>0.35422</cdr:y>
    </cdr:from>
    <cdr:to>
      <cdr:x>0.82735</cdr:x>
      <cdr:y>0.5866</cdr:y>
    </cdr:to>
    <cdr:sp macro="" textlink="">
      <cdr:nvSpPr>
        <cdr:cNvPr id="2" name="TextBox 24">
          <a:extLst xmlns:a="http://schemas.openxmlformats.org/drawingml/2006/main">
            <a:ext uri="{FF2B5EF4-FFF2-40B4-BE49-F238E27FC236}">
              <a16:creationId xmlns:a16="http://schemas.microsoft.com/office/drawing/2014/main" id="{A0CC99EE-FFC5-4222-E8AF-0B585A642942}"/>
            </a:ext>
          </a:extLst>
        </cdr:cNvPr>
        <cdr:cNvSpPr txBox="1"/>
      </cdr:nvSpPr>
      <cdr:spPr>
        <a:xfrm xmlns:a="http://schemas.openxmlformats.org/drawingml/2006/main">
          <a:off x="564096" y="388895"/>
          <a:ext cx="798413" cy="255136"/>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defTabSz="914310">
            <a:lnSpc>
              <a:spcPct val="117000"/>
            </a:lnSpc>
            <a:spcAft>
              <a:spcPts val="500"/>
            </a:spcAft>
            <a:defRPr/>
          </a:pPr>
          <a:r>
            <a:rPr lang="en-US" b="1" kern="0" dirty="0">
              <a:solidFill>
                <a:srgbClr val="007585"/>
              </a:solidFill>
              <a:latin typeface="Helvetica Now Text" panose="020B0504030202020204" pitchFamily="34" charset="0"/>
              <a:cs typeface="Segoe UI" panose="020B0502040204020203" pitchFamily="34" charset="0"/>
            </a:rPr>
            <a:t>62%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E8135-2160-440A-A8F4-EABC63F0109D}" type="datetimeFigureOut">
              <a:rPr lang="en-US" smtClean="0"/>
              <a:t>6/27/2024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0D61E-5E9A-4B7D-A051-1BFBE9566EA8}" type="slidenum">
              <a:rPr lang="en-US" smtClean="0"/>
              <a:t>‹#›</a:t>
            </a:fld>
            <a:endParaRPr lang="en-US"/>
          </a:p>
        </p:txBody>
      </p:sp>
    </p:spTree>
    <p:extLst>
      <p:ext uri="{BB962C8B-B14F-4D97-AF65-F5344CB8AC3E}">
        <p14:creationId xmlns:p14="http://schemas.microsoft.com/office/powerpoint/2010/main" val="152401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eoroundtable.heart.org/mentalhealth/mental-health-and-well-being/the-role-of-leader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usafacts.org/articles/over-one-third-of-americans-live-in-areas-lacking-mental-health-professionals/" TargetMode="External"/><Relationship Id="rId3" Type="http://schemas.openxmlformats.org/officeDocument/2006/relationships/hyperlink" Target="https://www.ncbi.nlm.nih.gov/pmc/articles/PMC9773452/" TargetMode="External"/><Relationship Id="rId7" Type="http://schemas.openxmlformats.org/officeDocument/2006/relationships/hyperlink" Target="https://www2.deloitte.com/content/dam/Deloitte/global/Documents/deloitte-2022-genz-millennial-mh-whitepaper.pd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mcleanhospital.org/essential/what-employers-need-know-about-mental-health-workplace" TargetMode="External"/><Relationship Id="rId11" Type="http://schemas.openxmlformats.org/officeDocument/2006/relationships/hyperlink" Target="https://www.themedicalcareblog.com/primary-care-and-mental-health/" TargetMode="External"/><Relationship Id="rId5" Type="http://schemas.openxmlformats.org/officeDocument/2006/relationships/hyperlink" Target="https://www.healthaction.org/updates/05-03-22-digest" TargetMode="External"/><Relationship Id="rId10" Type="http://schemas.openxmlformats.org/officeDocument/2006/relationships/hyperlink" Target="https://www.nami.org/mhstats" TargetMode="External"/><Relationship Id="rId4" Type="http://schemas.openxmlformats.org/officeDocument/2006/relationships/hyperlink" Target="https://www.hhs.gov/surgeongeneral/priorities/workplace-well-being/index.html" TargetMode="External"/><Relationship Id="rId9" Type="http://schemas.openxmlformats.org/officeDocument/2006/relationships/hyperlink" Target="https://business.kaiserpermanente.org/insights/mental-health-workplace/mental-health-stigma-cost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mhanational.org/sites/default/files/2022%20State%20of%20Mental%20Health%20in%20America.pdf" TargetMode="External"/><Relationship Id="rId3" Type="http://schemas.openxmlformats.org/officeDocument/2006/relationships/hyperlink" Target="https://www.apa.org/pubs/reports/work-well-being/compounding-pressure-2021" TargetMode="External"/><Relationship Id="rId7" Type="http://schemas.openxmlformats.org/officeDocument/2006/relationships/hyperlink" Target="https://www.apa.org/news/press/releases/2022/07/workplaces-mental-health-support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nsc.org/newsroom/new-mental-health-cost-calculator-demonstrates-why" TargetMode="External"/><Relationship Id="rId5" Type="http://schemas.openxmlformats.org/officeDocument/2006/relationships/hyperlink" Target="https://secureservercdn.net/198.71.233.213/e47.77e.myftpupload.com/wp-content/uploads/2021/03/Facts-for-Employers-2021.pdf" TargetMode="External"/><Relationship Id="rId10" Type="http://schemas.openxmlformats.org/officeDocument/2006/relationships/hyperlink" Target="https://www.healthaction.org/updates/05-03-22-digest" TargetMode="External"/><Relationship Id="rId4" Type="http://schemas.openxmlformats.org/officeDocument/2006/relationships/hyperlink" Target="https://www.cdc.gov/workplacehealthpromotion/health-strategies/depression/evaluation-measures/index.html" TargetMode="External"/><Relationship Id="rId9" Type="http://schemas.openxmlformats.org/officeDocument/2006/relationships/hyperlink" Target="https://business.kaiserpermanente.org/insights/mental-health-workplace/mental-health-stigma-cost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ne.aon.net/sites/EmergingSolutio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yrahealth.com/blog/barriers-mental-health/"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usafacts.org/articles/over-one-third-of-americans-live-in-areas-lacking-mental-health-professionals/" TargetMode="External"/><Relationship Id="rId4" Type="http://schemas.openxmlformats.org/officeDocument/2006/relationships/hyperlink" Target="https://mhanational.org/issues/state-mental-health-americ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7CBC7-F807-4286-BF64-32E464DC7535}" type="slidenum">
              <a:rPr lang="en-US" smtClean="0"/>
              <a:t>1</a:t>
            </a:fld>
            <a:endParaRPr lang="en-US"/>
          </a:p>
        </p:txBody>
      </p:sp>
    </p:spTree>
    <p:extLst>
      <p:ext uri="{BB962C8B-B14F-4D97-AF65-F5344CB8AC3E}">
        <p14:creationId xmlns:p14="http://schemas.microsoft.com/office/powerpoint/2010/main" val="253029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19</a:t>
            </a:fld>
            <a:endParaRPr lang="en-US"/>
          </a:p>
        </p:txBody>
      </p:sp>
    </p:spTree>
    <p:extLst>
      <p:ext uri="{BB962C8B-B14F-4D97-AF65-F5344CB8AC3E}">
        <p14:creationId xmlns:p14="http://schemas.microsoft.com/office/powerpoint/2010/main" val="2334349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20</a:t>
            </a:fld>
            <a:endParaRPr lang="en-US"/>
          </a:p>
        </p:txBody>
      </p:sp>
    </p:spTree>
    <p:extLst>
      <p:ext uri="{BB962C8B-B14F-4D97-AF65-F5344CB8AC3E}">
        <p14:creationId xmlns:p14="http://schemas.microsoft.com/office/powerpoint/2010/main" val="3801561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21</a:t>
            </a:fld>
            <a:endParaRPr lang="en-US"/>
          </a:p>
        </p:txBody>
      </p:sp>
    </p:spTree>
    <p:extLst>
      <p:ext uri="{BB962C8B-B14F-4D97-AF65-F5344CB8AC3E}">
        <p14:creationId xmlns:p14="http://schemas.microsoft.com/office/powerpoint/2010/main" val="1361193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395" indent="-232395" defTabSz="929579">
              <a:buFontTx/>
              <a:buAutoNum type="arabicPeriod"/>
              <a:defRPr/>
            </a:pPr>
            <a:r>
              <a:rPr lang="en-US" dirty="0">
                <a:hlinkClick r:id="rId3"/>
              </a:rPr>
              <a:t>The Role of Leaders - CEO Roundtable (heart.org)</a:t>
            </a:r>
            <a:endParaRPr lang="en-US" dirty="0"/>
          </a:p>
          <a:p>
            <a:pPr defTabSz="929579">
              <a:defRPr/>
            </a:pPr>
            <a:r>
              <a:rPr lang="en-US" dirty="0">
                <a:hlinkClick r:id="" action="ppaction://noaction"/>
              </a:rPr>
              <a:t>2. </a:t>
            </a:r>
            <a:r>
              <a:rPr lang="en-US" dirty="0"/>
              <a:t> Mental Health at Work. National Business Group on Health. 2019</a:t>
            </a:r>
            <a:r>
              <a:rPr lang="en-US" dirty="0">
                <a:hlinkClick r:id="" action="ppaction://noaction"/>
              </a:rPr>
              <a:t> </a:t>
            </a:r>
          </a:p>
          <a:p>
            <a:pPr defTabSz="929579">
              <a:defRPr/>
            </a:pPr>
            <a:r>
              <a:rPr lang="en-US" dirty="0">
                <a:hlinkClick r:id="" action="ppaction://noaction"/>
              </a:rPr>
              <a:t>3 </a:t>
            </a:r>
            <a:r>
              <a:rPr lang="en-US" dirty="0"/>
              <a:t> 2021 Mental Health at Work Report—The Stakes Have Been Raised (mindsharepartners.org)</a:t>
            </a:r>
            <a:r>
              <a:rPr lang="en-US" dirty="0">
                <a:solidFill>
                  <a:prstClr val="black"/>
                </a:solidFill>
                <a:latin typeface="Arial" charset="0"/>
                <a:ea typeface="Calibri" panose="020F0502020204030204" pitchFamily="34" charset="0"/>
                <a:cs typeface="Calibri" panose="020F0502020204030204" pitchFamily="34" charset="0"/>
              </a:rPr>
              <a:t>.</a:t>
            </a:r>
            <a:endParaRPr lang="en-US" dirty="0"/>
          </a:p>
          <a:p>
            <a:pPr defTabSz="929579">
              <a:defRPr/>
            </a:pPr>
            <a:endParaRPr lang="en-US" dirty="0"/>
          </a:p>
          <a:p>
            <a:pPr defTabSz="929579">
              <a:defRPr/>
            </a:pPr>
            <a:endParaRPr lang="en-US" dirty="0"/>
          </a:p>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24</a:t>
            </a:fld>
            <a:endParaRPr lang="en-GB"/>
          </a:p>
        </p:txBody>
      </p:sp>
    </p:spTree>
    <p:extLst>
      <p:ext uri="{BB962C8B-B14F-4D97-AF65-F5344CB8AC3E}">
        <p14:creationId xmlns:p14="http://schemas.microsoft.com/office/powerpoint/2010/main" val="4179426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25</a:t>
            </a:fld>
            <a:endParaRPr lang="en-US"/>
          </a:p>
        </p:txBody>
      </p:sp>
    </p:spTree>
    <p:extLst>
      <p:ext uri="{BB962C8B-B14F-4D97-AF65-F5344CB8AC3E}">
        <p14:creationId xmlns:p14="http://schemas.microsoft.com/office/powerpoint/2010/main" val="2577439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26</a:t>
            </a:fld>
            <a:endParaRPr lang="en-US"/>
          </a:p>
        </p:txBody>
      </p:sp>
    </p:spTree>
    <p:extLst>
      <p:ext uri="{BB962C8B-B14F-4D97-AF65-F5344CB8AC3E}">
        <p14:creationId xmlns:p14="http://schemas.microsoft.com/office/powerpoint/2010/main" val="3946424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27</a:t>
            </a:fld>
            <a:endParaRPr lang="en-US"/>
          </a:p>
        </p:txBody>
      </p:sp>
    </p:spTree>
    <p:extLst>
      <p:ext uri="{BB962C8B-B14F-4D97-AF65-F5344CB8AC3E}">
        <p14:creationId xmlns:p14="http://schemas.microsoft.com/office/powerpoint/2010/main" val="1064087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28</a:t>
            </a:fld>
            <a:endParaRPr lang="en-US"/>
          </a:p>
        </p:txBody>
      </p:sp>
    </p:spTree>
    <p:extLst>
      <p:ext uri="{BB962C8B-B14F-4D97-AF65-F5344CB8AC3E}">
        <p14:creationId xmlns:p14="http://schemas.microsoft.com/office/powerpoint/2010/main" val="2343379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29</a:t>
            </a:fld>
            <a:endParaRPr lang="en-US"/>
          </a:p>
        </p:txBody>
      </p:sp>
    </p:spTree>
    <p:extLst>
      <p:ext uri="{BB962C8B-B14F-4D97-AF65-F5344CB8AC3E}">
        <p14:creationId xmlns:p14="http://schemas.microsoft.com/office/powerpoint/2010/main" val="1171183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0"/>
              <a:ea typeface="+mn-ea"/>
              <a:cs typeface="+mn-cs"/>
            </a:endParaRPr>
          </a:p>
        </p:txBody>
      </p:sp>
    </p:spTree>
    <p:extLst>
      <p:ext uri="{BB962C8B-B14F-4D97-AF65-F5344CB8AC3E}">
        <p14:creationId xmlns:p14="http://schemas.microsoft.com/office/powerpoint/2010/main" val="373690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010"/>
            <a:r>
              <a:rPr lang="en-US" sz="1800" b="1">
                <a:latin typeface="Helvetica Now Text"/>
                <a:ea typeface="MS Mincho"/>
                <a:cs typeface="Arial" panose="020B0604020202020204" pitchFamily="34" charset="0"/>
              </a:rPr>
              <a:t>Talking Points:</a:t>
            </a:r>
          </a:p>
          <a:p>
            <a:pPr defTabSz="945010"/>
            <a:endParaRPr lang="en-US" sz="1800" b="1">
              <a:latin typeface="Helvetica Now Text" panose="020B0504030202020204" pitchFamily="34" charset="0"/>
              <a:ea typeface="MS Mincho" panose="02020609040205080304" pitchFamily="49" charset="-128"/>
              <a:cs typeface="Arial" panose="020B0604020202020204" pitchFamily="34" charset="0"/>
            </a:endParaRPr>
          </a:p>
          <a:p>
            <a:r>
              <a:rPr lang="en-US" sz="1800" b="1">
                <a:latin typeface="Helvetica Now Text"/>
                <a:ea typeface="MS Mincho"/>
                <a:cs typeface="Arial" panose="020B0604020202020204" pitchFamily="34" charset="0"/>
              </a:rPr>
              <a:t>Here is a list of terms that can help create an understanding of how Emotional Health can be viewed like Physical Health- both in importance and relatability. Removing assumptions on what Emotional Health is and is not.</a:t>
            </a:r>
            <a:endParaRPr lang="en-US" sz="1800" b="1">
              <a:latin typeface="Helvetica Now Text" panose="020B0504030202020204" pitchFamily="34" charset="0"/>
              <a:ea typeface="MS Mincho" panose="02020609040205080304" pitchFamily="49" charset="-128"/>
              <a:cs typeface="Arial" panose="020B0604020202020204" pitchFamily="34" charset="0"/>
            </a:endParaRPr>
          </a:p>
          <a:p>
            <a:pPr defTabSz="945010"/>
            <a:endParaRPr lang="en-US" sz="1800" b="1">
              <a:latin typeface="Helvetica Now Text" panose="020B0504030202020204" pitchFamily="34" charset="0"/>
              <a:ea typeface="MS Mincho" panose="02020609040205080304" pitchFamily="49" charset="-128"/>
              <a:cs typeface="Arial" panose="020B0604020202020204" pitchFamily="34" charset="0"/>
            </a:endParaRPr>
          </a:p>
          <a:p>
            <a:pPr>
              <a:defRPr/>
            </a:pPr>
            <a:r>
              <a:rPr lang="en-US" sz="1800" b="1">
                <a:latin typeface="Helvetica Now Text"/>
                <a:ea typeface="MS Mincho"/>
                <a:cs typeface="Arial" panose="020B0604020202020204" pitchFamily="34" charset="0"/>
              </a:rPr>
              <a:t>Emotional Wellbeing as a term to replace the historical term of behavioral health. Behavioral health has been used to describe ones overall psychological state.  The term is utilized by health plans, and many times does not resonate with our employees and their voice.</a:t>
            </a:r>
          </a:p>
          <a:p>
            <a:pPr defTabSz="945010"/>
            <a:endParaRPr lang="en-US" sz="1800" b="1">
              <a:latin typeface="Helvetica Now Text" panose="020B0504030202020204" pitchFamily="34" charset="0"/>
              <a:ea typeface="MS Mincho" panose="02020609040205080304" pitchFamily="49" charset="-128"/>
              <a:cs typeface="Arial" panose="020B0604020202020204" pitchFamily="34" charset="0"/>
            </a:endParaRPr>
          </a:p>
          <a:p>
            <a:r>
              <a:rPr lang="en-US" sz="1800" b="1">
                <a:latin typeface="Helvetica Now Text"/>
                <a:ea typeface="MS Mincho"/>
                <a:cs typeface="Arial" panose="020B0604020202020204" pitchFamily="34" charset="0"/>
              </a:rPr>
              <a:t>Emotional wellbeing is an umbrella term that captures emotional fitness, neurodiversity, mental health and substance use disorder.  These are the top areas of emotional wellbeing that are creating both attention through utilization of the benefits and employee feedback. The needed support for the total organization from the leaders to the employees they guide in career and development.</a:t>
            </a:r>
          </a:p>
          <a:p>
            <a:endParaRPr lang="en-US" b="0">
              <a:solidFill>
                <a:srgbClr val="FF0000"/>
              </a:solidFill>
            </a:endParaRPr>
          </a:p>
        </p:txBody>
      </p:sp>
      <p:sp>
        <p:nvSpPr>
          <p:cNvPr id="4" name="Slide Number Placeholder 3"/>
          <p:cNvSpPr>
            <a:spLocks noGrp="1"/>
          </p:cNvSpPr>
          <p:nvPr>
            <p:ph type="sldNum" sz="quarter" idx="5"/>
          </p:nvPr>
        </p:nvSpPr>
        <p:spPr/>
        <p:txBody>
          <a:bodyPr/>
          <a:lstStyle/>
          <a:p>
            <a:pPr defTabSz="1859066">
              <a:defRPr/>
            </a:pPr>
            <a:fld id="{D1C7FB31-0C7B-4DF9-A9BC-6BD9C278B254}" type="slidenum">
              <a:rPr lang="en-US">
                <a:solidFill>
                  <a:prstClr val="black"/>
                </a:solidFill>
                <a:latin typeface="Calibri" panose="020F0502020204030204"/>
              </a:rPr>
              <a:pPr defTabSz="1859066">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664723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808E8-8198-4445-99D3-1C497EB8C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11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33</a:t>
            </a:fld>
            <a:endParaRPr lang="en-US" dirty="0"/>
          </a:p>
        </p:txBody>
      </p:sp>
    </p:spTree>
    <p:extLst>
      <p:ext uri="{BB962C8B-B14F-4D97-AF65-F5344CB8AC3E}">
        <p14:creationId xmlns:p14="http://schemas.microsoft.com/office/powerpoint/2010/main" val="922777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works best if you practice this two to three times each day for 5- 10 minutes each time. Try to find a regular time to practice this each day.</a:t>
            </a:r>
          </a:p>
          <a:p>
            <a:endParaRPr lang="en-US" dirty="0"/>
          </a:p>
        </p:txBody>
      </p:sp>
      <p:sp>
        <p:nvSpPr>
          <p:cNvPr id="4" name="Slide Number Placeholder 3"/>
          <p:cNvSpPr>
            <a:spLocks noGrp="1"/>
          </p:cNvSpPr>
          <p:nvPr>
            <p:ph type="sldNum" sz="quarter" idx="10"/>
          </p:nvPr>
        </p:nvSpPr>
        <p:spPr/>
        <p:txBody>
          <a:bodyPr/>
          <a:lstStyle/>
          <a:p>
            <a:fld id="{4E16E4EE-909D-6D42-A22D-86E9551289EC}" type="slidenum">
              <a:rPr lang="en-US" smtClean="0"/>
              <a:t>34</a:t>
            </a:fld>
            <a:endParaRPr lang="en-US"/>
          </a:p>
        </p:txBody>
      </p:sp>
    </p:spTree>
    <p:extLst>
      <p:ext uri="{BB962C8B-B14F-4D97-AF65-F5344CB8AC3E}">
        <p14:creationId xmlns:p14="http://schemas.microsoft.com/office/powerpoint/2010/main" val="181699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AF102A-BCD4-D14F-9CE7-7BB6C2F4C31B}" type="slidenum">
              <a:rPr lang="en-GB" smtClean="0"/>
              <a:t>36</a:t>
            </a:fld>
            <a:endParaRPr lang="en-GB"/>
          </a:p>
        </p:txBody>
      </p:sp>
    </p:spTree>
    <p:extLst>
      <p:ext uri="{BB962C8B-B14F-4D97-AF65-F5344CB8AC3E}">
        <p14:creationId xmlns:p14="http://schemas.microsoft.com/office/powerpoint/2010/main" val="5929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latin typeface="Helvetica Now Text" panose="020B0504030202020204" pitchFamily="34" charset="0"/>
              <a:ea typeface="MS Mincho" panose="02020609040205080304" pitchFamily="49" charset="-128"/>
              <a:cs typeface="Arial" panose="020B0604020202020204" pitchFamily="34" charset="0"/>
            </a:endParaRPr>
          </a:p>
          <a:p>
            <a:r>
              <a:rPr lang="en-US" sz="1800" b="1" dirty="0">
                <a:latin typeface="Helvetica Now Text" panose="020B0504030202020204" pitchFamily="34" charset="0"/>
                <a:ea typeface="MS Mincho" panose="02020609040205080304" pitchFamily="49" charset="-128"/>
                <a:cs typeface="Arial" panose="020B0604020202020204" pitchFamily="34" charset="0"/>
              </a:rPr>
              <a:t>Talking Points:</a:t>
            </a:r>
          </a:p>
          <a:p>
            <a:endParaRPr lang="en-US" sz="1800" b="1" dirty="0">
              <a:latin typeface="Helvetica Now Text" panose="020B0504030202020204" pitchFamily="34" charset="0"/>
              <a:ea typeface="MS Mincho" panose="02020609040205080304" pitchFamily="49" charset="-128"/>
              <a:cs typeface="Arial" panose="020B0604020202020204" pitchFamily="34" charset="0"/>
            </a:endParaRPr>
          </a:p>
          <a:p>
            <a:r>
              <a:rPr lang="en-US" sz="1800" b="1" dirty="0">
                <a:latin typeface="Helvetica Now Text" panose="020B0504030202020204" pitchFamily="34" charset="0"/>
                <a:ea typeface="MS Mincho" panose="02020609040205080304" pitchFamily="49" charset="-128"/>
                <a:cs typeface="Arial" panose="020B0604020202020204" pitchFamily="34" charset="0"/>
              </a:rPr>
              <a:t>Employers focusing on emotional wellbeing is more then a nice to do, it is an organizational imperative. </a:t>
            </a:r>
          </a:p>
          <a:p>
            <a:r>
              <a:rPr lang="en-US" sz="1800" b="1" dirty="0">
                <a:latin typeface="Helvetica Now Text" panose="020B0504030202020204" pitchFamily="34" charset="0"/>
                <a:ea typeface="MS Mincho" panose="02020609040205080304" pitchFamily="49" charset="-128"/>
                <a:cs typeface="Arial" panose="020B0604020202020204" pitchFamily="34" charset="0"/>
              </a:rPr>
              <a:t>The data is showing that people are suffering, therefore there work and performance will impact their organizations.  The employee’s ecosystem is brought into the workforce more then ever, as the layers of an employee's needs are beyond their own, they include their families, friends and extended families too.  The role of an employee is vast many times, as it relates to caregiving for their parents, children and loved ones.  If those needs are not addressed that will compound the health of our employees and impact the business.  </a:t>
            </a:r>
          </a:p>
          <a:p>
            <a:endParaRPr lang="en-US" sz="1800" b="1" dirty="0">
              <a:latin typeface="Helvetica Now Text" panose="020B0504030202020204" pitchFamily="34" charset="0"/>
              <a:ea typeface="MS Mincho" panose="02020609040205080304" pitchFamily="49" charset="-128"/>
              <a:cs typeface="Arial" panose="020B0604020202020204" pitchFamily="34" charset="0"/>
            </a:endParaRPr>
          </a:p>
          <a:p>
            <a:r>
              <a:rPr lang="en-US" sz="1800" b="1" dirty="0">
                <a:latin typeface="Helvetica Now Text" panose="020B0504030202020204" pitchFamily="34" charset="0"/>
                <a:ea typeface="MS Mincho" panose="02020609040205080304" pitchFamily="49" charset="-128"/>
                <a:cs typeface="Arial" panose="020B0604020202020204" pitchFamily="34" charset="0"/>
              </a:rPr>
              <a:t>We have broken down the two points of focus on, to help simplify the discussion.  </a:t>
            </a:r>
          </a:p>
          <a:p>
            <a:endParaRPr lang="en-US" sz="1800" b="1" dirty="0">
              <a:latin typeface="Helvetica Now Text" panose="020B0504030202020204" pitchFamily="34" charset="0"/>
              <a:ea typeface="MS Mincho" panose="02020609040205080304" pitchFamily="49" charset="-128"/>
              <a:cs typeface="Arial" panose="020B0604020202020204" pitchFamily="34" charset="0"/>
            </a:endParaRPr>
          </a:p>
          <a:p>
            <a:r>
              <a:rPr lang="en-US" sz="1800" b="1" dirty="0">
                <a:latin typeface="Helvetica Now Text" panose="020B0504030202020204" pitchFamily="34" charset="0"/>
                <a:ea typeface="MS Mincho" panose="02020609040205080304" pitchFamily="49" charset="-128"/>
                <a:cs typeface="Arial" panose="020B0604020202020204" pitchFamily="34" charset="0"/>
              </a:rPr>
              <a:t>People are suffering</a:t>
            </a:r>
          </a:p>
          <a:p>
            <a:r>
              <a:rPr lang="en-US" sz="1800" b="1" dirty="0">
                <a:latin typeface="Helvetica Now Text" panose="020B0504030202020204" pitchFamily="34" charset="0"/>
                <a:ea typeface="MS Mincho" panose="02020609040205080304" pitchFamily="49" charset="-128"/>
                <a:cs typeface="Arial" panose="020B0604020202020204" pitchFamily="34" charset="0"/>
              </a:rPr>
              <a:t>Organizational Impact</a:t>
            </a:r>
          </a:p>
          <a:p>
            <a:endParaRPr lang="en-US" sz="1800" b="1" dirty="0">
              <a:latin typeface="Helvetica Now Text" panose="020B0504030202020204" pitchFamily="34" charset="0"/>
              <a:ea typeface="MS Mincho" panose="02020609040205080304" pitchFamily="49" charset="-128"/>
              <a:cs typeface="Arial" panose="020B0604020202020204" pitchFamily="34" charset="0"/>
            </a:endParaRPr>
          </a:p>
          <a:p>
            <a:endParaRPr lang="en-US" sz="1800" b="1" dirty="0">
              <a:latin typeface="Helvetica Now Text" panose="020B0504030202020204" pitchFamily="34" charset="0"/>
              <a:ea typeface="MS Mincho" panose="02020609040205080304" pitchFamily="49" charset="-128"/>
              <a:cs typeface="Arial" panose="020B0604020202020204" pitchFamily="34" charset="0"/>
            </a:endParaRPr>
          </a:p>
          <a:p>
            <a:r>
              <a:rPr lang="en-US" sz="1800" b="1" dirty="0">
                <a:latin typeface="Helvetica Now Text" panose="020B0504030202020204" pitchFamily="34" charset="0"/>
                <a:ea typeface="MS Mincho" panose="02020609040205080304" pitchFamily="49" charset="-128"/>
                <a:cs typeface="Arial" panose="020B0604020202020204" pitchFamily="34" charset="0"/>
              </a:rPr>
              <a:t>Sources: </a:t>
            </a:r>
          </a:p>
          <a:p>
            <a:pPr marL="236244" indent="-236244">
              <a:lnSpc>
                <a:spcPct val="98000"/>
              </a:lnSpc>
              <a:spcBef>
                <a:spcPts val="206"/>
              </a:spcBef>
              <a:buAutoNum type="arabicPeriod"/>
            </a:pPr>
            <a:r>
              <a:rPr lang="en-US" sz="1800" dirty="0">
                <a:latin typeface="Helvetica Now Text" panose="020B0504030202020204" pitchFamily="34" charset="0"/>
                <a:ea typeface="Times New Roman" panose="02020603050405020304" pitchFamily="18" charset="0"/>
                <a:cs typeface="Arial" panose="020B0604020202020204" pitchFamily="34" charset="0"/>
              </a:rPr>
              <a:t>Calm 2023 Workforce Mental Health Trends Report </a:t>
            </a:r>
          </a:p>
          <a:p>
            <a:pPr marL="236244" indent="-236244">
              <a:lnSpc>
                <a:spcPct val="98000"/>
              </a:lnSpc>
              <a:spcBef>
                <a:spcPts val="206"/>
              </a:spcBef>
              <a:buFontTx/>
              <a:buAutoNum type="arabicPeriod"/>
            </a:pPr>
            <a:r>
              <a:rPr lang="en-US" sz="1800" dirty="0">
                <a:hlinkClick r:id="rId3"/>
              </a:rPr>
              <a:t>Mental health among patients with chronic musculoskeletal pain and its relation to number of pain sites and pain intensity, a cross-sectional study among primary health care patients - PMC (nih.gov)</a:t>
            </a:r>
            <a:endParaRPr lang="en-US" sz="1800" dirty="0"/>
          </a:p>
          <a:p>
            <a:pPr marL="236244" indent="-236244">
              <a:lnSpc>
                <a:spcPct val="98000"/>
              </a:lnSpc>
              <a:spcBef>
                <a:spcPts val="206"/>
              </a:spcBef>
              <a:buFontTx/>
              <a:buAutoNum type="arabicPeriod"/>
            </a:pPr>
            <a:r>
              <a:rPr lang="en-US" sz="1800" dirty="0">
                <a:solidFill>
                  <a:srgbClr val="000000"/>
                </a:solidFill>
                <a:latin typeface="Helvetica Now Text" panose="020B0504030202020204" pitchFamily="34" charset="0"/>
              </a:rPr>
              <a:t>“Workplace Mental Health &amp; Well-Being.” Current Priorities of the U.S. Surgeon General, </a:t>
            </a:r>
            <a:r>
              <a:rPr lang="en-US" sz="1800" u="sng" dirty="0">
                <a:solidFill>
                  <a:srgbClr val="28AFC3"/>
                </a:solidFill>
                <a:latin typeface="Helvetica Now Text" panose="020B0504030202020204" pitchFamily="34" charset="0"/>
                <a:hlinkClick r:id="rId4"/>
              </a:rPr>
              <a:t>Workplace Mental Health &amp; Well-Being — Current Priorities of the U.S. Surgeon General (hhs.gov)</a:t>
            </a:r>
            <a:r>
              <a:rPr lang="en-US" sz="1800" dirty="0">
                <a:solidFill>
                  <a:srgbClr val="000000"/>
                </a:solidFill>
                <a:latin typeface="Helvetica Now Text" panose="020B0504030202020204" pitchFamily="34" charset="0"/>
              </a:rPr>
              <a:t>​</a:t>
            </a:r>
          </a:p>
          <a:p>
            <a:pPr marL="236244" indent="-236244">
              <a:lnSpc>
                <a:spcPct val="98000"/>
              </a:lnSpc>
              <a:spcBef>
                <a:spcPts val="206"/>
              </a:spcBef>
              <a:buFontTx/>
              <a:buAutoNum type="arabicPeriod"/>
            </a:pPr>
            <a:r>
              <a:rPr lang="en-US" sz="1800" dirty="0"/>
              <a:t>Massey, Stephen. “The Business Case for Workplace Mental Health.” Health Action Alliance, 2 May 2022, </a:t>
            </a:r>
            <a:r>
              <a:rPr lang="en-US" sz="1800" dirty="0">
                <a:hlinkClick r:id="rId5"/>
              </a:rPr>
              <a:t>https://www.healthaction.org/updates/05-03-22-digest</a:t>
            </a:r>
            <a:r>
              <a:rPr lang="en-US" sz="1800" dirty="0"/>
              <a:t>.</a:t>
            </a:r>
          </a:p>
          <a:p>
            <a:pPr marL="236244" indent="-236244">
              <a:lnSpc>
                <a:spcPct val="98000"/>
              </a:lnSpc>
              <a:spcBef>
                <a:spcPts val="206"/>
              </a:spcBef>
              <a:buFontTx/>
              <a:buAutoNum type="arabicPeriod"/>
            </a:pPr>
            <a:r>
              <a:rPr lang="en-US" sz="1800" dirty="0"/>
              <a:t>“What Employers Need to Know about Mental Health in the Workplace.” Mental Health in the Workplace - What Employers Need to Know | McLean Hospital, 9 June 2022, </a:t>
            </a:r>
            <a:r>
              <a:rPr lang="en-US" sz="1800" dirty="0">
                <a:hlinkClick r:id="rId6"/>
              </a:rPr>
              <a:t>https://www.mcleanhospital.org/essential/what-employers-need-know-about-mental-health-workplace</a:t>
            </a:r>
            <a:r>
              <a:rPr lang="en-US" sz="1800" dirty="0"/>
              <a:t>.</a:t>
            </a:r>
          </a:p>
          <a:p>
            <a:endParaRPr lang="en-US" sz="1800" dirty="0">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The following statistics drive forth areas of awareness and need</a:t>
            </a:r>
          </a:p>
          <a:p>
            <a:endParaRPr lang="en-US" sz="1800" dirty="0">
              <a:latin typeface="Calibri" panose="020F0502020204030204" pitchFamily="34" charset="0"/>
              <a:ea typeface="Calibri" panose="020F0502020204030204" pitchFamily="34" charset="0"/>
            </a:endParaRPr>
          </a:p>
          <a:p>
            <a:pPr algn="l" rtl="0" fontAlgn="base"/>
            <a:r>
              <a:rPr lang="en-US" sz="2000" b="1" dirty="0">
                <a:solidFill>
                  <a:srgbClr val="5D6D78"/>
                </a:solidFill>
                <a:latin typeface="Helvetica Now Text" panose="020B0504030202020204" pitchFamily="34" charset="0"/>
              </a:rPr>
              <a:t>Sources: </a:t>
            </a:r>
            <a:r>
              <a:rPr lang="en-US" sz="2000" dirty="0">
                <a:solidFill>
                  <a:srgbClr val="000000"/>
                </a:solidFill>
                <a:latin typeface="Helvetica Now Text" panose="020B0504030202020204" pitchFamily="34" charset="0"/>
              </a:rPr>
              <a:t>​</a:t>
            </a:r>
            <a:endParaRPr lang="en-US" sz="2000" dirty="0">
              <a:solidFill>
                <a:srgbClr val="000000"/>
              </a:solidFill>
              <a:latin typeface="Segoe UI" panose="020B0502040204020203" pitchFamily="34" charset="0"/>
            </a:endParaRPr>
          </a:p>
          <a:p>
            <a:pPr algn="l" rtl="0" fontAlgn="base">
              <a:buFont typeface="+mj-lt"/>
              <a:buAutoNum type="arabicPeriod"/>
            </a:pPr>
            <a:r>
              <a:rPr lang="en-US" sz="1800" dirty="0">
                <a:solidFill>
                  <a:srgbClr val="000000"/>
                </a:solidFill>
                <a:latin typeface="Helvetica Now Text" panose="020B0504030202020204" pitchFamily="34" charset="0"/>
              </a:rPr>
              <a:t>“The Mental Health of Gen Zs and Millennials in the New World of Work.” Deloitte, May 2022, </a:t>
            </a:r>
            <a:r>
              <a:rPr lang="en-US" sz="1800" u="sng" dirty="0">
                <a:solidFill>
                  <a:srgbClr val="28AFC3"/>
                </a:solidFill>
                <a:latin typeface="Helvetica Now Text" panose="020B0504030202020204" pitchFamily="34" charset="0"/>
                <a:hlinkClick r:id="rId7"/>
              </a:rPr>
              <a:t>deloitte-2022-genz-millennial-mh-whitepaper.pdf</a:t>
            </a:r>
            <a:r>
              <a:rPr lang="en-US" sz="1800" dirty="0">
                <a:solidFill>
                  <a:srgbClr val="000000"/>
                </a:solidFill>
                <a:latin typeface="Helvetica Now Text" panose="020B0504030202020204" pitchFamily="34" charset="0"/>
              </a:rPr>
              <a:t>.​</a:t>
            </a:r>
            <a:endParaRPr lang="en-US" sz="1800" dirty="0">
              <a:solidFill>
                <a:srgbClr val="000000"/>
              </a:solidFill>
              <a:latin typeface="Arial" panose="020B0604020202020204" pitchFamily="34" charset="0"/>
            </a:endParaRPr>
          </a:p>
          <a:p>
            <a:pPr algn="l" rtl="0" fontAlgn="base">
              <a:buFont typeface="+mj-lt"/>
              <a:buAutoNum type="arabicPeriod"/>
            </a:pPr>
            <a:r>
              <a:rPr lang="en-US" sz="1800" dirty="0">
                <a:solidFill>
                  <a:srgbClr val="000000"/>
                </a:solidFill>
                <a:latin typeface="Helvetica Now Text" panose="020B0504030202020204" pitchFamily="34" charset="0"/>
              </a:rPr>
              <a:t>“What Employers Need to Know about Mental Health in the Workplace.” Mental Health in the Workplace - What Employers Need to Know | McLean Hospital, 9 June 2022, </a:t>
            </a:r>
            <a:r>
              <a:rPr lang="en-US" sz="1800" u="sng" dirty="0">
                <a:solidFill>
                  <a:srgbClr val="28AFC3"/>
                </a:solidFill>
                <a:latin typeface="Helvetica Now Text" panose="020B0504030202020204" pitchFamily="34" charset="0"/>
                <a:hlinkClick r:id="rId6"/>
              </a:rPr>
              <a:t>https://www.mcleanhospital.org/essential/what-employers-need-know-about-mental-health-workplace</a:t>
            </a:r>
            <a:r>
              <a:rPr lang="en-US" sz="1800" dirty="0">
                <a:solidFill>
                  <a:srgbClr val="000000"/>
                </a:solidFill>
                <a:latin typeface="Helvetica Now Text" panose="020B0504030202020204" pitchFamily="34" charset="0"/>
              </a:rPr>
              <a:t>.​</a:t>
            </a:r>
            <a:endParaRPr lang="en-US" sz="1800" dirty="0">
              <a:solidFill>
                <a:srgbClr val="000000"/>
              </a:solidFill>
              <a:latin typeface="Arial" panose="020B0604020202020204" pitchFamily="34" charset="0"/>
            </a:endParaRPr>
          </a:p>
          <a:p>
            <a:pPr algn="l" rtl="0" fontAlgn="base">
              <a:buFont typeface="+mj-lt"/>
              <a:buAutoNum type="arabicPeriod"/>
            </a:pPr>
            <a:r>
              <a:rPr lang="en-US" sz="1800" dirty="0">
                <a:solidFill>
                  <a:srgbClr val="000000"/>
                </a:solidFill>
                <a:latin typeface="Helvetica Now Text" panose="020B0504030202020204" pitchFamily="34" charset="0"/>
              </a:rPr>
              <a:t>Over One-Third of Americans Live in Areas Lacking Mental Health Professionals” </a:t>
            </a:r>
            <a:r>
              <a:rPr lang="en-US" sz="1800" dirty="0" err="1">
                <a:solidFill>
                  <a:srgbClr val="000000"/>
                </a:solidFill>
                <a:latin typeface="Helvetica Now Text" panose="020B0504030202020204" pitchFamily="34" charset="0"/>
              </a:rPr>
              <a:t>USAFacts</a:t>
            </a:r>
            <a:r>
              <a:rPr lang="en-US" sz="1800" dirty="0">
                <a:solidFill>
                  <a:srgbClr val="000000"/>
                </a:solidFill>
                <a:latin typeface="Helvetica Now Text" panose="020B0504030202020204" pitchFamily="34" charset="0"/>
              </a:rPr>
              <a:t>, 14 July 2021, </a:t>
            </a:r>
            <a:r>
              <a:rPr lang="en-US" sz="1800" u="sng" dirty="0">
                <a:solidFill>
                  <a:srgbClr val="28AFC3"/>
                </a:solidFill>
                <a:latin typeface="Helvetica Now Text" panose="020B0504030202020204" pitchFamily="34" charset="0"/>
                <a:hlinkClick r:id="rId8"/>
              </a:rPr>
              <a:t>Over one-third of Americans live in areas lacking mental health professionals - </a:t>
            </a:r>
            <a:r>
              <a:rPr lang="en-US" sz="1800" u="sng" dirty="0" err="1">
                <a:solidFill>
                  <a:srgbClr val="28AFC3"/>
                </a:solidFill>
                <a:latin typeface="Helvetica Now Text" panose="020B0504030202020204" pitchFamily="34" charset="0"/>
                <a:hlinkClick r:id="rId8"/>
              </a:rPr>
              <a:t>USAFacts</a:t>
            </a:r>
            <a:r>
              <a:rPr lang="en-US" sz="1800" dirty="0">
                <a:solidFill>
                  <a:srgbClr val="000000"/>
                </a:solidFill>
                <a:latin typeface="Helvetica Now Text" panose="020B0504030202020204" pitchFamily="34" charset="0"/>
              </a:rPr>
              <a:t>​</a:t>
            </a:r>
            <a:endParaRPr lang="en-US" sz="1800" dirty="0">
              <a:solidFill>
                <a:srgbClr val="000000"/>
              </a:solidFill>
              <a:latin typeface="Arial" panose="020B0604020202020204" pitchFamily="34" charset="0"/>
            </a:endParaRPr>
          </a:p>
          <a:p>
            <a:pPr algn="l" rtl="0" fontAlgn="base">
              <a:buFont typeface="+mj-lt"/>
              <a:buAutoNum type="arabicPeriod"/>
            </a:pPr>
            <a:r>
              <a:rPr lang="en-US" sz="1800" dirty="0">
                <a:solidFill>
                  <a:srgbClr val="000000"/>
                </a:solidFill>
                <a:latin typeface="Helvetica Now Text" panose="020B0504030202020204" pitchFamily="34" charset="0"/>
              </a:rPr>
              <a:t>Mordecai, Don. “Mental Health Stigma at Work - Why It's a Problem: Kaiser Permanente.” Business Health Care | Choose Better | Kaiser Permanente ®, 23 Nov. 2022, </a:t>
            </a:r>
            <a:r>
              <a:rPr lang="en-US" sz="1800" u="sng" dirty="0">
                <a:solidFill>
                  <a:srgbClr val="28AFC3"/>
                </a:solidFill>
                <a:latin typeface="Helvetica Now Text" panose="020B0504030202020204" pitchFamily="34" charset="0"/>
                <a:hlinkClick r:id="rId9"/>
              </a:rPr>
              <a:t>https://business.kaiserpermanente.org/insights/mental-health-workplace/mental-health-stigma-costs</a:t>
            </a:r>
            <a:r>
              <a:rPr lang="en-US" sz="1800" dirty="0">
                <a:solidFill>
                  <a:srgbClr val="000000"/>
                </a:solidFill>
                <a:latin typeface="Helvetica Now Text" panose="020B0504030202020204" pitchFamily="34" charset="0"/>
              </a:rPr>
              <a:t>.​</a:t>
            </a:r>
            <a:endParaRPr lang="en-US" sz="1800" dirty="0">
              <a:solidFill>
                <a:srgbClr val="000000"/>
              </a:solidFill>
              <a:latin typeface="Arial" panose="020B0604020202020204" pitchFamily="34" charset="0"/>
            </a:endParaRPr>
          </a:p>
          <a:p>
            <a:pPr algn="l" rtl="0" fontAlgn="base">
              <a:buFont typeface="+mj-lt"/>
              <a:buAutoNum type="arabicPeriod"/>
            </a:pPr>
            <a:r>
              <a:rPr lang="en-US" sz="1800" dirty="0">
                <a:solidFill>
                  <a:srgbClr val="000000"/>
                </a:solidFill>
                <a:latin typeface="Helvetica Now Text" panose="020B0504030202020204" pitchFamily="34" charset="0"/>
              </a:rPr>
              <a:t>“Workplace Mental Health &amp; Well-Being.” Current Priorities of the U.S. Surgeon General, </a:t>
            </a:r>
            <a:r>
              <a:rPr lang="en-US" sz="1800" u="sng" dirty="0">
                <a:solidFill>
                  <a:srgbClr val="28AFC3"/>
                </a:solidFill>
                <a:latin typeface="Helvetica Now Text" panose="020B0504030202020204" pitchFamily="34" charset="0"/>
                <a:hlinkClick r:id="rId4"/>
              </a:rPr>
              <a:t>Workplace Mental Health &amp; Well-Being — Current Priorities of the U.S. Surgeon General (hhs.gov)</a:t>
            </a:r>
            <a:r>
              <a:rPr lang="en-US" sz="1800" dirty="0">
                <a:solidFill>
                  <a:srgbClr val="000000"/>
                </a:solidFill>
                <a:latin typeface="Helvetica Now Text" panose="020B0504030202020204" pitchFamily="34" charset="0"/>
              </a:rPr>
              <a:t>​</a:t>
            </a:r>
            <a:endParaRPr lang="en-US" sz="1800" dirty="0">
              <a:solidFill>
                <a:srgbClr val="000000"/>
              </a:solidFill>
              <a:latin typeface="Arial" panose="020B0604020202020204" pitchFamily="34" charset="0"/>
            </a:endParaRPr>
          </a:p>
          <a:p>
            <a:pPr algn="l" rtl="0" fontAlgn="base">
              <a:buFont typeface="+mj-lt"/>
              <a:buAutoNum type="arabicPeriod"/>
            </a:pPr>
            <a:r>
              <a:rPr lang="en-US" sz="1800" dirty="0">
                <a:solidFill>
                  <a:srgbClr val="000000"/>
                </a:solidFill>
                <a:latin typeface="Helvetica Now Text" panose="020B0504030202020204" pitchFamily="34" charset="0"/>
              </a:rPr>
              <a:t>“Mental Health by the Numbers.” NAMI, June 2022, </a:t>
            </a:r>
            <a:r>
              <a:rPr lang="en-US" sz="1800" u="sng" dirty="0">
                <a:solidFill>
                  <a:srgbClr val="28AFC3"/>
                </a:solidFill>
                <a:latin typeface="Helvetica Now Text" panose="020B0504030202020204" pitchFamily="34" charset="0"/>
                <a:hlinkClick r:id="rId10"/>
              </a:rPr>
              <a:t>Mental Health By the Numbers | NAMI: National Alliance on Mental Illness</a:t>
            </a:r>
            <a:r>
              <a:rPr lang="en-US" sz="1800" dirty="0">
                <a:solidFill>
                  <a:srgbClr val="000000"/>
                </a:solidFill>
                <a:latin typeface="Helvetica Now Text" panose="020B0504030202020204" pitchFamily="34" charset="0"/>
              </a:rPr>
              <a:t>​</a:t>
            </a:r>
            <a:endParaRPr lang="en-US" sz="1800" dirty="0">
              <a:solidFill>
                <a:srgbClr val="000000"/>
              </a:solidFill>
              <a:latin typeface="Arial" panose="020B0604020202020204" pitchFamily="34" charset="0"/>
            </a:endParaRPr>
          </a:p>
          <a:p>
            <a:pPr algn="l" rtl="0" fontAlgn="base">
              <a:buFont typeface="+mj-lt"/>
              <a:buAutoNum type="arabicPeriod"/>
            </a:pPr>
            <a:r>
              <a:rPr lang="en-US" sz="1800" dirty="0">
                <a:solidFill>
                  <a:srgbClr val="000000"/>
                </a:solidFill>
                <a:latin typeface="Helvetica Now Text" panose="020B0504030202020204" pitchFamily="34" charset="0"/>
              </a:rPr>
              <a:t>Gold, Stephanie, et.al., “Primary Care Doctors Are Well-Trained to Treat Common Mental Health Conditions.”, The Medical Care Blog, 6 August 2020, </a:t>
            </a:r>
            <a:r>
              <a:rPr lang="en-US" sz="1800" u="sng" dirty="0">
                <a:solidFill>
                  <a:srgbClr val="28AFC3"/>
                </a:solidFill>
                <a:latin typeface="Helvetica Now Text" panose="020B0504030202020204" pitchFamily="34" charset="0"/>
                <a:hlinkClick r:id="rId11"/>
              </a:rPr>
              <a:t>Primary care doctors treat mental health problems- The Medical Care Blog</a:t>
            </a:r>
            <a:endParaRPr lang="en-US" sz="1800" dirty="0">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1859066">
              <a:defRPr/>
            </a:pPr>
            <a:fld id="{C6AF102A-BCD4-D14F-9CE7-7BB6C2F4C31B}" type="slidenum">
              <a:rPr lang="en-GB">
                <a:solidFill>
                  <a:prstClr val="black"/>
                </a:solidFill>
                <a:latin typeface="Calibri" panose="020F0502020204030204"/>
              </a:rPr>
              <a:pPr defTabSz="1859066">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417167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5808E8-8198-4445-99D3-1C497EB8CF1E}" type="slidenum">
              <a:rPr lang="en-US" smtClean="0"/>
              <a:t>8</a:t>
            </a:fld>
            <a:endParaRPr lang="en-US" dirty="0"/>
          </a:p>
        </p:txBody>
      </p:sp>
    </p:spTree>
    <p:extLst>
      <p:ext uri="{BB962C8B-B14F-4D97-AF65-F5344CB8AC3E}">
        <p14:creationId xmlns:p14="http://schemas.microsoft.com/office/powerpoint/2010/main" val="67872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010">
              <a:defRPr/>
            </a:pPr>
            <a:r>
              <a:rPr lang="en-US" sz="3400" b="1" dirty="0">
                <a:solidFill>
                  <a:srgbClr val="333333"/>
                </a:solidFill>
                <a:latin typeface="Open Sans"/>
                <a:ea typeface="Open Sans"/>
                <a:cs typeface="Open Sans"/>
              </a:rPr>
              <a:t>Guidance on this slide: </a:t>
            </a:r>
            <a:endParaRPr lang="en-US" sz="3400" b="1" dirty="0">
              <a:solidFill>
                <a:srgbClr val="333333"/>
              </a:solidFill>
              <a:latin typeface="Open Sans" panose="020B0606030504020204" pitchFamily="34" charset="0"/>
            </a:endParaRPr>
          </a:p>
          <a:p>
            <a:pPr marL="176878" indent="-176878" defTabSz="945010">
              <a:buFontTx/>
              <a:buChar char="-"/>
            </a:pPr>
            <a:r>
              <a:rPr lang="en-US" sz="3400" dirty="0">
                <a:solidFill>
                  <a:srgbClr val="333333"/>
                </a:solidFill>
                <a:latin typeface="Open Sans"/>
                <a:ea typeface="Open Sans"/>
                <a:cs typeface="Open Sans"/>
              </a:rPr>
              <a:t>This slide highlights the organizational impact of poor emotional wellbeing. </a:t>
            </a:r>
            <a:endParaRPr lang="en-US" sz="3400" dirty="0">
              <a:solidFill>
                <a:srgbClr val="333333"/>
              </a:solidFill>
              <a:latin typeface="Open Sans" panose="020B0606030504020204" pitchFamily="34" charset="0"/>
              <a:ea typeface="Open Sans"/>
              <a:cs typeface="Open Sans"/>
            </a:endParaRPr>
          </a:p>
          <a:p>
            <a:pPr marL="176878" indent="-176878" defTabSz="945010">
              <a:buFontTx/>
              <a:buChar char="-"/>
            </a:pPr>
            <a:r>
              <a:rPr lang="en-US" sz="3400" dirty="0">
                <a:solidFill>
                  <a:srgbClr val="333333"/>
                </a:solidFill>
                <a:latin typeface="Open Sans"/>
                <a:ea typeface="Open Sans"/>
                <a:cs typeface="Open Sans"/>
              </a:rPr>
              <a:t>Highlights include (Prevalence, Cost Impact, Importance of Psychological Safety and how if affects Retention/Recruitment, as well as </a:t>
            </a:r>
            <a:r>
              <a:rPr lang="en-US" sz="1800" dirty="0">
                <a:latin typeface="Segoe UI"/>
                <a:cs typeface="Segoe UI"/>
              </a:rPr>
              <a:t>disability &amp; absenteeism/productivity)</a:t>
            </a:r>
            <a:br>
              <a:rPr lang="en-US" sz="3400" dirty="0">
                <a:latin typeface="Open Sans" panose="020B0606030504020204" pitchFamily="34" charset="0"/>
                <a:cs typeface="Open Sans"/>
              </a:rPr>
            </a:br>
            <a:endParaRPr lang="en-US" sz="34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6878" indent="-176878" defTabSz="945010">
              <a:buFontTx/>
              <a:buChar char="-"/>
            </a:pPr>
            <a:r>
              <a:rPr lang="en-US" sz="3400" b="1" dirty="0">
                <a:solidFill>
                  <a:srgbClr val="333333"/>
                </a:solidFill>
                <a:latin typeface="Open Sans"/>
                <a:ea typeface="Open Sans"/>
                <a:cs typeface="Open Sans"/>
              </a:rPr>
              <a:t>Prevalence</a:t>
            </a:r>
            <a:r>
              <a:rPr lang="en-US" sz="3400" dirty="0">
                <a:solidFill>
                  <a:srgbClr val="333333"/>
                </a:solidFill>
                <a:latin typeface="Open Sans"/>
                <a:ea typeface="Open Sans"/>
                <a:cs typeface="Open Sans"/>
              </a:rPr>
              <a:t> of those in the US experiencing a mental illness (~50M) and the gaps in care amongst adults (more than half are not receiving treatment)</a:t>
            </a:r>
            <a:br>
              <a:rPr lang="en-US" sz="3400" dirty="0">
                <a:latin typeface="Open Sans" panose="020B0606030504020204" pitchFamily="34" charset="0"/>
                <a:cs typeface="Open Sans"/>
              </a:rPr>
            </a:br>
            <a:endParaRPr lang="en-US" sz="34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6878" indent="-176878" defTabSz="945010">
              <a:buFontTx/>
              <a:buChar char="-"/>
            </a:pPr>
            <a:r>
              <a:rPr lang="en-US" sz="2000" b="1" dirty="0">
                <a:solidFill>
                  <a:schemeClr val="tx2"/>
                </a:solidFill>
                <a:latin typeface="Helvetica Now Text"/>
              </a:rPr>
              <a:t>Cost impacts </a:t>
            </a:r>
            <a:r>
              <a:rPr lang="en-US" sz="2000" dirty="0">
                <a:solidFill>
                  <a:schemeClr val="tx2"/>
                </a:solidFill>
                <a:latin typeface="Helvetica Now Text"/>
              </a:rPr>
              <a:t>of Emotional Wellbeing</a:t>
            </a:r>
          </a:p>
          <a:p>
            <a:pPr marL="649414" lvl="1" indent="-176878" defTabSz="945010">
              <a:buFontTx/>
              <a:buChar char="-"/>
            </a:pPr>
            <a:r>
              <a:rPr lang="en-US" sz="2000" dirty="0">
                <a:solidFill>
                  <a:schemeClr val="tx2"/>
                </a:solidFill>
                <a:latin typeface="Helvetica Now Text"/>
              </a:rPr>
              <a:t>Organizations spend upwards of $15K on average per employee experiencing mental health issues annually &amp; </a:t>
            </a:r>
            <a:r>
              <a:rPr lang="en-US" sz="2000" dirty="0">
                <a:solidFill>
                  <a:srgbClr val="000000"/>
                </a:solidFill>
                <a:latin typeface="Open Sans"/>
                <a:ea typeface="Open Sans"/>
                <a:cs typeface="Open Sans"/>
              </a:rPr>
              <a:t>1 in 5 Americans will experience a mental illness in a given year</a:t>
            </a:r>
          </a:p>
          <a:p>
            <a:pPr marL="649414" lvl="1" indent="-176878" defTabSz="945010">
              <a:buFontTx/>
              <a:buChar char="-"/>
            </a:pPr>
            <a:r>
              <a:rPr lang="en-US" sz="2000" dirty="0">
                <a:solidFill>
                  <a:srgbClr val="000000"/>
                </a:solidFill>
                <a:latin typeface="Open Sans"/>
                <a:ea typeface="Open Sans"/>
                <a:cs typeface="Open Sans"/>
              </a:rPr>
              <a:t>The National Safety Council released research showing employers see a ROI of $4 for ever dollar invested in mental health treatment </a:t>
            </a:r>
            <a:endParaRPr lang="en-US" sz="2000" dirty="0">
              <a:solidFill>
                <a:srgbClr val="000000"/>
              </a:solidFill>
              <a:latin typeface="Open Sans" panose="020B0606030504020204" pitchFamily="34" charset="0"/>
              <a:ea typeface="Open Sans"/>
              <a:cs typeface="Open Sans"/>
            </a:endParaRPr>
          </a:p>
          <a:p>
            <a:pPr marL="1121950" lvl="2" indent="-176878" defTabSz="945010">
              <a:buFontTx/>
              <a:buChar char="-"/>
            </a:pPr>
            <a:r>
              <a:rPr lang="en-US" sz="3400" dirty="0">
                <a:solidFill>
                  <a:srgbClr val="414141"/>
                </a:solidFill>
                <a:latin typeface="Roboto"/>
                <a:ea typeface="Roboto"/>
                <a:cs typeface="Roboto"/>
              </a:rPr>
              <a:t>“When employees receive effective treatment for mental distress, organizations realize reduced total medical costs, increased productivity, lower absenteeism and decreased disability costs”</a:t>
            </a:r>
            <a:br>
              <a:rPr lang="en-US" sz="3400" dirty="0">
                <a:latin typeface="Roboto" panose="02000000000000000000" pitchFamily="2" charset="0"/>
                <a:cs typeface="Roboto"/>
              </a:rPr>
            </a:br>
            <a:endParaRPr lang="en-US" sz="3400" dirty="0">
              <a:solidFill>
                <a:srgbClr val="414141"/>
              </a:solidFill>
              <a:latin typeface="Roboto" panose="02000000000000000000" pitchFamily="2" charset="0"/>
              <a:ea typeface="Roboto" panose="02000000000000000000" pitchFamily="2" charset="0"/>
              <a:cs typeface="Roboto" panose="02000000000000000000" pitchFamily="2" charset="0"/>
            </a:endParaRPr>
          </a:p>
          <a:p>
            <a:pPr marL="176878" indent="-176878" defTabSz="945010">
              <a:buFontTx/>
              <a:buChar char="-"/>
            </a:pPr>
            <a:r>
              <a:rPr lang="en-US" sz="2000" b="1" dirty="0">
                <a:solidFill>
                  <a:srgbClr val="000000"/>
                </a:solidFill>
                <a:latin typeface="Open Sans"/>
                <a:ea typeface="Open Sans"/>
                <a:cs typeface="Open Sans"/>
              </a:rPr>
              <a:t>Psychological Safety and Employee retention/recruitment</a:t>
            </a:r>
          </a:p>
          <a:p>
            <a:pPr marL="649414" lvl="1" indent="-176878" defTabSz="945010">
              <a:buFontTx/>
              <a:buChar char="-"/>
            </a:pPr>
            <a:r>
              <a:rPr lang="en-US" sz="2000" dirty="0">
                <a:solidFill>
                  <a:srgbClr val="000000"/>
                </a:solidFill>
                <a:latin typeface="Open Sans"/>
                <a:ea typeface="Open Sans"/>
                <a:cs typeface="Open Sans"/>
              </a:rPr>
              <a:t>Employees who feel supported are 5.5x more likely to trust the company &amp; its leaders</a:t>
            </a:r>
          </a:p>
          <a:p>
            <a:pPr marL="1121950" lvl="2" indent="-176878" defTabSz="945010">
              <a:buFontTx/>
              <a:buChar char="-"/>
            </a:pPr>
            <a:r>
              <a:rPr lang="en-US" sz="2000" dirty="0">
                <a:solidFill>
                  <a:srgbClr val="000000"/>
                </a:solidFill>
                <a:latin typeface="Open Sans"/>
                <a:ea typeface="Open Sans"/>
                <a:cs typeface="Open Sans"/>
              </a:rPr>
              <a:t>This is important because 8 in 10 US workers say how employers support their mental health is an important factor when seeking future job opportunities </a:t>
            </a:r>
            <a:endParaRPr lang="en-US" sz="2000" dirty="0">
              <a:solidFill>
                <a:srgbClr val="000000"/>
              </a:solidFill>
              <a:latin typeface="Open Sans" panose="020B0606030504020204" pitchFamily="34" charset="0"/>
              <a:ea typeface="Open Sans"/>
              <a:cs typeface="Open Sans"/>
            </a:endParaRPr>
          </a:p>
          <a:p>
            <a:pPr marL="1121950" lvl="2" indent="-176878" defTabSz="945010">
              <a:buFontTx/>
              <a:buChar char="-"/>
              <a:defRPr/>
            </a:pPr>
            <a:r>
              <a:rPr lang="en-US" sz="2000" dirty="0">
                <a:solidFill>
                  <a:srgbClr val="000000"/>
                </a:solidFill>
                <a:latin typeface="Open Sans"/>
                <a:ea typeface="Open Sans"/>
                <a:cs typeface="Open Sans"/>
              </a:rPr>
              <a:t>Additionally employees who feel stressed out during work are 3x more likely to seek employment elsewhere </a:t>
            </a:r>
            <a:r>
              <a:rPr lang="en-US" sz="2000" dirty="0">
                <a:hlinkClick r:id="rId3"/>
              </a:rPr>
              <a:t>https://www.apa.org/pubs/reports/work-well-being/compounding-pressure-2021</a:t>
            </a:r>
            <a:br>
              <a:rPr lang="en-US" sz="2000" dirty="0">
                <a:latin typeface="Open Sans" panose="020B0606030504020204" pitchFamily="34" charset="0"/>
                <a:cs typeface="Open Sans"/>
              </a:rPr>
            </a:br>
            <a:endPar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6878" indent="-176878" defTabSz="945010">
              <a:buFontTx/>
              <a:buChar char="-"/>
            </a:pPr>
            <a:r>
              <a:rPr lang="en-US" sz="1800" b="1" dirty="0">
                <a:latin typeface="Segoe UI"/>
                <a:cs typeface="Segoe UI"/>
              </a:rPr>
              <a:t>Disability &amp; Absenteeism/Productivity</a:t>
            </a:r>
          </a:p>
          <a:p>
            <a:pPr marL="649414" lvl="1" indent="-176878" defTabSz="945010">
              <a:buFontTx/>
              <a:buChar char="-"/>
            </a:pPr>
            <a:r>
              <a:rPr lang="en-US" sz="1800" dirty="0">
                <a:latin typeface="Segoe UI"/>
                <a:cs typeface="Segoe UI"/>
              </a:rPr>
              <a:t>Mental illness is the greatest cause of worker disability worldwide</a:t>
            </a:r>
          </a:p>
          <a:p>
            <a:pPr marL="649414" lvl="1" indent="-176878" defTabSz="945010">
              <a:buFontTx/>
              <a:buChar char="-"/>
            </a:pPr>
            <a:r>
              <a:rPr lang="en-US" sz="1800" dirty="0">
                <a:latin typeface="Segoe UI"/>
                <a:cs typeface="Segoe UI"/>
              </a:rPr>
              <a:t>62% of missed workdays are connected to burnout, depression or anxiety</a:t>
            </a:r>
          </a:p>
          <a:p>
            <a:pPr marL="1121950" lvl="2" indent="-176878" defTabSz="945010">
              <a:buFontTx/>
              <a:buChar char="-"/>
              <a:defRPr/>
            </a:pPr>
            <a:r>
              <a:rPr lang="en-US" sz="1800" dirty="0">
                <a:solidFill>
                  <a:srgbClr val="425167"/>
                </a:solidFill>
                <a:latin typeface="Spartan - Medium"/>
              </a:rPr>
              <a:t>Employees who are depressed miss nearly </a:t>
            </a:r>
            <a:r>
              <a:rPr lang="en-US" sz="1800" u="sng" dirty="0">
                <a:solidFill>
                  <a:srgbClr val="518BA2"/>
                </a:solidFill>
                <a:latin typeface="Spartan - Medium"/>
                <a:hlinkClick r:id="rId4"/>
              </a:rPr>
              <a:t>5 days</a:t>
            </a:r>
            <a:r>
              <a:rPr lang="en-US" sz="1800" dirty="0">
                <a:solidFill>
                  <a:srgbClr val="425167"/>
                </a:solidFill>
                <a:latin typeface="Spartan - Medium"/>
              </a:rPr>
              <a:t> of work every 3 months, and up to </a:t>
            </a:r>
            <a:r>
              <a:rPr lang="en-US" sz="1800" u="sng" dirty="0">
                <a:solidFill>
                  <a:srgbClr val="518BA2"/>
                </a:solidFill>
                <a:latin typeface="Spartan - Medium"/>
                <a:hlinkClick r:id="rId5"/>
              </a:rPr>
              <a:t>25 days</a:t>
            </a:r>
            <a:r>
              <a:rPr lang="en-US" sz="1800" dirty="0">
                <a:solidFill>
                  <a:srgbClr val="425167"/>
                </a:solidFill>
                <a:latin typeface="Spartan - Medium"/>
              </a:rPr>
              <a:t> more per year than other workers. Depression also results in </a:t>
            </a:r>
            <a:r>
              <a:rPr lang="en-US" sz="1800" u="sng" dirty="0">
                <a:solidFill>
                  <a:srgbClr val="518BA2"/>
                </a:solidFill>
                <a:latin typeface="Spartan - Medium"/>
                <a:hlinkClick r:id="rId4"/>
              </a:rPr>
              <a:t>11.5 days</a:t>
            </a:r>
            <a:r>
              <a:rPr lang="en-US" sz="1800" dirty="0">
                <a:solidFill>
                  <a:srgbClr val="425167"/>
                </a:solidFill>
                <a:latin typeface="Spartan - Medium"/>
              </a:rPr>
              <a:t> of reduced productivity every 3 months, including impaired performance for 1-2 hours of every 8-hour shift</a:t>
            </a:r>
          </a:p>
          <a:p>
            <a:pPr marL="1121950" lvl="2" indent="-176878" defTabSz="945010">
              <a:buFontTx/>
              <a:buChar char="-"/>
              <a:defRPr/>
            </a:pPr>
            <a:endParaRPr lang="en-US" sz="1800" dirty="0">
              <a:solidFill>
                <a:srgbClr val="425167"/>
              </a:solidFill>
              <a:latin typeface="Spartan - Medium"/>
            </a:endParaRPr>
          </a:p>
          <a:p>
            <a:pPr marL="1121950" lvl="2" indent="-176878" defTabSz="945010">
              <a:buFontTx/>
              <a:buChar char="-"/>
              <a:defRPr/>
            </a:pPr>
            <a:endParaRPr lang="en-US" sz="1800" dirty="0">
              <a:solidFill>
                <a:srgbClr val="425167"/>
              </a:solidFill>
              <a:latin typeface="Spartan - Medium"/>
            </a:endParaRPr>
          </a:p>
          <a:p>
            <a:pPr marL="1220072" indent="-290493" defTabSz="945010">
              <a:buFont typeface="Arial"/>
              <a:buChar char="•"/>
              <a:defRPr/>
            </a:pPr>
            <a:r>
              <a:rPr lang="en-US" b="1" dirty="0"/>
              <a:t>Sources: </a:t>
            </a:r>
            <a:endParaRPr lang="en-US" dirty="0"/>
          </a:p>
          <a:p>
            <a:pPr marL="212383" indent="-212383" defTabSz="945010">
              <a:lnSpc>
                <a:spcPct val="98000"/>
              </a:lnSpc>
              <a:spcBef>
                <a:spcPts val="187"/>
              </a:spcBef>
              <a:buFontTx/>
              <a:buAutoNum type="arabicPeriod"/>
              <a:defRPr/>
            </a:pPr>
            <a:r>
              <a:rPr lang="en-US" dirty="0"/>
              <a:t>“New Mental Health Cost Calculator Shows Why Investing in Mental Health Is Good for Business.” National Safety Council, 13 May 2021, </a:t>
            </a:r>
            <a:r>
              <a:rPr lang="en-US" dirty="0">
                <a:hlinkClick r:id="rId6"/>
              </a:rPr>
              <a:t>https://www.nsc.org/newsroom/new-mental-health-cost-calculator-demonstrates-why</a:t>
            </a:r>
            <a:r>
              <a:rPr lang="en-US" dirty="0"/>
              <a:t>. </a:t>
            </a:r>
            <a:endParaRPr lang="en-US" dirty="0">
              <a:cs typeface="Calibri"/>
            </a:endParaRPr>
          </a:p>
          <a:p>
            <a:pPr marL="212383" indent="-212383" defTabSz="945010">
              <a:lnSpc>
                <a:spcPct val="98000"/>
              </a:lnSpc>
              <a:spcBef>
                <a:spcPts val="187"/>
              </a:spcBef>
              <a:buFontTx/>
              <a:buAutoNum type="arabicPeriod"/>
              <a:defRPr/>
            </a:pPr>
            <a:r>
              <a:rPr lang="en-US" dirty="0"/>
              <a:t>“APA Poll Shows Employees Plan to Seek Workplaces with Mental Health Supports.” American Psychological Association, American Psychological Association, 14 July 2022, </a:t>
            </a:r>
            <a:r>
              <a:rPr lang="en-US" dirty="0">
                <a:hlinkClick r:id="rId7"/>
              </a:rPr>
              <a:t>https://www.apa.org/news/press/releases/2022/07/workplaces-mental-health-supports</a:t>
            </a:r>
            <a:r>
              <a:rPr lang="en-US" dirty="0"/>
              <a:t>. </a:t>
            </a:r>
            <a:endParaRPr lang="en-US" dirty="0">
              <a:cs typeface="Calibri"/>
            </a:endParaRPr>
          </a:p>
          <a:p>
            <a:pPr marL="212383" indent="-212383" defTabSz="945010">
              <a:lnSpc>
                <a:spcPct val="98000"/>
              </a:lnSpc>
              <a:spcBef>
                <a:spcPts val="187"/>
              </a:spcBef>
              <a:buFontTx/>
              <a:buAutoNum type="arabicPeriod"/>
              <a:defRPr/>
            </a:pPr>
            <a:r>
              <a:rPr lang="en-US" dirty="0"/>
              <a:t>Reinert, M, </a:t>
            </a:r>
            <a:r>
              <a:rPr lang="en-US" dirty="0" err="1"/>
              <a:t>Fritze</a:t>
            </a:r>
            <a:r>
              <a:rPr lang="en-US" dirty="0"/>
              <a:t>, D. &amp; Nguyen, T. (October 2021). “The State of Mental Health in America 2022” Mental Health America, Alexandria VA, </a:t>
            </a:r>
            <a:r>
              <a:rPr lang="en-US" dirty="0">
                <a:hlinkClick r:id="rId8"/>
              </a:rPr>
              <a:t>2022 State of Mental Health in America.pdf (mhanational.org)</a:t>
            </a:r>
            <a:r>
              <a:rPr lang="en-US" dirty="0"/>
              <a:t>.</a:t>
            </a:r>
            <a:endParaRPr lang="en-US" dirty="0">
              <a:cs typeface="Calibri"/>
            </a:endParaRPr>
          </a:p>
          <a:p>
            <a:pPr marL="212383" indent="-212383" defTabSz="945010">
              <a:lnSpc>
                <a:spcPct val="98000"/>
              </a:lnSpc>
              <a:spcBef>
                <a:spcPts val="187"/>
              </a:spcBef>
              <a:buFontTx/>
              <a:buAutoNum type="arabicPeriod"/>
              <a:defRPr/>
            </a:pPr>
            <a:r>
              <a:rPr lang="en-US" dirty="0"/>
              <a:t>Mordecai, Don. “Mental Health Stigma at Work - Why It's a Problem: Kaiser Permanente.” Business Health Care | Choose Better | Kaiser Permanente ®, 23 Nov. 2022, </a:t>
            </a:r>
            <a:r>
              <a:rPr lang="en-US" dirty="0">
                <a:hlinkClick r:id="rId9"/>
              </a:rPr>
              <a:t>https://business.kaiserpermanente.org/insights/mental-health-workplace/mental-health-stigma-costs</a:t>
            </a:r>
            <a:r>
              <a:rPr lang="en-US" dirty="0"/>
              <a:t>.</a:t>
            </a:r>
            <a:endParaRPr lang="en-US" dirty="0">
              <a:cs typeface="Calibri"/>
            </a:endParaRPr>
          </a:p>
          <a:p>
            <a:pPr marL="212383" indent="-212383" defTabSz="945010">
              <a:lnSpc>
                <a:spcPct val="98000"/>
              </a:lnSpc>
              <a:spcBef>
                <a:spcPts val="187"/>
              </a:spcBef>
              <a:buFontTx/>
              <a:buAutoNum type="arabicPeriod"/>
              <a:defRPr/>
            </a:pPr>
            <a:r>
              <a:rPr lang="en-US" dirty="0"/>
              <a:t>Massey, Stephen. “The Business Case for Workplace Mental Health.” Health Action Alliance, 2 May 2022, </a:t>
            </a:r>
            <a:r>
              <a:rPr lang="en-US" dirty="0">
                <a:hlinkClick r:id="rId10"/>
              </a:rPr>
              <a:t>https://www.healthaction.org/updates/05-03-22-digest</a:t>
            </a:r>
            <a:r>
              <a:rPr lang="en-US" dirty="0"/>
              <a:t>.</a:t>
            </a:r>
            <a:endParaRPr lang="en-US" dirty="0">
              <a:cs typeface="Calibri"/>
            </a:endParaRPr>
          </a:p>
          <a:p>
            <a:pPr marL="212383" indent="-212383" defTabSz="945010">
              <a:lnSpc>
                <a:spcPct val="98000"/>
              </a:lnSpc>
              <a:spcBef>
                <a:spcPts val="187"/>
              </a:spcBef>
              <a:buFontTx/>
              <a:buAutoNum type="arabicPeriod"/>
              <a:defRPr/>
            </a:pPr>
            <a:r>
              <a:rPr lang="en-US" dirty="0"/>
              <a:t>2021 Mental Health at Work Report —The Stakes Have Been Raised (mindsharepartners.org).</a:t>
            </a:r>
          </a:p>
        </p:txBody>
      </p:sp>
      <p:sp>
        <p:nvSpPr>
          <p:cNvPr id="4" name="Slide Number Placeholder 3"/>
          <p:cNvSpPr>
            <a:spLocks noGrp="1"/>
          </p:cNvSpPr>
          <p:nvPr>
            <p:ph type="sldNum" sz="quarter" idx="5"/>
          </p:nvPr>
        </p:nvSpPr>
        <p:spPr/>
        <p:txBody>
          <a:bodyPr/>
          <a:lstStyle/>
          <a:p>
            <a:pPr defTabSz="1859066">
              <a:defRPr/>
            </a:pPr>
            <a:fld id="{C6AF102A-BCD4-D14F-9CE7-7BB6C2F4C31B}" type="slidenum">
              <a:rPr lang="en-GB">
                <a:solidFill>
                  <a:prstClr val="black"/>
                </a:solidFill>
                <a:latin typeface="Calibri" panose="020F0502020204030204"/>
              </a:rPr>
              <a:pPr defTabSz="1859066">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174469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slide is only a representation for vendors.  Aon colleagues can plug and play others vendors and the vendors profiles to support Aon colleagues in determining that are located here: </a:t>
            </a:r>
            <a:endParaRPr lang="en-US" b="1">
              <a:ea typeface="Calibri"/>
              <a:cs typeface="Calibri"/>
            </a:endParaRPr>
          </a:p>
          <a:p>
            <a:endParaRPr lang="en-US" b="1"/>
          </a:p>
          <a:p>
            <a:r>
              <a:rPr lang="en-US">
                <a:hlinkClick r:id="rId3"/>
              </a:rPr>
              <a:t>Health Solutions Vendor Profiles - Home (aon.net)</a:t>
            </a:r>
            <a:endParaRPr lang="en-US" b="1"/>
          </a:p>
          <a:p>
            <a:pPr marL="484352" defTabSz="1296117">
              <a:lnSpc>
                <a:spcPct val="90000"/>
              </a:lnSpc>
              <a:spcAft>
                <a:spcPct val="10000"/>
              </a:spcAft>
            </a:pPr>
            <a:endParaRPr lang="en-US" b="1"/>
          </a:p>
          <a:p>
            <a:pPr marL="849950" indent="-365598" defTabSz="1296117">
              <a:lnSpc>
                <a:spcPct val="90000"/>
              </a:lnSpc>
              <a:spcAft>
                <a:spcPct val="10000"/>
              </a:spcAft>
              <a:buFont typeface="Wingdings" panose="05000000000000000000" pitchFamily="2" charset="2"/>
              <a:buChar char="§"/>
            </a:pPr>
            <a:r>
              <a:rPr lang="en-US" b="1"/>
              <a:t>Prevention: </a:t>
            </a:r>
            <a:r>
              <a:rPr lang="en-US"/>
              <a:t>avoiding the onset of Mental Health conditions through active efforts</a:t>
            </a:r>
            <a:endParaRPr lang="en-US">
              <a:ea typeface="Calibri" panose="020F0502020204030204"/>
              <a:cs typeface="Arial" charset="0"/>
            </a:endParaRPr>
          </a:p>
          <a:p>
            <a:pPr marL="849950" indent="-365598" defTabSz="1296117">
              <a:lnSpc>
                <a:spcPct val="90000"/>
              </a:lnSpc>
              <a:spcAft>
                <a:spcPct val="10000"/>
              </a:spcAft>
              <a:buClr>
                <a:schemeClr val="accent2"/>
              </a:buClr>
              <a:buFont typeface="Wingdings" panose="05000000000000000000" pitchFamily="2" charset="2"/>
              <a:buChar char="§"/>
            </a:pPr>
            <a:r>
              <a:rPr lang="en-US" b="1"/>
              <a:t>Risk Reduction: </a:t>
            </a:r>
            <a:r>
              <a:rPr lang="en-US"/>
              <a:t>implementing measures to reduce likelihood for development of Mental Health conditions or condition severity and need for more intensive/invasive treatments</a:t>
            </a:r>
            <a:endParaRPr lang="en-US" b="1">
              <a:ea typeface="Calibri" panose="020F0502020204030204"/>
              <a:cs typeface="Calibri" panose="020F0502020204030204"/>
            </a:endParaRPr>
          </a:p>
          <a:p>
            <a:pPr marL="849950" indent="-365598" defTabSz="1296117">
              <a:lnSpc>
                <a:spcPct val="90000"/>
              </a:lnSpc>
              <a:spcAft>
                <a:spcPct val="10000"/>
              </a:spcAft>
              <a:buFont typeface="Wingdings" panose="05000000000000000000" pitchFamily="2" charset="2"/>
              <a:buChar char="§"/>
            </a:pPr>
            <a:r>
              <a:rPr lang="en-US" b="1"/>
              <a:t>Treatment: </a:t>
            </a:r>
            <a:r>
              <a:rPr lang="en-US"/>
              <a:t>a therapy or medical intervention with the goal to reduce/alleviate the symptoms of Mental Health conditions</a:t>
            </a:r>
            <a:endParaRPr lang="en-US">
              <a:ea typeface="Calibri"/>
              <a:cs typeface="Calibri"/>
            </a:endParaRPr>
          </a:p>
          <a:p>
            <a:endParaRPr lang="en-US"/>
          </a:p>
          <a:p>
            <a:pPr defTabSz="929579">
              <a:lnSpc>
                <a:spcPct val="90000"/>
              </a:lnSpc>
              <a:spcAft>
                <a:spcPct val="10000"/>
              </a:spcAft>
              <a:defRPr/>
            </a:pPr>
            <a:r>
              <a:rPr lang="en-US" b="1">
                <a:solidFill>
                  <a:srgbClr val="000000"/>
                </a:solidFill>
                <a:latin typeface="Helvetica Now Text"/>
              </a:rPr>
              <a:t>Areas of Mental Health</a:t>
            </a:r>
          </a:p>
          <a:p>
            <a:pPr defTabSz="1858974">
              <a:defRPr/>
            </a:pPr>
            <a:r>
              <a:rPr lang="en-US" b="1">
                <a:solidFill>
                  <a:srgbClr val="000000"/>
                </a:solidFill>
                <a:latin typeface="Helvetica Now Text"/>
              </a:rPr>
              <a:t>Prevention:</a:t>
            </a:r>
          </a:p>
          <a:p>
            <a:pPr marL="348575" indent="-348575" defTabSz="1858974">
              <a:buFont typeface="Arial" panose="020B0604020202020204" pitchFamily="34" charset="0"/>
              <a:buChar char="•"/>
              <a:defRPr/>
            </a:pPr>
            <a:r>
              <a:rPr lang="en-US">
                <a:solidFill>
                  <a:srgbClr val="000000"/>
                </a:solidFill>
                <a:latin typeface="Helvetica Now Text"/>
              </a:rPr>
              <a:t>Brain Health</a:t>
            </a:r>
          </a:p>
          <a:p>
            <a:pPr marL="348575" indent="-348575" defTabSz="1858974">
              <a:buFont typeface="Arial" panose="020B0604020202020204" pitchFamily="34" charset="0"/>
              <a:buChar char="•"/>
              <a:defRPr/>
            </a:pPr>
            <a:r>
              <a:rPr lang="en-US">
                <a:solidFill>
                  <a:srgbClr val="000000"/>
                </a:solidFill>
                <a:latin typeface="Helvetica Now Text"/>
              </a:rPr>
              <a:t>Meditation</a:t>
            </a:r>
          </a:p>
          <a:p>
            <a:pPr marL="348575" indent="-348575" defTabSz="1858974">
              <a:buFont typeface="Arial" panose="020B0604020202020204" pitchFamily="34" charset="0"/>
              <a:buChar char="•"/>
              <a:defRPr/>
            </a:pPr>
            <a:r>
              <a:rPr lang="en-US">
                <a:solidFill>
                  <a:srgbClr val="000000"/>
                </a:solidFill>
                <a:latin typeface="Helvetica Now Text"/>
              </a:rPr>
              <a:t>Mindfulness  </a:t>
            </a:r>
          </a:p>
          <a:p>
            <a:pPr marL="348575" indent="-348575" defTabSz="1858974">
              <a:buFont typeface="Arial" panose="020B0604020202020204" pitchFamily="34" charset="0"/>
              <a:buChar char="•"/>
              <a:defRPr/>
            </a:pPr>
            <a:r>
              <a:rPr lang="en-US">
                <a:solidFill>
                  <a:srgbClr val="000000"/>
                </a:solidFill>
                <a:latin typeface="Helvetica Now Text"/>
              </a:rPr>
              <a:t>Resiliency </a:t>
            </a:r>
          </a:p>
          <a:p>
            <a:pPr defTabSz="1858974">
              <a:defRPr/>
            </a:pPr>
            <a:r>
              <a:rPr lang="en-US" b="1">
                <a:solidFill>
                  <a:srgbClr val="000000"/>
                </a:solidFill>
                <a:latin typeface="Helvetica Now Text"/>
              </a:rPr>
              <a:t>Risk Reduction: </a:t>
            </a:r>
          </a:p>
          <a:p>
            <a:pPr marL="348575" indent="-348575" defTabSz="1858974">
              <a:buFont typeface="Arial" panose="020B0604020202020204" pitchFamily="34" charset="0"/>
              <a:buChar char="•"/>
              <a:defRPr/>
            </a:pPr>
            <a:r>
              <a:rPr lang="en-US">
                <a:solidFill>
                  <a:srgbClr val="000000"/>
                </a:solidFill>
                <a:latin typeface="Helvetica Now Text"/>
              </a:rPr>
              <a:t>Stress</a:t>
            </a:r>
          </a:p>
          <a:p>
            <a:pPr marL="348575" indent="-348575" defTabSz="1858974">
              <a:buFont typeface="Arial" panose="020B0604020202020204" pitchFamily="34" charset="0"/>
              <a:buChar char="•"/>
              <a:defRPr/>
            </a:pPr>
            <a:r>
              <a:rPr lang="en-US">
                <a:solidFill>
                  <a:srgbClr val="000000"/>
                </a:solidFill>
                <a:latin typeface="Helvetica Now Text"/>
              </a:rPr>
              <a:t>Sleep</a:t>
            </a:r>
          </a:p>
          <a:p>
            <a:pPr marL="348575" indent="-348575" defTabSz="1858974">
              <a:buFont typeface="Arial" panose="020B0604020202020204" pitchFamily="34" charset="0"/>
              <a:buChar char="•"/>
              <a:defRPr/>
            </a:pPr>
            <a:r>
              <a:rPr lang="en-US">
                <a:solidFill>
                  <a:srgbClr val="000000"/>
                </a:solidFill>
                <a:latin typeface="Helvetica Now Text"/>
              </a:rPr>
              <a:t>Social isolation </a:t>
            </a:r>
          </a:p>
          <a:p>
            <a:pPr defTabSz="1858974">
              <a:defRPr/>
            </a:pPr>
            <a:r>
              <a:rPr lang="en-US" b="1">
                <a:solidFill>
                  <a:srgbClr val="000000"/>
                </a:solidFill>
                <a:latin typeface="Helvetica Now Text"/>
              </a:rPr>
              <a:t>Treatment:</a:t>
            </a:r>
          </a:p>
          <a:p>
            <a:pPr marL="348575" indent="-348575" defTabSz="1858974">
              <a:buFont typeface="Arial" panose="020B0604020202020204" pitchFamily="34" charset="0"/>
              <a:buChar char="•"/>
              <a:defRPr/>
            </a:pPr>
            <a:r>
              <a:rPr lang="en-US">
                <a:solidFill>
                  <a:srgbClr val="000000"/>
                </a:solidFill>
                <a:latin typeface="Helvetica Now Text"/>
              </a:rPr>
              <a:t>Anxiety</a:t>
            </a:r>
          </a:p>
          <a:p>
            <a:pPr marL="348575" indent="-348575" defTabSz="1858974">
              <a:buFont typeface="Arial" panose="020B0604020202020204" pitchFamily="34" charset="0"/>
              <a:buChar char="•"/>
              <a:defRPr/>
            </a:pPr>
            <a:r>
              <a:rPr lang="en-US">
                <a:solidFill>
                  <a:srgbClr val="000000"/>
                </a:solidFill>
                <a:latin typeface="Helvetica Now Text"/>
              </a:rPr>
              <a:t>Depression</a:t>
            </a:r>
          </a:p>
          <a:p>
            <a:pPr marL="348575" indent="-348575" defTabSz="1858974">
              <a:buFont typeface="Arial" panose="020B0604020202020204" pitchFamily="34" charset="0"/>
              <a:buChar char="•"/>
              <a:defRPr/>
            </a:pPr>
            <a:r>
              <a:rPr lang="en-US">
                <a:solidFill>
                  <a:srgbClr val="000000"/>
                </a:solidFill>
                <a:latin typeface="Helvetica Now Text"/>
              </a:rPr>
              <a:t>Acute &amp; chronic disorders </a:t>
            </a:r>
          </a:p>
          <a:p>
            <a:pPr marL="348575" indent="-348575" defTabSz="1858974">
              <a:buFont typeface="Arial" panose="020B0604020202020204" pitchFamily="34" charset="0"/>
              <a:buChar char="•"/>
              <a:defRPr/>
            </a:pPr>
            <a:r>
              <a:rPr lang="en-US">
                <a:solidFill>
                  <a:srgbClr val="000000"/>
                </a:solidFill>
                <a:latin typeface="Helvetica Now Text"/>
              </a:rPr>
              <a:t>Addiction </a:t>
            </a:r>
          </a:p>
          <a:p>
            <a:pPr marL="348575" indent="-348575" defTabSz="1858974">
              <a:buFont typeface="Arial" panose="020B0604020202020204" pitchFamily="34" charset="0"/>
              <a:buChar char="•"/>
              <a:defRPr/>
            </a:pPr>
            <a:r>
              <a:rPr lang="en-US">
                <a:solidFill>
                  <a:srgbClr val="000000"/>
                </a:solidFill>
                <a:latin typeface="Helvetica Now Text"/>
              </a:rPr>
              <a:t>Behavioral disorders (Adult &amp; Adolescent / Child)  </a:t>
            </a:r>
          </a:p>
          <a:p>
            <a:pPr marL="348575" indent="-348575" defTabSz="1858974">
              <a:buFont typeface="Arial" panose="020B0604020202020204" pitchFamily="34" charset="0"/>
              <a:buChar char="•"/>
              <a:defRPr/>
            </a:pPr>
            <a:r>
              <a:rPr lang="en-US">
                <a:solidFill>
                  <a:srgbClr val="000000"/>
                </a:solidFill>
                <a:latin typeface="Helvetica Now Text"/>
              </a:rPr>
              <a:t>Substance use </a:t>
            </a:r>
          </a:p>
          <a:p>
            <a:pPr defTabSz="929579">
              <a:lnSpc>
                <a:spcPct val="90000"/>
              </a:lnSpc>
              <a:spcAft>
                <a:spcPct val="10000"/>
              </a:spcAft>
            </a:pPr>
            <a:endParaRPr lang="en-US" b="1"/>
          </a:p>
          <a:p>
            <a:pPr defTabSz="929579">
              <a:lnSpc>
                <a:spcPct val="90000"/>
              </a:lnSpc>
              <a:spcAft>
                <a:spcPct val="10000"/>
              </a:spcAft>
              <a:defRPr/>
            </a:pPr>
            <a:r>
              <a:rPr lang="en-US" b="1">
                <a:solidFill>
                  <a:srgbClr val="000000"/>
                </a:solidFill>
                <a:latin typeface="Helvetica Now Text"/>
              </a:rPr>
              <a:t>Delivery Models and Interventions</a:t>
            </a:r>
          </a:p>
          <a:p>
            <a:pPr defTabSz="929579">
              <a:lnSpc>
                <a:spcPct val="90000"/>
              </a:lnSpc>
              <a:spcAft>
                <a:spcPct val="10000"/>
              </a:spcAft>
              <a:defRPr/>
            </a:pPr>
            <a:r>
              <a:rPr lang="en-US" b="1">
                <a:solidFill>
                  <a:srgbClr val="000000"/>
                </a:solidFill>
                <a:latin typeface="Helvetica Now Text"/>
              </a:rPr>
              <a:t>Treatment:</a:t>
            </a:r>
          </a:p>
          <a:p>
            <a:pPr marL="348575" indent="-348575" defTabSz="1858974">
              <a:buFont typeface="Arial" panose="020B0604020202020204" pitchFamily="34" charset="0"/>
              <a:buChar char="•"/>
              <a:defRPr/>
            </a:pPr>
            <a:r>
              <a:rPr lang="en-US">
                <a:solidFill>
                  <a:srgbClr val="000000"/>
                </a:solidFill>
                <a:latin typeface="Helvetica Now Text"/>
              </a:rPr>
              <a:t>Health benefits</a:t>
            </a:r>
          </a:p>
          <a:p>
            <a:pPr marL="348575" indent="-348575" defTabSz="1858974">
              <a:buFont typeface="Arial" panose="020B0604020202020204" pitchFamily="34" charset="0"/>
              <a:buChar char="•"/>
              <a:defRPr/>
            </a:pPr>
            <a:r>
              <a:rPr lang="en-US">
                <a:solidFill>
                  <a:srgbClr val="000000"/>
                </a:solidFill>
                <a:latin typeface="Helvetica Now Text"/>
              </a:rPr>
              <a:t>Clinical therapy </a:t>
            </a:r>
          </a:p>
          <a:p>
            <a:pPr marL="348575" indent="-348575" defTabSz="1858974">
              <a:buFont typeface="Arial" panose="020B0604020202020204" pitchFamily="34" charset="0"/>
              <a:buChar char="•"/>
              <a:defRPr/>
            </a:pPr>
            <a:r>
              <a:rPr lang="en-US">
                <a:solidFill>
                  <a:srgbClr val="000000"/>
                </a:solidFill>
                <a:latin typeface="Helvetica Now Text"/>
              </a:rPr>
              <a:t>In patient / outpatient treatment</a:t>
            </a:r>
          </a:p>
          <a:p>
            <a:pPr marL="348575" indent="-348575" defTabSz="1858974">
              <a:buFont typeface="Arial" panose="020B0604020202020204" pitchFamily="34" charset="0"/>
              <a:buChar char="•"/>
              <a:defRPr/>
            </a:pPr>
            <a:r>
              <a:rPr lang="en-US">
                <a:solidFill>
                  <a:srgbClr val="000000"/>
                </a:solidFill>
                <a:latin typeface="Helvetica Now Text"/>
              </a:rPr>
              <a:t>COEs </a:t>
            </a:r>
          </a:p>
          <a:p>
            <a:pPr marL="348575" indent="-348575" defTabSz="1858974">
              <a:buFont typeface="Arial" panose="020B0604020202020204" pitchFamily="34" charset="0"/>
              <a:buChar char="•"/>
              <a:defRPr/>
            </a:pPr>
            <a:r>
              <a:rPr lang="en-US">
                <a:solidFill>
                  <a:srgbClr val="000000"/>
                </a:solidFill>
                <a:latin typeface="Helvetica Now Text"/>
              </a:rPr>
              <a:t>Time away benefits</a:t>
            </a:r>
          </a:p>
          <a:p>
            <a:pPr defTabSz="1858974">
              <a:defRPr/>
            </a:pPr>
            <a:r>
              <a:rPr lang="en-US" b="1">
                <a:solidFill>
                  <a:srgbClr val="000000"/>
                </a:solidFill>
                <a:latin typeface="Helvetica Now Text"/>
              </a:rPr>
              <a:t>Risk Reduction: </a:t>
            </a:r>
            <a:endParaRPr lang="en-US">
              <a:solidFill>
                <a:srgbClr val="000000"/>
              </a:solidFill>
              <a:latin typeface="Helvetica Now Text"/>
            </a:endParaRPr>
          </a:p>
          <a:p>
            <a:pPr marL="348575" indent="-348575" defTabSz="1858974">
              <a:buFont typeface="Arial" panose="020B0604020202020204" pitchFamily="34" charset="0"/>
              <a:buChar char="•"/>
              <a:defRPr/>
            </a:pPr>
            <a:r>
              <a:rPr lang="en-US">
                <a:solidFill>
                  <a:srgbClr val="000000"/>
                </a:solidFill>
                <a:latin typeface="Helvetica Now Text"/>
              </a:rPr>
              <a:t>CBT / E-Therapy / Text Therapy </a:t>
            </a:r>
          </a:p>
          <a:p>
            <a:pPr marL="348575" indent="-348575" defTabSz="1858974">
              <a:buFont typeface="Arial" panose="020B0604020202020204" pitchFamily="34" charset="0"/>
              <a:buChar char="•"/>
              <a:defRPr/>
            </a:pPr>
            <a:r>
              <a:rPr lang="en-US">
                <a:solidFill>
                  <a:srgbClr val="000000"/>
                </a:solidFill>
                <a:latin typeface="Helvetica Now Text"/>
              </a:rPr>
              <a:t>Counseling (chat/phone/video)</a:t>
            </a:r>
          </a:p>
          <a:p>
            <a:pPr marL="348575" indent="-348575" defTabSz="1858974">
              <a:buFont typeface="Arial" panose="020B0604020202020204" pitchFamily="34" charset="0"/>
              <a:buChar char="•"/>
              <a:defRPr/>
            </a:pPr>
            <a:r>
              <a:rPr lang="en-US">
                <a:solidFill>
                  <a:srgbClr val="000000"/>
                </a:solidFill>
                <a:latin typeface="Helvetica Now Text"/>
              </a:rPr>
              <a:t>Employee Assistance Programs (EAP)</a:t>
            </a:r>
          </a:p>
          <a:p>
            <a:pPr marL="348575" indent="-348575" defTabSz="1858974">
              <a:buFont typeface="Arial" panose="020B0604020202020204" pitchFamily="34" charset="0"/>
              <a:buChar char="•"/>
              <a:defRPr/>
            </a:pPr>
            <a:r>
              <a:rPr lang="en-US">
                <a:solidFill>
                  <a:srgbClr val="000000"/>
                </a:solidFill>
                <a:latin typeface="Helvetica Now Text"/>
              </a:rPr>
              <a:t>Peer / community support groups  </a:t>
            </a:r>
          </a:p>
          <a:p>
            <a:pPr defTabSz="929579">
              <a:lnSpc>
                <a:spcPct val="90000"/>
              </a:lnSpc>
              <a:spcAft>
                <a:spcPct val="10000"/>
              </a:spcAft>
              <a:defRPr/>
            </a:pPr>
            <a:r>
              <a:rPr lang="en-US" b="1">
                <a:solidFill>
                  <a:srgbClr val="000000"/>
                </a:solidFill>
                <a:latin typeface="Helvetica Now Text"/>
              </a:rPr>
              <a:t>Prevention:</a:t>
            </a:r>
            <a:endParaRPr lang="en-US" b="1"/>
          </a:p>
          <a:p>
            <a:pPr marL="348575" indent="-348575" defTabSz="1858974">
              <a:buFont typeface="Arial" panose="020B0604020202020204" pitchFamily="34" charset="0"/>
              <a:buChar char="•"/>
              <a:defRPr/>
            </a:pPr>
            <a:r>
              <a:rPr lang="en-US">
                <a:solidFill>
                  <a:srgbClr val="000000"/>
                </a:solidFill>
                <a:latin typeface="Helvetica Now Text"/>
              </a:rPr>
              <a:t>AI / Chat / Gamification </a:t>
            </a:r>
          </a:p>
          <a:p>
            <a:pPr marL="348575" indent="-348575" defTabSz="1858974">
              <a:buFont typeface="Arial" panose="020B0604020202020204" pitchFamily="34" charset="0"/>
              <a:buChar char="•"/>
              <a:defRPr/>
            </a:pPr>
            <a:r>
              <a:rPr lang="en-US">
                <a:solidFill>
                  <a:srgbClr val="000000"/>
                </a:solidFill>
                <a:latin typeface="Helvetica Now Text"/>
              </a:rPr>
              <a:t>Coaching </a:t>
            </a:r>
          </a:p>
          <a:p>
            <a:pPr marL="348575" indent="-348575" defTabSz="1858974">
              <a:buFont typeface="Arial" panose="020B0604020202020204" pitchFamily="34" charset="0"/>
              <a:buChar char="•"/>
              <a:defRPr/>
            </a:pPr>
            <a:r>
              <a:rPr lang="en-US">
                <a:solidFill>
                  <a:srgbClr val="000000"/>
                </a:solidFill>
                <a:latin typeface="Helvetica Now Text"/>
              </a:rPr>
              <a:t>Digital self-guided support </a:t>
            </a:r>
          </a:p>
          <a:p>
            <a:pPr marL="348575" indent="-348575" defTabSz="1858974">
              <a:buFont typeface="Arial" panose="020B0604020202020204" pitchFamily="34" charset="0"/>
              <a:buChar char="•"/>
              <a:defRPr/>
            </a:pPr>
            <a:r>
              <a:rPr lang="en-US">
                <a:solidFill>
                  <a:srgbClr val="000000"/>
                </a:solidFill>
                <a:latin typeface="Helvetica Now Text"/>
              </a:rPr>
              <a:t>Education </a:t>
            </a:r>
          </a:p>
          <a:p>
            <a:pPr marL="348575" indent="-348575" defTabSz="1858974">
              <a:buFont typeface="Arial" panose="020B0604020202020204" pitchFamily="34" charset="0"/>
              <a:buChar char="•"/>
              <a:defRPr/>
            </a:pPr>
            <a:r>
              <a:rPr lang="en-US">
                <a:solidFill>
                  <a:srgbClr val="000000"/>
                </a:solidFill>
                <a:latin typeface="Helvetica Now Text"/>
              </a:rPr>
              <a:t>Symptom monitoring / assessment </a:t>
            </a:r>
          </a:p>
          <a:p>
            <a:pPr marL="348575" indent="-348575" defTabSz="1858974">
              <a:buFont typeface="Arial" panose="020B0604020202020204" pitchFamily="34" charset="0"/>
              <a:buChar char="•"/>
              <a:defRPr/>
            </a:pPr>
            <a:r>
              <a:rPr lang="en-US">
                <a:solidFill>
                  <a:srgbClr val="000000"/>
                </a:solidFill>
                <a:latin typeface="Helvetica Now Text"/>
              </a:rPr>
              <a:t>Work-Life resources </a:t>
            </a:r>
          </a:p>
          <a:p>
            <a:pPr marL="348575" indent="-348575" defTabSz="1858974">
              <a:buFont typeface="Arial" panose="020B0604020202020204" pitchFamily="34" charset="0"/>
              <a:buChar char="•"/>
              <a:defRPr/>
            </a:pPr>
            <a:r>
              <a:rPr lang="en-US">
                <a:solidFill>
                  <a:srgbClr val="000000"/>
                </a:solidFill>
                <a:latin typeface="Helvetica Now Text"/>
              </a:rPr>
              <a:t>Engagement strategies</a:t>
            </a:r>
            <a:endParaRPr lang="en-US" b="1"/>
          </a:p>
          <a:p>
            <a:pPr defTabSz="929579">
              <a:lnSpc>
                <a:spcPct val="90000"/>
              </a:lnSpc>
              <a:spcAft>
                <a:spcPct val="10000"/>
              </a:spcAft>
            </a:pPr>
            <a:endParaRPr lang="en-US" b="1"/>
          </a:p>
          <a:p>
            <a:pPr defTabSz="929579">
              <a:lnSpc>
                <a:spcPct val="90000"/>
              </a:lnSpc>
              <a:spcAft>
                <a:spcPct val="10000"/>
              </a:spcAft>
            </a:pPr>
            <a:r>
              <a:rPr lang="en-US" b="1"/>
              <a:t>Hot Topics:</a:t>
            </a:r>
          </a:p>
          <a:p>
            <a:pPr marL="658648" indent="-174296" defTabSz="1296117">
              <a:lnSpc>
                <a:spcPct val="90000"/>
              </a:lnSpc>
              <a:spcAft>
                <a:spcPct val="10000"/>
              </a:spcAft>
              <a:buFont typeface="Arial" panose="020B0604020202020204" pitchFamily="34" charset="0"/>
              <a:buChar char="•"/>
            </a:pPr>
            <a:r>
              <a:rPr lang="en-US" sz="1800">
                <a:solidFill>
                  <a:srgbClr val="000000"/>
                </a:solidFill>
                <a:latin typeface="Arial" panose="020B0604020202020204" pitchFamily="34" charset="0"/>
                <a:ea typeface="Calibri" panose="020F0502020204030204" pitchFamily="34" charset="0"/>
              </a:rPr>
              <a:t>Ketamine: Ketamine is a medication that is being utilized for depression resistant individuals in some settings.  The intravenous ketamine treatments are considered investigative and experimental at this time. Aon’s Clinical Team continues to monitor the research and practice around ketamine use to help inform when it moves out of the investigate and experimental phase, in order to consultation on the utilization of this intravenous medication. Ketamine in the form of </a:t>
            </a:r>
            <a:r>
              <a:rPr lang="en-US" sz="1800" err="1">
                <a:solidFill>
                  <a:srgbClr val="000000"/>
                </a:solidFill>
                <a:latin typeface="Arial" panose="020B0604020202020204" pitchFamily="34" charset="0"/>
                <a:ea typeface="Calibri" panose="020F0502020204030204" pitchFamily="34" charset="0"/>
              </a:rPr>
              <a:t>Spravato</a:t>
            </a:r>
            <a:r>
              <a:rPr lang="en-US" sz="1800">
                <a:solidFill>
                  <a:srgbClr val="000000"/>
                </a:solidFill>
                <a:latin typeface="Arial" panose="020B0604020202020204" pitchFamily="34" charset="0"/>
                <a:ea typeface="Calibri" panose="020F0502020204030204" pitchFamily="34" charset="0"/>
              </a:rPr>
              <a:t> (</a:t>
            </a:r>
            <a:r>
              <a:rPr lang="en-US" sz="1800" err="1">
                <a:solidFill>
                  <a:srgbClr val="000000"/>
                </a:solidFill>
                <a:latin typeface="Arial" panose="020B0604020202020204" pitchFamily="34" charset="0"/>
                <a:ea typeface="Calibri" panose="020F0502020204030204" pitchFamily="34" charset="0"/>
              </a:rPr>
              <a:t>esketamine</a:t>
            </a:r>
            <a:r>
              <a:rPr lang="en-US" sz="1800">
                <a:solidFill>
                  <a:srgbClr val="000000"/>
                </a:solidFill>
                <a:latin typeface="Arial" panose="020B0604020202020204" pitchFamily="34" charset="0"/>
                <a:ea typeface="Calibri" panose="020F0502020204030204" pitchFamily="34" charset="0"/>
              </a:rPr>
              <a:t>- FDA approved for treatment resistant depression) has increased 1/3 by Rx count year over year (2022 to 2023) per data from our Rx Book of Business.</a:t>
            </a:r>
            <a:endParaRPr lang="en-US" sz="1800">
              <a:latin typeface="Calibri" panose="020F0502020204030204" pitchFamily="34" charset="0"/>
              <a:ea typeface="Calibri" panose="020F0502020204030204" pitchFamily="34" charset="0"/>
            </a:endParaRPr>
          </a:p>
          <a:p>
            <a:pPr marL="658648" indent="-174296" defTabSz="1296117">
              <a:lnSpc>
                <a:spcPct val="90000"/>
              </a:lnSpc>
              <a:spcAft>
                <a:spcPct val="10000"/>
              </a:spcAft>
              <a:buFont typeface="Arial" panose="020B0604020202020204" pitchFamily="34" charset="0"/>
              <a:buChar char="•"/>
            </a:pPr>
            <a:r>
              <a:rPr lang="en-US" sz="1800">
                <a:solidFill>
                  <a:srgbClr val="000000"/>
                </a:solidFill>
                <a:latin typeface="Arial" panose="020B0604020202020204" pitchFamily="34" charset="0"/>
                <a:ea typeface="Calibri" panose="020F0502020204030204" pitchFamily="34" charset="0"/>
              </a:rPr>
              <a:t>Gender Affirming Care: This topic is both clinically and legally complex.  Please consult with Denise Heybrock, Elisha Engelen or a member of the Clinical Health Transformation Team to discuss the areas of factual information. </a:t>
            </a:r>
            <a:endParaRPr lang="en-US" sz="1800">
              <a:latin typeface="Calibri" panose="020F0502020204030204" pitchFamily="34" charset="0"/>
              <a:ea typeface="Calibri" panose="020F0502020204030204" pitchFamily="34" charset="0"/>
            </a:endParaRPr>
          </a:p>
          <a:p>
            <a:pPr marL="484352" defTabSz="1296117">
              <a:lnSpc>
                <a:spcPct val="90000"/>
              </a:lnSpc>
              <a:spcAft>
                <a:spcPct val="10000"/>
              </a:spcAft>
            </a:pPr>
            <a:endParaRPr lang="en-US">
              <a:ea typeface="Calibri"/>
              <a:cs typeface="Calibri"/>
            </a:endParaRPr>
          </a:p>
          <a:p>
            <a:pPr marL="484352" defTabSz="1296117">
              <a:lnSpc>
                <a:spcPct val="90000"/>
              </a:lnSpc>
              <a:spcAft>
                <a:spcPct val="10000"/>
              </a:spcAft>
              <a:defRPr/>
            </a:pPr>
            <a:r>
              <a:rPr lang="en-US">
                <a:latin typeface="Segoe UI" panose="020B0502040204020203" pitchFamily="34" charset="0"/>
              </a:rPr>
              <a:t>Speaker: talk to how work flexibility/leave/return to work (connection to Talent) connect</a:t>
            </a:r>
            <a:endParaRPr lang="en-US"/>
          </a:p>
          <a:p>
            <a:pPr marL="484352" defTabSz="1296117">
              <a:lnSpc>
                <a:spcPct val="90000"/>
              </a:lnSpc>
              <a:spcAft>
                <a:spcPct val="10000"/>
              </a:spcAft>
            </a:pPr>
            <a:endParaRPr lang="en-US">
              <a:ea typeface="Calibri"/>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1859066"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59066"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241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Helvetica Now Text" panose="020B0504030202020204" pitchFamily="34" charset="0"/>
                <a:ea typeface="MS Mincho" panose="02020609040205080304" pitchFamily="49" charset="-128"/>
                <a:cs typeface="Arial" panose="020B0604020202020204" pitchFamily="34" charset="0"/>
              </a:rPr>
              <a:t>Talking Points:</a:t>
            </a:r>
          </a:p>
          <a:p>
            <a:endParaRPr lang="en-US" b="1" dirty="0">
              <a:latin typeface="Helvetica Now Text" panose="020B0504030202020204" pitchFamily="34" charset="0"/>
              <a:ea typeface="MS Mincho" panose="02020609040205080304" pitchFamily="49" charset="-128"/>
              <a:cs typeface="Arial" panose="020B0604020202020204" pitchFamily="34" charset="0"/>
            </a:endParaRPr>
          </a:p>
          <a:p>
            <a:r>
              <a:rPr lang="en-US" b="1" dirty="0">
                <a:latin typeface="Helvetica Now Text" panose="020B0504030202020204" pitchFamily="34" charset="0"/>
                <a:ea typeface="MS Mincho" panose="02020609040205080304" pitchFamily="49" charset="-128"/>
                <a:cs typeface="Arial" panose="020B0604020202020204" pitchFamily="34" charset="0"/>
              </a:rPr>
              <a:t>As we explored what is creating or aiding in the suffering that people are experiencing and how solving for mental wellbeing is challenging, we brainstormed and collected feedback from our Account Executive Teams and Subject Matter Experts in the field of Mental Wellbeing and boiled that down to four barrier areas. </a:t>
            </a:r>
          </a:p>
          <a:p>
            <a:endParaRPr lang="en-US" b="1" dirty="0">
              <a:solidFill>
                <a:srgbClr val="FF0000"/>
              </a:solidFill>
              <a:latin typeface="Helvetica Now Text" panose="020B0504030202020204" pitchFamily="34" charset="0"/>
              <a:ea typeface="MS Mincho" panose="02020609040205080304" pitchFamily="49" charset="-128"/>
              <a:cs typeface="Arial" panose="020B0604020202020204" pitchFamily="34" charset="0"/>
            </a:endParaRPr>
          </a:p>
          <a:p>
            <a:pPr marL="180130" indent="-180130">
              <a:buFont typeface="Arial" panose="020B0604020202020204" pitchFamily="34" charset="0"/>
              <a:buChar char="•"/>
            </a:pPr>
            <a:r>
              <a:rPr lang="en-US" b="1" dirty="0">
                <a:solidFill>
                  <a:srgbClr val="FF0000"/>
                </a:solidFill>
                <a:latin typeface="Helvetica Now Text" panose="020B0504030202020204" pitchFamily="34" charset="0"/>
                <a:ea typeface="MS Mincho" panose="02020609040205080304" pitchFamily="49" charset="-128"/>
                <a:cs typeface="Arial" panose="020B0604020202020204" pitchFamily="34" charset="0"/>
              </a:rPr>
              <a:t>Access and Affordability, Care Fragmentation, Workplace Culture and Management and Social/Individual Influences and Impacts. </a:t>
            </a:r>
          </a:p>
          <a:p>
            <a:endParaRPr lang="en-US" b="1" dirty="0">
              <a:latin typeface="Helvetica Now Text" panose="020B0504030202020204" pitchFamily="34" charset="0"/>
              <a:ea typeface="MS Mincho" panose="02020609040205080304" pitchFamily="49" charset="-128"/>
              <a:cs typeface="Arial" panose="020B0604020202020204" pitchFamily="34" charset="0"/>
            </a:endParaRPr>
          </a:p>
          <a:p>
            <a:pPr defTabSz="960697">
              <a:defRPr/>
            </a:pPr>
            <a:r>
              <a:rPr lang="en-US" b="1" dirty="0">
                <a:solidFill>
                  <a:schemeClr val="accent1"/>
                </a:solidFill>
                <a:latin typeface="Helvetica Now Text"/>
              </a:rPr>
              <a:t>Access and Affordability</a:t>
            </a:r>
            <a:endParaRPr lang="en-US" b="1" dirty="0">
              <a:latin typeface="Helvetica Now Text" panose="020B0504030202020204" pitchFamily="34" charset="0"/>
              <a:ea typeface="MS Mincho" panose="02020609040205080304" pitchFamily="49" charset="-128"/>
              <a:cs typeface="Arial" panose="020B0604020202020204" pitchFamily="34" charset="0"/>
            </a:endParaRPr>
          </a:p>
          <a:p>
            <a:endParaRPr lang="en-US" b="1" dirty="0">
              <a:latin typeface="Helvetica Now Text" panose="020B0504030202020204" pitchFamily="34" charset="0"/>
              <a:ea typeface="MS Mincho" panose="02020609040205080304" pitchFamily="49" charset="-128"/>
              <a:cs typeface="Arial" panose="020B0604020202020204" pitchFamily="34" charset="0"/>
            </a:endParaRPr>
          </a:p>
          <a:p>
            <a:r>
              <a:rPr lang="en-US" b="1" dirty="0">
                <a:latin typeface="Helvetica Now Text" panose="020B0504030202020204" pitchFamily="34" charset="0"/>
                <a:ea typeface="MS Mincho" panose="02020609040205080304" pitchFamily="49" charset="-128"/>
                <a:cs typeface="Arial" panose="020B0604020202020204" pitchFamily="34" charset="0"/>
              </a:rPr>
              <a:t>The supply and demand for mental health providers (Psychiatrists, Therapists) is not balanced. There is lack of providers being able to support the needs of our growing diverse (race, gender, age, ethnicities, etc.) workforce and their family members.   There are provider desserts in areas that are rural or even in metropolitan cities where the providers maybe full or not contracted to serve people vis traditional medical/behavioral plans.  When people go out of network for a provider for different reasons, it elevates the cost and potential burden to the employee’s financial and emotional wellbeing. Caring for Mental wellbeing can be a long term solution for many, and requires time away from work, which some can not afford to take off or do not feel safe asking for the time related to emotional wellbeing.</a:t>
            </a:r>
          </a:p>
          <a:p>
            <a:pPr marL="480350" lvl="1" defTabSz="1921299">
              <a:spcAft>
                <a:spcPts val="630"/>
              </a:spcAft>
              <a:defRPr/>
            </a:pPr>
            <a:endParaRPr lang="en-US" b="1" dirty="0">
              <a:latin typeface="Helvetica Now Text" panose="020B0504030202020204" pitchFamily="34" charset="0"/>
              <a:ea typeface="MS Mincho" panose="02020609040205080304" pitchFamily="49" charset="-128"/>
              <a:cs typeface="Arial" panose="020B0604020202020204" pitchFamily="34" charset="0"/>
            </a:endParaRPr>
          </a:p>
          <a:p>
            <a:pPr marL="660480" lvl="1" indent="-180130" defTabSz="1921299">
              <a:spcAft>
                <a:spcPts val="630"/>
              </a:spcAft>
              <a:buFont typeface="Arial" panose="020B0604020202020204" pitchFamily="34" charset="0"/>
              <a:buChar char="•"/>
              <a:defRPr/>
            </a:pPr>
            <a:r>
              <a:rPr lang="en-GB" dirty="0">
                <a:solidFill>
                  <a:srgbClr val="000000"/>
                </a:solidFill>
                <a:latin typeface="Helvetica Now Text"/>
              </a:rPr>
              <a:t>Overall provider shortages leading to lack of in-network providers</a:t>
            </a:r>
          </a:p>
          <a:p>
            <a:pPr marL="660480" lvl="1" indent="-180130" defTabSz="1921299">
              <a:spcAft>
                <a:spcPts val="630"/>
              </a:spcAft>
              <a:buFont typeface="Arial" panose="020B0604020202020204" pitchFamily="34" charset="0"/>
              <a:buChar char="•"/>
              <a:defRPr/>
            </a:pPr>
            <a:r>
              <a:rPr lang="en-GB" dirty="0">
                <a:solidFill>
                  <a:srgbClr val="000000"/>
                </a:solidFill>
                <a:latin typeface="Helvetica Now Text"/>
              </a:rPr>
              <a:t>Difficult to find culturally competent care and clinicians who are a match for specific needs</a:t>
            </a:r>
          </a:p>
          <a:p>
            <a:pPr marL="660480" lvl="1" indent="-180130" defTabSz="1921299">
              <a:spcAft>
                <a:spcPts val="630"/>
              </a:spcAft>
              <a:buFont typeface="Arial" panose="020B0604020202020204" pitchFamily="34" charset="0"/>
              <a:buChar char="•"/>
              <a:defRPr/>
            </a:pPr>
            <a:r>
              <a:rPr lang="en-GB" dirty="0">
                <a:solidFill>
                  <a:srgbClr val="000000"/>
                </a:solidFill>
                <a:latin typeface="Helvetica Now Text"/>
              </a:rPr>
              <a:t>Shortage of specialists</a:t>
            </a:r>
          </a:p>
          <a:p>
            <a:pPr marL="660480" lvl="1" indent="-180130" defTabSz="1921299">
              <a:spcAft>
                <a:spcPts val="630"/>
              </a:spcAft>
              <a:buFont typeface="Arial" panose="020B0604020202020204" pitchFamily="34" charset="0"/>
              <a:buChar char="•"/>
              <a:defRPr/>
            </a:pPr>
            <a:r>
              <a:rPr lang="en-GB" dirty="0">
                <a:solidFill>
                  <a:srgbClr val="000000"/>
                </a:solidFill>
                <a:latin typeface="Helvetica Now Text"/>
              </a:rPr>
              <a:t>Ongoing care unaffordable for many, especially for out-of-network services</a:t>
            </a:r>
            <a:endParaRPr lang="en-GB" b="1" spc="-53" dirty="0">
              <a:solidFill>
                <a:srgbClr val="000000"/>
              </a:solidFill>
              <a:latin typeface="Helvetica Now Text"/>
            </a:endParaRPr>
          </a:p>
          <a:p>
            <a:pPr marL="660480" lvl="1" indent="-180130" defTabSz="1921299">
              <a:spcAft>
                <a:spcPts val="630"/>
              </a:spcAft>
              <a:buFont typeface="Arial" panose="020B0604020202020204" pitchFamily="34" charset="0"/>
              <a:buChar char="•"/>
              <a:defRPr/>
            </a:pPr>
            <a:r>
              <a:rPr lang="en-GB" spc="-53" dirty="0">
                <a:solidFill>
                  <a:srgbClr val="000000"/>
                </a:solidFill>
                <a:latin typeface="Helvetica Now Text"/>
              </a:rPr>
              <a:t>Lack of job flexibility to seek ongoing care</a:t>
            </a:r>
          </a:p>
          <a:p>
            <a:pPr marL="660480" lvl="1" indent="-180130" defTabSz="1921299">
              <a:spcAft>
                <a:spcPts val="630"/>
              </a:spcAft>
              <a:buFont typeface="Arial" panose="020B0604020202020204" pitchFamily="34" charset="0"/>
              <a:buChar char="•"/>
              <a:defRPr/>
            </a:pPr>
            <a:endParaRPr lang="en-GB" spc="-53" dirty="0">
              <a:solidFill>
                <a:srgbClr val="000000"/>
              </a:solidFill>
              <a:latin typeface="Helvetica Now Text"/>
            </a:endParaRPr>
          </a:p>
          <a:p>
            <a:pPr lvl="1" defTabSz="1858974">
              <a:spcAft>
                <a:spcPts val="610"/>
              </a:spcAft>
              <a:defRPr/>
            </a:pPr>
            <a:r>
              <a:rPr lang="en-GB" sz="2400" dirty="0">
                <a:solidFill>
                  <a:srgbClr val="000000"/>
                </a:solidFill>
                <a:latin typeface="Helvetica Now Text"/>
              </a:rPr>
              <a:t>Constrained provider access</a:t>
            </a:r>
          </a:p>
          <a:p>
            <a:pPr marL="813364" lvl="1" indent="-348575" defTabSz="1858974">
              <a:spcAft>
                <a:spcPts val="610"/>
              </a:spcAft>
              <a:buFont typeface="Arial" panose="020B0604020202020204" pitchFamily="34" charset="0"/>
              <a:buChar char="•"/>
              <a:defRPr/>
            </a:pPr>
            <a:r>
              <a:rPr lang="en-GB" sz="2400" dirty="0">
                <a:solidFill>
                  <a:srgbClr val="000000"/>
                </a:solidFill>
                <a:latin typeface="Helvetica Now Text"/>
              </a:rPr>
              <a:t>Overall provider shortages leading to lack of in-network providers</a:t>
            </a:r>
          </a:p>
          <a:p>
            <a:pPr marL="813364" lvl="1" indent="-348575" defTabSz="1858974">
              <a:spcAft>
                <a:spcPts val="610"/>
              </a:spcAft>
              <a:buFont typeface="Arial" panose="020B0604020202020204" pitchFamily="34" charset="0"/>
              <a:buChar char="•"/>
              <a:defRPr/>
            </a:pPr>
            <a:r>
              <a:rPr lang="en-GB" sz="2400" dirty="0">
                <a:solidFill>
                  <a:srgbClr val="000000"/>
                </a:solidFill>
                <a:latin typeface="Helvetica Now Text"/>
              </a:rPr>
              <a:t>Difficult to find culturally competent care and clinicians who are a match for specific needs</a:t>
            </a:r>
          </a:p>
          <a:p>
            <a:pPr marL="813364" lvl="1" indent="-348575" defTabSz="1858974">
              <a:spcAft>
                <a:spcPts val="610"/>
              </a:spcAft>
              <a:buFont typeface="Arial" panose="020B0604020202020204" pitchFamily="34" charset="0"/>
              <a:buChar char="•"/>
              <a:defRPr/>
            </a:pPr>
            <a:r>
              <a:rPr lang="en-GB" sz="2400" dirty="0">
                <a:solidFill>
                  <a:srgbClr val="000000"/>
                </a:solidFill>
                <a:latin typeface="Helvetica Now Text"/>
              </a:rPr>
              <a:t>Shortage of specialists</a:t>
            </a:r>
          </a:p>
          <a:p>
            <a:pPr marL="813364" lvl="1" indent="-348575" defTabSz="1858974">
              <a:spcAft>
                <a:spcPts val="610"/>
              </a:spcAft>
              <a:buFont typeface="Arial" panose="020B0604020202020204" pitchFamily="34" charset="0"/>
              <a:buChar char="•"/>
              <a:defRPr/>
            </a:pPr>
            <a:r>
              <a:rPr lang="en-GB" sz="2000" dirty="0">
                <a:solidFill>
                  <a:srgbClr val="000000"/>
                </a:solidFill>
                <a:latin typeface="Helvetica Now Text"/>
              </a:rPr>
              <a:t>Internet</a:t>
            </a:r>
          </a:p>
          <a:p>
            <a:pPr marL="813364" lvl="1" indent="-348575" defTabSz="1858974">
              <a:spcAft>
                <a:spcPts val="610"/>
              </a:spcAft>
              <a:buFont typeface="Arial" panose="020B0604020202020204" pitchFamily="34" charset="0"/>
              <a:buChar char="•"/>
              <a:defRPr/>
            </a:pPr>
            <a:r>
              <a:rPr lang="en-GB" sz="2000" dirty="0">
                <a:solidFill>
                  <a:srgbClr val="000000"/>
                </a:solidFill>
                <a:latin typeface="Helvetica Now Text"/>
              </a:rPr>
              <a:t>Transportation</a:t>
            </a:r>
          </a:p>
          <a:p>
            <a:pPr marL="813364" lvl="1" indent="-348575" defTabSz="1858974">
              <a:spcAft>
                <a:spcPts val="610"/>
              </a:spcAft>
              <a:buFont typeface="Arial" panose="020B0604020202020204" pitchFamily="34" charset="0"/>
              <a:buChar char="•"/>
              <a:defRPr/>
            </a:pPr>
            <a:endParaRPr lang="en-GB" sz="2000" dirty="0">
              <a:solidFill>
                <a:srgbClr val="000000"/>
              </a:solidFill>
              <a:latin typeface="Helvetica Now Text"/>
            </a:endParaRPr>
          </a:p>
          <a:p>
            <a:pPr lvl="1" defTabSz="1858974">
              <a:spcAft>
                <a:spcPts val="610"/>
              </a:spcAft>
              <a:defRPr/>
            </a:pPr>
            <a:r>
              <a:rPr lang="en-GB" sz="2400" dirty="0">
                <a:solidFill>
                  <a:srgbClr val="000000"/>
                </a:solidFill>
                <a:latin typeface="Helvetica Now Text"/>
              </a:rPr>
              <a:t>Cost challenges</a:t>
            </a:r>
          </a:p>
          <a:p>
            <a:pPr marL="813364" lvl="1" indent="-348575" defTabSz="1858974">
              <a:spcAft>
                <a:spcPts val="610"/>
              </a:spcAft>
              <a:buFont typeface="Arial" panose="020B0604020202020204" pitchFamily="34" charset="0"/>
              <a:buChar char="•"/>
              <a:defRPr/>
            </a:pPr>
            <a:r>
              <a:rPr lang="en-GB" sz="2400" dirty="0">
                <a:solidFill>
                  <a:srgbClr val="000000"/>
                </a:solidFill>
                <a:latin typeface="Helvetica Now Text"/>
              </a:rPr>
              <a:t>Ongoing care unaffordable for many, especially for out-of-network services</a:t>
            </a:r>
          </a:p>
          <a:p>
            <a:pPr marL="464790" lvl="1" defTabSz="1858974">
              <a:spcAft>
                <a:spcPts val="610"/>
              </a:spcAft>
              <a:defRPr/>
            </a:pPr>
            <a:endParaRPr lang="en-GB" sz="2400" spc="-51" dirty="0">
              <a:solidFill>
                <a:srgbClr val="000000"/>
              </a:solidFill>
              <a:latin typeface="Helvetica Now Text"/>
            </a:endParaRPr>
          </a:p>
          <a:p>
            <a:pPr lvl="1" defTabSz="1858974">
              <a:spcAft>
                <a:spcPts val="610"/>
              </a:spcAft>
              <a:defRPr/>
            </a:pPr>
            <a:r>
              <a:rPr lang="en-GB" sz="2400" spc="-51" dirty="0">
                <a:solidFill>
                  <a:srgbClr val="000000"/>
                </a:solidFill>
                <a:latin typeface="Helvetica Now Text"/>
              </a:rPr>
              <a:t>Time limitations</a:t>
            </a:r>
          </a:p>
          <a:p>
            <a:pPr marL="813364" lvl="1" indent="-348575" defTabSz="1858974">
              <a:spcAft>
                <a:spcPts val="610"/>
              </a:spcAft>
              <a:buFont typeface="Arial" panose="020B0604020202020204" pitchFamily="34" charset="0"/>
              <a:buChar char="•"/>
              <a:defRPr/>
            </a:pPr>
            <a:r>
              <a:rPr lang="en-GB" sz="2400" spc="-51" dirty="0">
                <a:solidFill>
                  <a:srgbClr val="000000"/>
                </a:solidFill>
                <a:latin typeface="Helvetica Now Text"/>
              </a:rPr>
              <a:t>Lack of job flexibility to seek ongoing care</a:t>
            </a:r>
            <a:endParaRPr lang="en-US" sz="2400" spc="-51" dirty="0">
              <a:solidFill>
                <a:srgbClr val="000000"/>
              </a:solidFill>
              <a:latin typeface="Helvetica Now Text" panose="020B0504030202020204" pitchFamily="34" charset="0"/>
            </a:endParaRPr>
          </a:p>
          <a:p>
            <a:pPr marL="480350" lvl="1" defTabSz="1921299">
              <a:spcAft>
                <a:spcPts val="630"/>
              </a:spcAft>
              <a:defRPr/>
            </a:pPr>
            <a:endParaRPr lang="en-GB" spc="-53" dirty="0">
              <a:solidFill>
                <a:srgbClr val="000000"/>
              </a:solidFill>
              <a:latin typeface="Helvetica Now Text"/>
            </a:endParaRPr>
          </a:p>
          <a:p>
            <a:pPr defTabSz="1921299">
              <a:spcAft>
                <a:spcPts val="630"/>
              </a:spcAft>
              <a:defRPr/>
            </a:pPr>
            <a:endParaRPr lang="en-GB" spc="-53" dirty="0">
              <a:solidFill>
                <a:srgbClr val="000000"/>
              </a:solidFill>
              <a:latin typeface="Helvetica Now Text"/>
            </a:endParaRPr>
          </a:p>
          <a:p>
            <a:pPr>
              <a:lnSpc>
                <a:spcPts val="3992"/>
              </a:lnSpc>
              <a:spcAft>
                <a:spcPts val="2312"/>
              </a:spcAft>
              <a:defRPr/>
            </a:pPr>
            <a:r>
              <a:rPr lang="en-GB" sz="1600" b="1" dirty="0">
                <a:solidFill>
                  <a:srgbClr val="007585"/>
                </a:solidFill>
                <a:latin typeface="Helvetica Now Text"/>
              </a:rPr>
              <a:t>Care Fragmentation and Gaps in Quality</a:t>
            </a:r>
          </a:p>
          <a:p>
            <a:pPr>
              <a:lnSpc>
                <a:spcPts val="3992"/>
              </a:lnSpc>
              <a:spcAft>
                <a:spcPts val="2312"/>
              </a:spcAft>
              <a:defRPr/>
            </a:pPr>
            <a:endParaRPr lang="en-GB" sz="1600" b="1" dirty="0">
              <a:solidFill>
                <a:srgbClr val="007585"/>
              </a:solidFill>
              <a:latin typeface="Helvetica Now Text"/>
            </a:endParaRPr>
          </a:p>
          <a:p>
            <a:pPr>
              <a:lnSpc>
                <a:spcPts val="3992"/>
              </a:lnSpc>
              <a:spcAft>
                <a:spcPts val="2312"/>
              </a:spcAft>
              <a:defRPr/>
            </a:pPr>
            <a:r>
              <a:rPr lang="en-GB" sz="1600" b="1" dirty="0">
                <a:solidFill>
                  <a:srgbClr val="007585"/>
                </a:solidFill>
                <a:latin typeface="Helvetica Now Text"/>
              </a:rPr>
              <a:t>Many people do not know how to navigate the medical system, more less the emotional wellbeing side of things. The care someone gets for their pharmacy needs through medication is prescribed by another person then the talk therapy component the majority of time.  80% of those medications for emotional wellbeing are from a primary care provider (PCP), which can be representative of the lack of Psychiatrists, Familiarity with the Provider or Ease of Access.  A PCP could be the best option, although the monitoring of those medications generally do not happen at the same frequency if they were prescribed and managed by a Psychiatrist or Psychiatric Nurse.  The ability to care for one's emotional wellbeing is usually accessed at the time of care being needed, and not from a preventative nature. We have preventative protocol for physical health, such as pap smears or colonoscopies, or child well visits, although nothing is specific to emotional wellbeing.  These practices are getting better to focus on emotional wellbeing such as asking a female to take the Patient Health Questionnaire (assessment for depression) during a women’s well visit.  There are increasing solutions in this space of emotional wellbeing which gives more options, and at times more confusing on where to go.  Some navigation programs are included, and others are more basic or not as holistic in thinking, which can be defeating to a person who asks or help and doesn’t receive.</a:t>
            </a:r>
          </a:p>
          <a:p>
            <a:pPr>
              <a:lnSpc>
                <a:spcPts val="3992"/>
              </a:lnSpc>
              <a:spcAft>
                <a:spcPts val="2312"/>
              </a:spcAft>
              <a:defRPr/>
            </a:pPr>
            <a:endParaRPr lang="en-GB" sz="1600" b="1" dirty="0">
              <a:solidFill>
                <a:srgbClr val="007585"/>
              </a:solidFill>
              <a:latin typeface="Helvetica Now Text"/>
            </a:endParaRPr>
          </a:p>
          <a:p>
            <a:pPr marL="290493" indent="-290493">
              <a:lnSpc>
                <a:spcPts val="3992"/>
              </a:lnSpc>
              <a:spcAft>
                <a:spcPts val="2312"/>
              </a:spcAft>
              <a:buFont typeface="Arial" panose="020B0604020202020204" pitchFamily="34" charset="0"/>
              <a:buChar char="•"/>
              <a:defRPr/>
            </a:pPr>
            <a:r>
              <a:rPr lang="en-GB" sz="1600" b="1" dirty="0">
                <a:solidFill>
                  <a:srgbClr val="007585"/>
                </a:solidFill>
                <a:latin typeface="Helvetica Now Text"/>
              </a:rPr>
              <a:t>Only 20% of mental health treatments have been proven effective in research which is connected to the lack of evidence-based practice by some providers. </a:t>
            </a:r>
          </a:p>
          <a:p>
            <a:pPr>
              <a:spcAft>
                <a:spcPts val="630"/>
              </a:spcAft>
              <a:defRPr/>
            </a:pPr>
            <a:endParaRPr lang="en-GB" b="1" dirty="0">
              <a:latin typeface="Helvetica Now Text"/>
            </a:endParaRPr>
          </a:p>
          <a:p>
            <a:pPr marL="840610" lvl="1" indent="-360262">
              <a:spcAft>
                <a:spcPts val="630"/>
              </a:spcAft>
              <a:buFont typeface="Arial" panose="020B0604020202020204" pitchFamily="34" charset="0"/>
              <a:buChar char="•"/>
              <a:defRPr/>
            </a:pPr>
            <a:r>
              <a:rPr lang="en-GB" dirty="0">
                <a:latin typeface="Helvetica Now Text"/>
              </a:rPr>
              <a:t>EAP/Carrier networks</a:t>
            </a:r>
          </a:p>
          <a:p>
            <a:pPr marL="840610" lvl="1" indent="-360262">
              <a:spcAft>
                <a:spcPts val="630"/>
              </a:spcAft>
              <a:buFont typeface="Arial" panose="020B0604020202020204" pitchFamily="34" charset="0"/>
              <a:buChar char="•"/>
              <a:defRPr/>
            </a:pPr>
            <a:r>
              <a:rPr lang="en-GB" dirty="0">
                <a:latin typeface="Helvetica Now Text"/>
              </a:rPr>
              <a:t>PCP and mental health provider</a:t>
            </a:r>
          </a:p>
          <a:p>
            <a:pPr marL="840610" lvl="1" indent="-360262">
              <a:spcAft>
                <a:spcPts val="630"/>
              </a:spcAft>
              <a:buFont typeface="Arial" panose="020B0604020202020204" pitchFamily="34" charset="0"/>
              <a:buChar char="•"/>
              <a:defRPr/>
            </a:pPr>
            <a:r>
              <a:rPr lang="en-GB" dirty="0">
                <a:latin typeface="Helvetica Now Text"/>
              </a:rPr>
              <a:t>Condition management programs</a:t>
            </a:r>
            <a:endParaRPr lang="en-GB" b="1" dirty="0">
              <a:latin typeface="Helvetica Now Text"/>
            </a:endParaRPr>
          </a:p>
          <a:p>
            <a:pPr marL="840610" lvl="1" indent="-360262">
              <a:spcAft>
                <a:spcPts val="630"/>
              </a:spcAft>
              <a:buFont typeface="Arial" panose="020B0604020202020204" pitchFamily="34" charset="0"/>
              <a:buChar char="•"/>
              <a:defRPr/>
            </a:pPr>
            <a:r>
              <a:rPr lang="en-GB" dirty="0">
                <a:latin typeface="Helvetica Now Text"/>
              </a:rPr>
              <a:t>No reliable credentials for specialties</a:t>
            </a:r>
          </a:p>
          <a:p>
            <a:pPr marL="840610" lvl="1" indent="-360262">
              <a:spcAft>
                <a:spcPts val="630"/>
              </a:spcAft>
              <a:buFont typeface="Arial" panose="020B0604020202020204" pitchFamily="34" charset="0"/>
              <a:buChar char="•"/>
              <a:defRPr/>
            </a:pPr>
            <a:r>
              <a:rPr lang="en-GB" dirty="0">
                <a:latin typeface="Helvetica Now Text"/>
              </a:rPr>
              <a:t>Lack of outcomes reporting</a:t>
            </a:r>
          </a:p>
          <a:p>
            <a:pPr marL="840610" lvl="1" indent="-360262">
              <a:spcAft>
                <a:spcPts val="630"/>
              </a:spcAft>
              <a:buFont typeface="Arial" panose="020B0604020202020204" pitchFamily="34" charset="0"/>
              <a:buChar char="•"/>
              <a:defRPr/>
            </a:pPr>
            <a:r>
              <a:rPr lang="en-GB" dirty="0">
                <a:latin typeface="Helvetica Now Text"/>
              </a:rPr>
              <a:t>Low adherence to evidence-based protocols</a:t>
            </a:r>
          </a:p>
          <a:p>
            <a:pPr marL="840610" lvl="1" indent="-360262">
              <a:spcAft>
                <a:spcPts val="630"/>
              </a:spcAft>
              <a:buFont typeface="Arial" panose="020B0604020202020204" pitchFamily="34" charset="0"/>
              <a:buChar char="•"/>
              <a:defRPr/>
            </a:pPr>
            <a:r>
              <a:rPr lang="en-US" dirty="0">
                <a:latin typeface="Helvetica Now Text"/>
              </a:rPr>
              <a:t>Substance use out-of-network treatment and nonaccredited facility treatment centers</a:t>
            </a:r>
          </a:p>
          <a:p>
            <a:pPr marL="840610" lvl="1" indent="-360262">
              <a:spcAft>
                <a:spcPts val="630"/>
              </a:spcAft>
              <a:buFont typeface="Arial" panose="020B0604020202020204" pitchFamily="34" charset="0"/>
              <a:buChar char="•"/>
              <a:defRPr/>
            </a:pPr>
            <a:r>
              <a:rPr lang="en-US" dirty="0"/>
              <a:t>Uneven measurement of care quality and outcomes</a:t>
            </a:r>
          </a:p>
          <a:p>
            <a:pPr marL="840610" lvl="1" indent="-360262">
              <a:spcAft>
                <a:spcPts val="630"/>
              </a:spcAft>
              <a:buFont typeface="Arial" panose="020B0604020202020204" pitchFamily="34" charset="0"/>
              <a:buChar char="•"/>
              <a:defRPr/>
            </a:pPr>
            <a:r>
              <a:rPr lang="en-US" dirty="0"/>
              <a:t>Poor adherence to evidence-based treatment</a:t>
            </a:r>
          </a:p>
          <a:p>
            <a:pPr marL="840610" lvl="1" indent="-360262">
              <a:spcAft>
                <a:spcPts val="630"/>
              </a:spcAft>
              <a:buFont typeface="Arial" panose="020B0604020202020204" pitchFamily="34" charset="0"/>
              <a:buChar char="•"/>
              <a:defRPr/>
            </a:pPr>
            <a:r>
              <a:rPr lang="en-US" dirty="0"/>
              <a:t>Ongoing stigma within the health care system towards patients with mental health conditions and substance use disorders: may dismiss substance use disorders as a “behavior” rather than a condition in need of compassionate treatment</a:t>
            </a:r>
          </a:p>
          <a:p>
            <a:pPr marL="840610" lvl="1" indent="-360262">
              <a:spcAft>
                <a:spcPts val="630"/>
              </a:spcAft>
              <a:buFont typeface="Arial" panose="020B0604020202020204" pitchFamily="34" charset="0"/>
              <a:buChar char="•"/>
              <a:defRPr/>
            </a:pPr>
            <a:r>
              <a:rPr lang="en-US" dirty="0"/>
              <a:t>Fragmented delivery, where mental health and substance use disorder programs and providers are unable to share data with primary care and other providers, is a problem particularly exacerbated when using a multitude of virtual solutions</a:t>
            </a:r>
          </a:p>
          <a:p>
            <a:pPr marL="180130" indent="-180130">
              <a:buFont typeface="Arial" panose="020B0604020202020204" pitchFamily="34" charset="0"/>
              <a:buChar char="•"/>
            </a:pPr>
            <a:endParaRPr lang="en-US" dirty="0">
              <a:latin typeface="Helvetica Now Text"/>
            </a:endParaRPr>
          </a:p>
          <a:p>
            <a:pPr lvl="1" defTabSz="1858974">
              <a:spcAft>
                <a:spcPts val="610"/>
              </a:spcAft>
              <a:defRPr/>
            </a:pPr>
            <a:r>
              <a:rPr lang="en-GB" dirty="0">
                <a:solidFill>
                  <a:srgbClr val="000000"/>
                </a:solidFill>
                <a:latin typeface="Helvetica Now Text"/>
              </a:rPr>
              <a:t>Siloed ecosystem</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EAP/Carrier networks</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PCP and mental health provider</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Condition management programs</a:t>
            </a:r>
          </a:p>
          <a:p>
            <a:pPr lvl="1" defTabSz="1858974">
              <a:spcAft>
                <a:spcPts val="610"/>
              </a:spcAft>
              <a:defRPr/>
            </a:pPr>
            <a:endParaRPr lang="en-GB" dirty="0">
              <a:solidFill>
                <a:srgbClr val="000000"/>
              </a:solidFill>
              <a:latin typeface="Helvetica Now Text"/>
            </a:endParaRPr>
          </a:p>
          <a:p>
            <a:pPr lvl="1" defTabSz="1858974">
              <a:spcAft>
                <a:spcPts val="610"/>
              </a:spcAft>
              <a:defRPr/>
            </a:pPr>
            <a:r>
              <a:rPr lang="en-GB" dirty="0">
                <a:solidFill>
                  <a:srgbClr val="000000"/>
                </a:solidFill>
                <a:latin typeface="Helvetica Now Text"/>
              </a:rPr>
              <a:t>Lack of quality transparency</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No reliable credentials for specialties</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Lack of outcomes reporting</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Low adherence to evidence-based protocols</a:t>
            </a:r>
          </a:p>
          <a:p>
            <a:pPr marL="813364" lvl="1" indent="-348575" defTabSz="1858974">
              <a:spcAft>
                <a:spcPts val="610"/>
              </a:spcAft>
              <a:buFont typeface="Arial" panose="020B0604020202020204" pitchFamily="34" charset="0"/>
              <a:buChar char="•"/>
              <a:defRPr/>
            </a:pPr>
            <a:r>
              <a:rPr lang="en-US" dirty="0">
                <a:solidFill>
                  <a:srgbClr val="000000"/>
                </a:solidFill>
                <a:latin typeface="Helvetica Now Text"/>
              </a:rPr>
              <a:t>Substance use out-of-network treatment and nonaccredited facility treatment centers</a:t>
            </a:r>
          </a:p>
          <a:p>
            <a:endParaRPr lang="en-US" dirty="0">
              <a:latin typeface="Helvetica Now Text"/>
            </a:endParaRPr>
          </a:p>
          <a:p>
            <a:pPr marL="360262" indent="-360262" defTabSz="1921299">
              <a:spcAft>
                <a:spcPts val="630"/>
              </a:spcAft>
              <a:buFont typeface="Arial" panose="020B0604020202020204" pitchFamily="34" charset="0"/>
              <a:buChar char="•"/>
              <a:defRPr/>
            </a:pPr>
            <a:endParaRPr lang="en-US" spc="-53" dirty="0">
              <a:solidFill>
                <a:srgbClr val="000000"/>
              </a:solidFill>
              <a:latin typeface="Helvetica Now Text" panose="020B0504030202020204" pitchFamily="34" charset="0"/>
            </a:endParaRPr>
          </a:p>
          <a:p>
            <a:pPr>
              <a:lnSpc>
                <a:spcPts val="3992"/>
              </a:lnSpc>
              <a:spcAft>
                <a:spcPts val="2312"/>
              </a:spcAft>
              <a:defRPr/>
            </a:pPr>
            <a:r>
              <a:rPr lang="en-US" sz="1600" b="1" dirty="0">
                <a:solidFill>
                  <a:schemeClr val="accent1"/>
                </a:solidFill>
                <a:latin typeface="Helvetica Now Text"/>
              </a:rPr>
              <a:t>Workplace Culture and Management</a:t>
            </a:r>
          </a:p>
          <a:p>
            <a:pPr>
              <a:lnSpc>
                <a:spcPts val="3992"/>
              </a:lnSpc>
              <a:spcAft>
                <a:spcPts val="2312"/>
              </a:spcAft>
              <a:defRPr/>
            </a:pPr>
            <a:endParaRPr lang="en-US" sz="1600" b="1" dirty="0">
              <a:solidFill>
                <a:schemeClr val="accent1"/>
              </a:solidFill>
              <a:latin typeface="Helvetica Now Text"/>
            </a:endParaRPr>
          </a:p>
          <a:p>
            <a:pPr>
              <a:lnSpc>
                <a:spcPts val="3992"/>
              </a:lnSpc>
              <a:spcAft>
                <a:spcPts val="2312"/>
              </a:spcAft>
              <a:defRPr/>
            </a:pPr>
            <a:r>
              <a:rPr lang="en-US" sz="1600" b="1" dirty="0">
                <a:solidFill>
                  <a:schemeClr val="accent1"/>
                </a:solidFill>
                <a:latin typeface="Helvetica Now Text"/>
              </a:rPr>
              <a:t>The Workplace is a community that a person spends many hours of their day(s).  We know that the requests of leadership and managers is becoming increasing more demanding with the shifts in the workplace needs to differentiate to meet talent attraction and sustainment, in addition to </a:t>
            </a:r>
            <a:r>
              <a:rPr lang="en-US" sz="1600" b="1" dirty="0" err="1">
                <a:solidFill>
                  <a:schemeClr val="accent1"/>
                </a:solidFill>
                <a:latin typeface="Helvetica Now Text"/>
              </a:rPr>
              <a:t>poliices</a:t>
            </a:r>
            <a:r>
              <a:rPr lang="en-US" sz="1600" b="1" dirty="0">
                <a:solidFill>
                  <a:schemeClr val="accent1"/>
                </a:solidFill>
                <a:latin typeface="Helvetica Now Text"/>
              </a:rPr>
              <a:t> and procedures to support and protect all people and the diverse needs, in addition to increase in people suffering and the inability not to factor in those impacts to the performance expectations to lessen business impacts.  We know that employees flourish with leaders and mangers that reduce stigma through the actions and resources to; protect, promote and provide emotional wellbeing support.  Leaders and managers with increase knowledge and application of emotional fitness will inevitably help the workforce through the suffering or reduce the suffering. The concept of worklife balance is attainable to some, although others are still seeking the ability to have a balance. Depending on the industry of the ability to be flexible at the workplace can be a challenge, although there are ways to get creative with solutions!</a:t>
            </a:r>
          </a:p>
          <a:p>
            <a:pPr>
              <a:lnSpc>
                <a:spcPts val="3992"/>
              </a:lnSpc>
              <a:spcAft>
                <a:spcPts val="2312"/>
              </a:spcAft>
              <a:defRPr/>
            </a:pPr>
            <a:endParaRPr lang="en-US" sz="1600" b="1" dirty="0">
              <a:solidFill>
                <a:schemeClr val="accent1"/>
              </a:solidFill>
              <a:latin typeface="Helvetica Now Text"/>
            </a:endParaRPr>
          </a:p>
          <a:p>
            <a:pPr marL="840610" lvl="1" indent="-360262" defTabSz="1921299">
              <a:spcAft>
                <a:spcPts val="630"/>
              </a:spcAft>
              <a:buFont typeface="Arial" panose="020B0604020202020204" pitchFamily="34" charset="0"/>
              <a:buChar char="•"/>
              <a:defRPr/>
            </a:pPr>
            <a:r>
              <a:rPr lang="en-US" dirty="0">
                <a:solidFill>
                  <a:srgbClr val="000000"/>
                </a:solidFill>
                <a:latin typeface="Helvetica Now Text"/>
              </a:rPr>
              <a:t>Enmeshed personal and professional lives</a:t>
            </a:r>
          </a:p>
          <a:p>
            <a:pPr marL="840610" lvl="1" indent="-360262">
              <a:spcAft>
                <a:spcPts val="630"/>
              </a:spcAft>
              <a:buFont typeface="Arial" panose="020B0604020202020204" pitchFamily="34" charset="0"/>
              <a:buChar char="•"/>
              <a:defRPr/>
            </a:pPr>
            <a:r>
              <a:rPr lang="en-US" dirty="0">
                <a:solidFill>
                  <a:srgbClr val="000000"/>
                </a:solidFill>
                <a:latin typeface="Helvetica Now Text"/>
              </a:rPr>
              <a:t>Changing priorities </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Mental Health Stigma</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Manager awareness and resources</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Wellbeing as a program versus a culture</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Inclusive leadership</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Community and belonging</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Job and time flexibility</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Career pathways</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Development/upskilling</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Virtual/hybrid</a:t>
            </a:r>
          </a:p>
          <a:p>
            <a:pPr marL="840610" lvl="1" indent="-360262" defTabSz="1921299">
              <a:spcAft>
                <a:spcPts val="630"/>
              </a:spcAft>
              <a:buFont typeface="Arial" panose="020B0604020202020204" pitchFamily="34" charset="0"/>
              <a:buChar char="•"/>
              <a:defRPr/>
            </a:pPr>
            <a:r>
              <a:rPr lang="en-GB" dirty="0">
                <a:solidFill>
                  <a:srgbClr val="000000"/>
                </a:solidFill>
                <a:latin typeface="Helvetica Now Text"/>
              </a:rPr>
              <a:t>AI impacts</a:t>
            </a:r>
          </a:p>
          <a:p>
            <a:pPr marL="813364" lvl="1" indent="-348575" defTabSz="1858974">
              <a:spcAft>
                <a:spcPts val="610"/>
              </a:spcAft>
              <a:buFont typeface="Arial" panose="020B0604020202020204" pitchFamily="34" charset="0"/>
              <a:buChar char="•"/>
              <a:defRPr/>
            </a:pPr>
            <a:r>
              <a:rPr lang="en-US" dirty="0">
                <a:solidFill>
                  <a:srgbClr val="000000"/>
                </a:solidFill>
                <a:latin typeface="Helvetica Now Text"/>
              </a:rPr>
              <a:t>Enmeshed personal and professional lives</a:t>
            </a:r>
          </a:p>
          <a:p>
            <a:pPr marL="813364" lvl="1" indent="-348575" defTabSz="1858974">
              <a:spcAft>
                <a:spcPts val="610"/>
              </a:spcAft>
              <a:buFont typeface="Arial" panose="020B0604020202020204" pitchFamily="34" charset="0"/>
              <a:buChar char="•"/>
              <a:defRPr/>
            </a:pPr>
            <a:r>
              <a:rPr lang="en-US" dirty="0">
                <a:solidFill>
                  <a:srgbClr val="000000"/>
                </a:solidFill>
                <a:latin typeface="Helvetica Now Text"/>
              </a:rPr>
              <a:t>Changing priorities </a:t>
            </a:r>
          </a:p>
          <a:p>
            <a:pPr lvl="1" defTabSz="1858974">
              <a:spcAft>
                <a:spcPts val="610"/>
              </a:spcAft>
              <a:defRPr/>
            </a:pPr>
            <a:r>
              <a:rPr lang="en-GB" dirty="0">
                <a:solidFill>
                  <a:srgbClr val="000000"/>
                </a:solidFill>
                <a:latin typeface="Helvetica Now Text"/>
              </a:rPr>
              <a:t>Gaps in supportive culture</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Mental Health Stigma</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Manager awareness and resources</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Wellbeing as a program versus a culture</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Inclusive leadership and language</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Community and belonging</a:t>
            </a:r>
          </a:p>
          <a:p>
            <a:pPr lvl="1" defTabSz="1858974">
              <a:spcAft>
                <a:spcPts val="610"/>
              </a:spcAft>
              <a:defRPr/>
            </a:pPr>
            <a:r>
              <a:rPr lang="en-GB" dirty="0">
                <a:solidFill>
                  <a:srgbClr val="000000"/>
                </a:solidFill>
                <a:latin typeface="Helvetica Now Text"/>
              </a:rPr>
              <a:t>Impact of work structure</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Job and time flexibility</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Career pathways</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Development/upskilling</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Virtual/hybrid</a:t>
            </a:r>
          </a:p>
          <a:p>
            <a:pPr marL="813364" lvl="1" indent="-348575" defTabSz="1858974">
              <a:spcAft>
                <a:spcPts val="610"/>
              </a:spcAft>
              <a:buFont typeface="Arial" panose="020B0604020202020204" pitchFamily="34" charset="0"/>
              <a:buChar char="•"/>
              <a:defRPr/>
            </a:pPr>
            <a:r>
              <a:rPr lang="en-GB" dirty="0">
                <a:solidFill>
                  <a:srgbClr val="000000"/>
                </a:solidFill>
                <a:latin typeface="Helvetica Now Text"/>
              </a:rPr>
              <a:t>AI impacts</a:t>
            </a:r>
          </a:p>
          <a:p>
            <a:pPr marL="360262" indent="-360262" defTabSz="1921299">
              <a:spcAft>
                <a:spcPts val="630"/>
              </a:spcAft>
              <a:buFont typeface="Arial" panose="020B0604020202020204" pitchFamily="34" charset="0"/>
              <a:buChar char="•"/>
              <a:defRPr/>
            </a:pPr>
            <a:endParaRPr lang="en-GB" dirty="0">
              <a:solidFill>
                <a:srgbClr val="000000"/>
              </a:solidFill>
              <a:latin typeface="Helvetica Now Text"/>
            </a:endParaRPr>
          </a:p>
          <a:p>
            <a:pPr>
              <a:lnSpc>
                <a:spcPts val="3992"/>
              </a:lnSpc>
              <a:spcAft>
                <a:spcPts val="2312"/>
              </a:spcAft>
              <a:defRPr/>
            </a:pPr>
            <a:r>
              <a:rPr lang="en-GB" sz="1600" b="1" dirty="0">
                <a:solidFill>
                  <a:srgbClr val="007585"/>
                </a:solidFill>
                <a:latin typeface="Helvetica Now Text"/>
              </a:rPr>
              <a:t>Societal and Individual Influences and Impacts</a:t>
            </a:r>
          </a:p>
          <a:p>
            <a:pPr>
              <a:lnSpc>
                <a:spcPts val="3992"/>
              </a:lnSpc>
              <a:spcAft>
                <a:spcPts val="2312"/>
              </a:spcAft>
              <a:defRPr/>
            </a:pPr>
            <a:endParaRPr lang="en-GB" sz="1600" b="1" dirty="0">
              <a:solidFill>
                <a:srgbClr val="007585"/>
              </a:solidFill>
              <a:latin typeface="Helvetica Now Text"/>
            </a:endParaRPr>
          </a:p>
          <a:p>
            <a:pPr>
              <a:lnSpc>
                <a:spcPts val="3992"/>
              </a:lnSpc>
              <a:spcAft>
                <a:spcPts val="2312"/>
              </a:spcAft>
              <a:defRPr/>
            </a:pPr>
            <a:r>
              <a:rPr lang="en-GB" sz="1600" b="1" dirty="0">
                <a:solidFill>
                  <a:srgbClr val="007585"/>
                </a:solidFill>
                <a:latin typeface="Helvetica Now Text"/>
              </a:rPr>
              <a:t>Around the globe we were recently impacted by the Pandemic, due to COVID.  This is something out of control and impacts all of employees directly or indirectly.  Employers can respond to these events in a manner that support their employees and their families. For example, the ability to take time off work to get a covid vaccine, caregiving benefits for a child that is impacted by societal impact or bullying or social unrest or hosting session for people to connect on a recent topic that is challenging and show support, or bringing in the EAP to conduct a critical incident debrief after a hurricane to check on people and how they are coping. </a:t>
            </a:r>
          </a:p>
          <a:p>
            <a:pPr>
              <a:lnSpc>
                <a:spcPts val="3992"/>
              </a:lnSpc>
              <a:spcAft>
                <a:spcPts val="2312"/>
              </a:spcAft>
              <a:defRPr/>
            </a:pPr>
            <a:endParaRPr lang="en-GB" sz="1600" b="1" dirty="0">
              <a:solidFill>
                <a:srgbClr val="007585"/>
              </a:solidFill>
              <a:latin typeface="Helvetica Now Text"/>
            </a:endParaRPr>
          </a:p>
          <a:p>
            <a:pPr defTabSz="1921299">
              <a:spcAft>
                <a:spcPts val="630"/>
              </a:spcAft>
              <a:defRPr/>
            </a:pPr>
            <a:r>
              <a:rPr lang="en-US" b="1" dirty="0">
                <a:solidFill>
                  <a:srgbClr val="000000"/>
                </a:solidFill>
                <a:latin typeface="Helvetica Now Text"/>
              </a:rPr>
              <a:t>Social isolation</a:t>
            </a:r>
          </a:p>
          <a:p>
            <a:pPr marL="360262" indent="-360262" defTabSz="1921299">
              <a:spcAft>
                <a:spcPts val="630"/>
              </a:spcAft>
              <a:buFont typeface="Arial" panose="020B0604020202020204" pitchFamily="34" charset="0"/>
              <a:buChar char="•"/>
              <a:defRPr/>
            </a:pPr>
            <a:r>
              <a:rPr lang="en-US" dirty="0">
                <a:solidFill>
                  <a:srgbClr val="000000"/>
                </a:solidFill>
                <a:latin typeface="Helvetica Now Text"/>
              </a:rPr>
              <a:t>Social media influence</a:t>
            </a:r>
          </a:p>
          <a:p>
            <a:pPr marL="360262" indent="-360262" defTabSz="1921299">
              <a:spcAft>
                <a:spcPts val="630"/>
              </a:spcAft>
              <a:buFont typeface="Arial" panose="020B0604020202020204" pitchFamily="34" charset="0"/>
              <a:buChar char="•"/>
              <a:defRPr/>
            </a:pPr>
            <a:r>
              <a:rPr lang="en-US" dirty="0">
                <a:solidFill>
                  <a:srgbClr val="000000"/>
                </a:solidFill>
                <a:latin typeface="Helvetica Now Text"/>
              </a:rPr>
              <a:t>Directly affects quality of life for all age groups</a:t>
            </a:r>
          </a:p>
          <a:p>
            <a:pPr defTabSz="1921299">
              <a:spcAft>
                <a:spcPts val="630"/>
              </a:spcAft>
              <a:defRPr/>
            </a:pPr>
            <a:r>
              <a:rPr lang="en-US" b="1" dirty="0">
                <a:solidFill>
                  <a:srgbClr val="000000"/>
                </a:solidFill>
                <a:latin typeface="Helvetica Now Text"/>
              </a:rPr>
              <a:t>Political and Social Influences</a:t>
            </a:r>
          </a:p>
          <a:p>
            <a:pPr marL="360262" indent="-360262" defTabSz="1921299">
              <a:spcAft>
                <a:spcPts val="630"/>
              </a:spcAft>
              <a:buFont typeface="Arial" panose="020B0604020202020204" pitchFamily="34" charset="0"/>
              <a:buChar char="•"/>
              <a:defRPr/>
            </a:pPr>
            <a:r>
              <a:rPr lang="en-US" dirty="0">
                <a:solidFill>
                  <a:srgbClr val="000000"/>
                </a:solidFill>
                <a:latin typeface="Helvetica Now Text"/>
              </a:rPr>
              <a:t>Illness Impacts (i.e. Covid)</a:t>
            </a:r>
          </a:p>
          <a:p>
            <a:pPr marL="360262" indent="-360262" defTabSz="1921299">
              <a:spcAft>
                <a:spcPts val="630"/>
              </a:spcAft>
              <a:buFont typeface="Arial" panose="020B0604020202020204" pitchFamily="34" charset="0"/>
              <a:buChar char="•"/>
              <a:defRPr/>
            </a:pPr>
            <a:r>
              <a:rPr lang="en-US" dirty="0">
                <a:solidFill>
                  <a:srgbClr val="000000"/>
                </a:solidFill>
                <a:latin typeface="Helvetica Now Text"/>
              </a:rPr>
              <a:t>Man-made Disasters</a:t>
            </a:r>
          </a:p>
          <a:p>
            <a:pPr marL="360262" indent="-360262" defTabSz="1921299">
              <a:spcAft>
                <a:spcPts val="630"/>
              </a:spcAft>
              <a:buFont typeface="Arial" panose="020B0604020202020204" pitchFamily="34" charset="0"/>
              <a:buChar char="•"/>
              <a:defRPr/>
            </a:pPr>
            <a:r>
              <a:rPr lang="en-US" dirty="0">
                <a:solidFill>
                  <a:srgbClr val="000000"/>
                </a:solidFill>
                <a:latin typeface="Helvetica Now Text"/>
              </a:rPr>
              <a:t>Natural Disasters</a:t>
            </a:r>
          </a:p>
          <a:p>
            <a:pPr defTabSz="1921299">
              <a:spcAft>
                <a:spcPts val="630"/>
              </a:spcAft>
              <a:defRPr/>
            </a:pPr>
            <a:r>
              <a:rPr lang="en-GB" b="1" dirty="0">
                <a:solidFill>
                  <a:srgbClr val="000000"/>
                </a:solidFill>
                <a:latin typeface="Helvetica Now Text"/>
              </a:rPr>
              <a:t>Other personal factors</a:t>
            </a:r>
          </a:p>
          <a:p>
            <a:pPr marL="360262" indent="-360262" defTabSz="1921299">
              <a:spcAft>
                <a:spcPts val="630"/>
              </a:spcAft>
              <a:buFont typeface="Arial" panose="020B0604020202020204" pitchFamily="34" charset="0"/>
              <a:buChar char="•"/>
              <a:defRPr/>
            </a:pPr>
            <a:r>
              <a:rPr lang="en-GB" dirty="0">
                <a:solidFill>
                  <a:srgbClr val="000000"/>
                </a:solidFill>
                <a:latin typeface="Helvetica Now Text"/>
              </a:rPr>
              <a:t>Parenting</a:t>
            </a:r>
          </a:p>
          <a:p>
            <a:pPr marL="360262" indent="-360262" defTabSz="1921299">
              <a:spcAft>
                <a:spcPts val="630"/>
              </a:spcAft>
              <a:buFont typeface="Arial" panose="020B0604020202020204" pitchFamily="34" charset="0"/>
              <a:buChar char="•"/>
              <a:defRPr/>
            </a:pPr>
            <a:r>
              <a:rPr lang="en-GB" dirty="0">
                <a:solidFill>
                  <a:srgbClr val="000000"/>
                </a:solidFill>
                <a:latin typeface="Helvetica Now Text"/>
              </a:rPr>
              <a:t>Caregiving</a:t>
            </a:r>
          </a:p>
          <a:p>
            <a:pPr marL="840610" lvl="1" indent="-360262">
              <a:spcAft>
                <a:spcPts val="630"/>
              </a:spcAft>
              <a:buFont typeface="Arial" panose="020B0604020202020204" pitchFamily="34" charset="0"/>
              <a:buChar char="•"/>
              <a:defRPr/>
            </a:pPr>
            <a:r>
              <a:rPr lang="en-US" dirty="0">
                <a:solidFill>
                  <a:srgbClr val="000000"/>
                </a:solidFill>
                <a:latin typeface="Helvetica Now Text"/>
              </a:rPr>
              <a:t>Increase in elder care and childcare needs </a:t>
            </a:r>
          </a:p>
          <a:p>
            <a:pPr marL="840610" lvl="1" indent="-360262" defTabSz="1921299">
              <a:spcAft>
                <a:spcPts val="630"/>
              </a:spcAft>
              <a:buFont typeface="Arial" panose="020B0604020202020204" pitchFamily="34" charset="0"/>
              <a:buChar char="•"/>
              <a:defRPr/>
            </a:pPr>
            <a:r>
              <a:rPr lang="en-US" dirty="0">
                <a:solidFill>
                  <a:srgbClr val="000000"/>
                </a:solidFill>
                <a:latin typeface="Helvetica Now Text"/>
              </a:rPr>
              <a:t>Sandwich generation</a:t>
            </a:r>
          </a:p>
          <a:p>
            <a:pPr marL="840610" lvl="1" indent="-360262" defTabSz="1921299">
              <a:spcAft>
                <a:spcPts val="630"/>
              </a:spcAft>
              <a:buFont typeface="Arial" panose="020B0604020202020204" pitchFamily="34" charset="0"/>
              <a:buChar char="•"/>
              <a:defRPr/>
            </a:pPr>
            <a:r>
              <a:rPr lang="en-US" dirty="0">
                <a:solidFill>
                  <a:srgbClr val="000000"/>
                </a:solidFill>
                <a:latin typeface="Helvetica Now Text"/>
              </a:rPr>
              <a:t>Juggling work, caregiving and personal responsibilities</a:t>
            </a:r>
            <a:endParaRPr lang="en-GB" dirty="0">
              <a:solidFill>
                <a:srgbClr val="000000"/>
              </a:solidFill>
              <a:latin typeface="Helvetica Now Text"/>
            </a:endParaRPr>
          </a:p>
          <a:p>
            <a:pPr marL="360262" indent="-360262" defTabSz="1921299">
              <a:spcAft>
                <a:spcPts val="630"/>
              </a:spcAft>
              <a:buFont typeface="Arial" panose="020B0604020202020204" pitchFamily="34" charset="0"/>
              <a:buChar char="•"/>
              <a:defRPr/>
            </a:pPr>
            <a:r>
              <a:rPr lang="en-GB" dirty="0">
                <a:solidFill>
                  <a:srgbClr val="000000"/>
                </a:solidFill>
                <a:latin typeface="Helvetica Now Text"/>
              </a:rPr>
              <a:t>Financial stress</a:t>
            </a:r>
          </a:p>
          <a:p>
            <a:pPr marL="360262" indent="-360262" defTabSz="1921299">
              <a:spcAft>
                <a:spcPts val="630"/>
              </a:spcAft>
              <a:buFont typeface="Arial" panose="020B0604020202020204" pitchFamily="34" charset="0"/>
              <a:buChar char="•"/>
              <a:defRPr/>
            </a:pPr>
            <a:r>
              <a:rPr lang="en-GB" dirty="0">
                <a:solidFill>
                  <a:srgbClr val="000000"/>
                </a:solidFill>
                <a:latin typeface="Helvetica Now Text"/>
              </a:rPr>
              <a:t>Sleep</a:t>
            </a:r>
          </a:p>
          <a:p>
            <a:pPr marL="360262" indent="-360262" defTabSz="1921299">
              <a:spcAft>
                <a:spcPts val="630"/>
              </a:spcAft>
              <a:buFont typeface="Arial" panose="020B0604020202020204" pitchFamily="34" charset="0"/>
              <a:buChar char="•"/>
              <a:defRPr/>
            </a:pPr>
            <a:r>
              <a:rPr lang="en-GB" dirty="0">
                <a:solidFill>
                  <a:srgbClr val="000000"/>
                </a:solidFill>
                <a:latin typeface="Helvetica Now Text"/>
              </a:rPr>
              <a:t>Chronic conditions/health issues</a:t>
            </a:r>
          </a:p>
          <a:p>
            <a:pPr marL="360262" indent="-360262" defTabSz="1921299">
              <a:spcAft>
                <a:spcPts val="630"/>
              </a:spcAft>
              <a:buFont typeface="Arial" panose="020B0604020202020204" pitchFamily="34" charset="0"/>
              <a:buChar char="•"/>
              <a:defRPr/>
            </a:pPr>
            <a:r>
              <a:rPr lang="en-GB" dirty="0">
                <a:solidFill>
                  <a:srgbClr val="000000"/>
                </a:solidFill>
                <a:latin typeface="Helvetica Now Text"/>
              </a:rPr>
              <a:t>Personal identity</a:t>
            </a:r>
          </a:p>
          <a:p>
            <a:pPr defTabSz="1858974">
              <a:spcAft>
                <a:spcPts val="610"/>
              </a:spcAft>
              <a:defRPr/>
            </a:pPr>
            <a:r>
              <a:rPr lang="en-US" dirty="0">
                <a:solidFill>
                  <a:srgbClr val="000000"/>
                </a:solidFill>
                <a:latin typeface="Helvetica Now Text"/>
              </a:rPr>
              <a:t>Social isolation</a:t>
            </a:r>
          </a:p>
          <a:p>
            <a:pPr marL="348575" indent="-348575" defTabSz="1858974">
              <a:spcAft>
                <a:spcPts val="610"/>
              </a:spcAft>
              <a:buFont typeface="Arial" panose="020B0604020202020204" pitchFamily="34" charset="0"/>
              <a:buChar char="•"/>
              <a:defRPr/>
            </a:pPr>
            <a:r>
              <a:rPr lang="en-US" dirty="0">
                <a:solidFill>
                  <a:srgbClr val="000000"/>
                </a:solidFill>
                <a:latin typeface="Helvetica Now Text"/>
              </a:rPr>
              <a:t>Social media influence</a:t>
            </a:r>
          </a:p>
          <a:p>
            <a:pPr marL="348575" indent="-348575" defTabSz="1858974">
              <a:spcAft>
                <a:spcPts val="610"/>
              </a:spcAft>
              <a:buFont typeface="Arial" panose="020B0604020202020204" pitchFamily="34" charset="0"/>
              <a:buChar char="•"/>
              <a:defRPr/>
            </a:pPr>
            <a:r>
              <a:rPr lang="en-US" dirty="0">
                <a:solidFill>
                  <a:srgbClr val="000000"/>
                </a:solidFill>
                <a:latin typeface="Helvetica Now Text"/>
              </a:rPr>
              <a:t>Directly affects quality of life for all age groups</a:t>
            </a:r>
          </a:p>
          <a:p>
            <a:pPr defTabSz="1858974">
              <a:spcAft>
                <a:spcPts val="610"/>
              </a:spcAft>
              <a:defRPr/>
            </a:pPr>
            <a:r>
              <a:rPr lang="en-US" dirty="0">
                <a:solidFill>
                  <a:srgbClr val="000000"/>
                </a:solidFill>
                <a:latin typeface="Helvetica Now Text"/>
              </a:rPr>
              <a:t>Political and Social Influences</a:t>
            </a:r>
          </a:p>
          <a:p>
            <a:pPr marL="348575" indent="-348575" defTabSz="1858974">
              <a:spcAft>
                <a:spcPts val="610"/>
              </a:spcAft>
              <a:buFont typeface="Arial" panose="020B0604020202020204" pitchFamily="34" charset="0"/>
              <a:buChar char="•"/>
              <a:defRPr/>
            </a:pPr>
            <a:r>
              <a:rPr lang="en-US" dirty="0">
                <a:solidFill>
                  <a:srgbClr val="000000"/>
                </a:solidFill>
                <a:latin typeface="Helvetica Now Text"/>
              </a:rPr>
              <a:t>Illness Impacts (i.e. Covid)</a:t>
            </a:r>
          </a:p>
          <a:p>
            <a:pPr marL="348575" indent="-348575" defTabSz="1858974">
              <a:spcAft>
                <a:spcPts val="610"/>
              </a:spcAft>
              <a:buFont typeface="Arial" panose="020B0604020202020204" pitchFamily="34" charset="0"/>
              <a:buChar char="•"/>
              <a:defRPr/>
            </a:pPr>
            <a:r>
              <a:rPr lang="en-US" dirty="0">
                <a:solidFill>
                  <a:srgbClr val="000000"/>
                </a:solidFill>
                <a:latin typeface="Helvetica Now Text"/>
              </a:rPr>
              <a:t>Man-made Disasters</a:t>
            </a:r>
          </a:p>
          <a:p>
            <a:pPr marL="348575" indent="-348575" defTabSz="1858974">
              <a:spcAft>
                <a:spcPts val="610"/>
              </a:spcAft>
              <a:buFont typeface="Arial" panose="020B0604020202020204" pitchFamily="34" charset="0"/>
              <a:buChar char="•"/>
              <a:defRPr/>
            </a:pPr>
            <a:r>
              <a:rPr lang="en-US" dirty="0">
                <a:solidFill>
                  <a:srgbClr val="000000"/>
                </a:solidFill>
                <a:latin typeface="Helvetica Now Text"/>
              </a:rPr>
              <a:t>Natural Disasters</a:t>
            </a:r>
          </a:p>
          <a:p>
            <a:pPr defTabSz="1858974">
              <a:spcAft>
                <a:spcPts val="610"/>
              </a:spcAft>
              <a:defRPr/>
            </a:pPr>
            <a:r>
              <a:rPr lang="en-GB" dirty="0">
                <a:solidFill>
                  <a:srgbClr val="000000"/>
                </a:solidFill>
                <a:latin typeface="Helvetica Now Text"/>
              </a:rPr>
              <a:t>Personal factors</a:t>
            </a:r>
          </a:p>
          <a:p>
            <a:pPr marL="348575" indent="-348575" defTabSz="1858974">
              <a:spcAft>
                <a:spcPts val="610"/>
              </a:spcAft>
              <a:buFont typeface="Arial" panose="020B0604020202020204" pitchFamily="34" charset="0"/>
              <a:buChar char="•"/>
              <a:defRPr/>
            </a:pPr>
            <a:r>
              <a:rPr lang="en-GB" dirty="0">
                <a:solidFill>
                  <a:srgbClr val="000000"/>
                </a:solidFill>
                <a:latin typeface="Helvetica Now Text"/>
              </a:rPr>
              <a:t>Parenting</a:t>
            </a:r>
          </a:p>
          <a:p>
            <a:pPr marL="348575" indent="-348575" defTabSz="1858974">
              <a:spcAft>
                <a:spcPts val="610"/>
              </a:spcAft>
              <a:buFont typeface="Arial" panose="020B0604020202020204" pitchFamily="34" charset="0"/>
              <a:buChar char="•"/>
              <a:defRPr/>
            </a:pPr>
            <a:r>
              <a:rPr lang="en-GB" dirty="0">
                <a:solidFill>
                  <a:srgbClr val="000000"/>
                </a:solidFill>
                <a:latin typeface="Helvetica Now Text"/>
              </a:rPr>
              <a:t>Caregiving</a:t>
            </a:r>
          </a:p>
          <a:p>
            <a:pPr marL="348575" indent="-348575" defTabSz="1858974">
              <a:spcAft>
                <a:spcPts val="610"/>
              </a:spcAft>
              <a:buFont typeface="Arial" panose="020B0604020202020204" pitchFamily="34" charset="0"/>
              <a:buChar char="•"/>
              <a:defRPr/>
            </a:pPr>
            <a:r>
              <a:rPr lang="en-GB" dirty="0">
                <a:solidFill>
                  <a:srgbClr val="000000"/>
                </a:solidFill>
                <a:latin typeface="Helvetica Now Text"/>
              </a:rPr>
              <a:t>Financial stress</a:t>
            </a:r>
          </a:p>
          <a:p>
            <a:pPr marL="348575" indent="-348575" defTabSz="1858974">
              <a:spcAft>
                <a:spcPts val="610"/>
              </a:spcAft>
              <a:buFont typeface="Arial" panose="020B0604020202020204" pitchFamily="34" charset="0"/>
              <a:buChar char="•"/>
              <a:defRPr/>
            </a:pPr>
            <a:r>
              <a:rPr lang="en-GB" dirty="0">
                <a:solidFill>
                  <a:srgbClr val="000000"/>
                </a:solidFill>
                <a:latin typeface="Helvetica Now Text"/>
              </a:rPr>
              <a:t>Sleep</a:t>
            </a:r>
          </a:p>
          <a:p>
            <a:pPr marL="348575" indent="-348575" defTabSz="1858974">
              <a:spcAft>
                <a:spcPts val="610"/>
              </a:spcAft>
              <a:buFont typeface="Arial" panose="020B0604020202020204" pitchFamily="34" charset="0"/>
              <a:buChar char="•"/>
              <a:defRPr/>
            </a:pPr>
            <a:r>
              <a:rPr lang="en-GB" dirty="0">
                <a:solidFill>
                  <a:srgbClr val="000000"/>
                </a:solidFill>
                <a:latin typeface="Helvetica Now Text"/>
              </a:rPr>
              <a:t>Chronic conditions/health issues</a:t>
            </a:r>
          </a:p>
          <a:p>
            <a:pPr marL="348575" indent="-348575" defTabSz="1858974">
              <a:spcAft>
                <a:spcPts val="610"/>
              </a:spcAft>
              <a:buFont typeface="Arial" panose="020B0604020202020204" pitchFamily="34" charset="0"/>
              <a:buChar char="•"/>
              <a:defRPr/>
            </a:pPr>
            <a:r>
              <a:rPr lang="en-GB" dirty="0">
                <a:solidFill>
                  <a:srgbClr val="000000"/>
                </a:solidFill>
                <a:latin typeface="Helvetica Now Text"/>
              </a:rPr>
              <a:t>Personal identity</a:t>
            </a:r>
          </a:p>
          <a:p>
            <a:pPr defTabSz="1921299">
              <a:spcAft>
                <a:spcPts val="630"/>
              </a:spcAft>
              <a:defRPr/>
            </a:pPr>
            <a:endParaRPr lang="en-GB" dirty="0">
              <a:solidFill>
                <a:srgbClr val="000000"/>
              </a:solidFill>
              <a:latin typeface="Helvetica Now Text"/>
            </a:endParaRPr>
          </a:p>
          <a:p>
            <a:pPr defTabSz="1921299">
              <a:spcAft>
                <a:spcPts val="630"/>
              </a:spcAft>
              <a:defRPr/>
            </a:pPr>
            <a:endParaRPr lang="en-GB" dirty="0">
              <a:solidFill>
                <a:srgbClr val="000000"/>
              </a:solidFill>
              <a:latin typeface="Helvetica Now Text"/>
            </a:endParaRPr>
          </a:p>
          <a:p>
            <a:r>
              <a:rPr lang="en-US" b="1" dirty="0">
                <a:latin typeface="Helvetica Now Text" panose="020B0504030202020204" pitchFamily="34" charset="0"/>
                <a:ea typeface="MS Mincho" panose="02020609040205080304" pitchFamily="49" charset="-128"/>
                <a:cs typeface="Arial" panose="020B0604020202020204" pitchFamily="34" charset="0"/>
              </a:rPr>
              <a:t>Sources: </a:t>
            </a:r>
          </a:p>
          <a:p>
            <a:pPr marL="239507" indent="-239507">
              <a:lnSpc>
                <a:spcPct val="98000"/>
              </a:lnSpc>
              <a:spcBef>
                <a:spcPts val="209"/>
              </a:spcBef>
              <a:buAutoNum type="arabicPeriod"/>
            </a:pPr>
            <a:r>
              <a:rPr lang="en-US" dirty="0">
                <a:latin typeface="Helvetica Now Text"/>
                <a:ea typeface="Times New Roman" panose="02020603050405020304" pitchFamily="18" charset="0"/>
                <a:cs typeface="Arial"/>
              </a:rPr>
              <a:t>Calm 2023 Workforce Mental Health Trends Report </a:t>
            </a:r>
            <a:endParaRPr lang="en-US" dirty="0">
              <a:latin typeface="Helvetica Now Text" panose="020B0504030202020204" pitchFamily="34" charset="0"/>
              <a:ea typeface="Times New Roman" panose="02020603050405020304" pitchFamily="18" charset="0"/>
              <a:cs typeface="Arial" panose="020B0604020202020204" pitchFamily="34" charset="0"/>
            </a:endParaRPr>
          </a:p>
          <a:p>
            <a:pPr marL="239507" indent="-239507">
              <a:lnSpc>
                <a:spcPct val="98000"/>
              </a:lnSpc>
              <a:spcBef>
                <a:spcPts val="209"/>
              </a:spcBef>
              <a:buFontTx/>
              <a:buAutoNum type="arabicPeriod"/>
            </a:pPr>
            <a:r>
              <a:rPr lang="en-US" i="1" dirty="0"/>
              <a:t>Overcoming barriers to mental health treatment</a:t>
            </a:r>
            <a:r>
              <a:rPr lang="en-US" dirty="0"/>
              <a:t>. Lyra Health. (2022, October 19). </a:t>
            </a:r>
            <a:r>
              <a:rPr lang="en-US" dirty="0">
                <a:hlinkClick r:id="rId3"/>
              </a:rPr>
              <a:t>https://www.lyrahealth.com/blog/barriers-mental-health/</a:t>
            </a:r>
            <a:endParaRPr lang="en-US" dirty="0"/>
          </a:p>
          <a:p>
            <a:pPr marL="240166" indent="-240166">
              <a:lnSpc>
                <a:spcPct val="98000"/>
              </a:lnSpc>
              <a:spcBef>
                <a:spcPts val="209"/>
              </a:spcBef>
              <a:buFontTx/>
              <a:buAutoNum type="arabicPeriod"/>
            </a:pPr>
            <a:r>
              <a:rPr lang="en-US" i="1" dirty="0"/>
              <a:t>The state of Mental Health in America</a:t>
            </a:r>
            <a:r>
              <a:rPr lang="en-US" dirty="0"/>
              <a:t>. Mental Health America. (n.d.). </a:t>
            </a:r>
            <a:r>
              <a:rPr lang="en-US" dirty="0">
                <a:hlinkClick r:id="rId4"/>
              </a:rPr>
              <a:t>https://mhanational.org/issues/state-mental-health-america</a:t>
            </a:r>
            <a:r>
              <a:rPr lang="en-US" dirty="0"/>
              <a:t> </a:t>
            </a:r>
          </a:p>
          <a:p>
            <a:pPr marL="240166" indent="-240166">
              <a:lnSpc>
                <a:spcPct val="98000"/>
              </a:lnSpc>
              <a:spcBef>
                <a:spcPts val="209"/>
              </a:spcBef>
              <a:buFontTx/>
              <a:buAutoNum type="arabicPeriod"/>
            </a:pPr>
            <a:r>
              <a:rPr lang="en-US" dirty="0">
                <a:solidFill>
                  <a:srgbClr val="000000"/>
                </a:solidFill>
                <a:latin typeface="Helvetica Now Text" panose="020B0504030202020204" pitchFamily="34" charset="0"/>
              </a:rPr>
              <a:t>Over One-Third of Americans Live in Areas Lacking Mental Health Professionals” </a:t>
            </a:r>
            <a:r>
              <a:rPr lang="en-US" dirty="0" err="1">
                <a:solidFill>
                  <a:srgbClr val="000000"/>
                </a:solidFill>
                <a:latin typeface="Helvetica Now Text" panose="020B0504030202020204" pitchFamily="34" charset="0"/>
              </a:rPr>
              <a:t>USAFacts</a:t>
            </a:r>
            <a:r>
              <a:rPr lang="en-US" dirty="0">
                <a:solidFill>
                  <a:srgbClr val="000000"/>
                </a:solidFill>
                <a:latin typeface="Helvetica Now Text" panose="020B0504030202020204" pitchFamily="34" charset="0"/>
              </a:rPr>
              <a:t>, 14 July 2021, </a:t>
            </a:r>
            <a:r>
              <a:rPr lang="en-US" u="sng" dirty="0">
                <a:solidFill>
                  <a:srgbClr val="28AFC3"/>
                </a:solidFill>
                <a:latin typeface="Helvetica Now Text" panose="020B0504030202020204" pitchFamily="34" charset="0"/>
                <a:hlinkClick r:id="rId5"/>
              </a:rPr>
              <a:t>Over one-third of Americans live in areas lacking mental health professionals - </a:t>
            </a:r>
            <a:r>
              <a:rPr lang="en-US" u="sng" dirty="0" err="1">
                <a:solidFill>
                  <a:srgbClr val="28AFC3"/>
                </a:solidFill>
                <a:latin typeface="Helvetica Now Text" panose="020B0504030202020204" pitchFamily="34" charset="0"/>
                <a:hlinkClick r:id="rId5"/>
              </a:rPr>
              <a:t>USAFacts</a:t>
            </a:r>
            <a:r>
              <a:rPr lang="en-US" dirty="0"/>
              <a:t> </a:t>
            </a:r>
          </a:p>
          <a:p>
            <a:pPr defTabSz="1921299">
              <a:spcAft>
                <a:spcPts val="630"/>
              </a:spcAft>
              <a:defRPr/>
            </a:pPr>
            <a:endParaRPr lang="en-GB" dirty="0">
              <a:solidFill>
                <a:srgbClr val="000000"/>
              </a:solidFill>
              <a:latin typeface="Helvetica Now Text"/>
            </a:endParaRPr>
          </a:p>
          <a:p>
            <a:pPr marL="360262" indent="-360262" defTabSz="1921299">
              <a:spcAft>
                <a:spcPts val="630"/>
              </a:spcAft>
              <a:buFont typeface="Arial" panose="020B0604020202020204" pitchFamily="34" charset="0"/>
              <a:buChar char="•"/>
              <a:defRPr/>
            </a:pPr>
            <a:endParaRPr lang="en-GB" dirty="0">
              <a:solidFill>
                <a:srgbClr val="000000"/>
              </a:solidFill>
              <a:latin typeface="Helvetica Now Text"/>
            </a:endParaRPr>
          </a:p>
          <a:p>
            <a:r>
              <a:rPr lang="en-US" b="0" i="0" dirty="0">
                <a:solidFill>
                  <a:srgbClr val="293A40"/>
                </a:solidFill>
                <a:effectLst/>
                <a:latin typeface="sofia-pro"/>
              </a:rPr>
              <a:t>Again, </a:t>
            </a:r>
            <a:r>
              <a:rPr lang="en-US" b="0" i="0" dirty="0">
                <a:solidFill>
                  <a:srgbClr val="293A40"/>
                </a:solidFill>
                <a:effectLst/>
                <a:latin typeface="sofia-pro"/>
                <a:hlinkClick r:id="rId4"/>
              </a:rPr>
              <a:t>Mental Health America</a:t>
            </a:r>
            <a:r>
              <a:rPr lang="en-US" b="0" i="0" dirty="0">
                <a:solidFill>
                  <a:srgbClr val="293A40"/>
                </a:solidFill>
                <a:effectLst/>
                <a:latin typeface="sofia-pro"/>
              </a:rPr>
              <a:t> reports that over a quarter (28 percent) of adults with a mental illness aren’t able to receive the treatment they need, with cost being the main barrier for nearly half (42 percent) of these cases. Notably, 23 percent of adults who experience 14 or more mentally unhealthy days each month are unable to see a doctor due to costs.  </a:t>
            </a:r>
          </a:p>
          <a:p>
            <a:endParaRPr lang="en-US" dirty="0"/>
          </a:p>
          <a:p>
            <a:pPr marL="180130" indent="-180130">
              <a:buFont typeface="Arial" panose="020B0604020202020204" pitchFamily="34" charset="0"/>
              <a:buChar char="•"/>
            </a:pPr>
            <a:r>
              <a:rPr lang="en-US" dirty="0"/>
              <a:t>Uneven measurement of care quality and outcomes</a:t>
            </a:r>
          </a:p>
          <a:p>
            <a:pPr marL="180130" indent="-180130">
              <a:buFont typeface="Arial" panose="020B0604020202020204" pitchFamily="34" charset="0"/>
              <a:buChar char="•"/>
            </a:pPr>
            <a:r>
              <a:rPr lang="en-US" dirty="0"/>
              <a:t>Poor adherence to evidence-based treatment</a:t>
            </a:r>
          </a:p>
          <a:p>
            <a:pPr marL="180130" indent="-180130">
              <a:buFont typeface="Arial" panose="020B0604020202020204" pitchFamily="34" charset="0"/>
              <a:buChar char="•"/>
            </a:pPr>
            <a:r>
              <a:rPr lang="en-US" dirty="0"/>
              <a:t>Ongoing stigma within the health care system towards patients with mental health conditions and substance use disorders: may dismiss substance use disorders as a “behavior” rather than a condition in need of compassionate treatment</a:t>
            </a:r>
          </a:p>
          <a:p>
            <a:pPr marL="180130" indent="-180130">
              <a:buFont typeface="Arial" panose="020B0604020202020204" pitchFamily="34" charset="0"/>
              <a:buChar char="•"/>
            </a:pPr>
            <a:r>
              <a:rPr lang="en-US" dirty="0"/>
              <a:t>Fragmented delivery, where mental health and substance use disorder programs and providers are unable to share data with primary care and other providers, is a problem particularly exacerbated when using a multitude of virtual solutions</a:t>
            </a:r>
          </a:p>
          <a:p>
            <a:pPr defTabSz="1921299">
              <a:spcAft>
                <a:spcPts val="630"/>
              </a:spcAft>
              <a:defRPr/>
            </a:pPr>
            <a:endParaRPr lang="en-GB" b="1" dirty="0">
              <a:latin typeface="Helvetica Now Text"/>
            </a:endParaRPr>
          </a:p>
          <a:p>
            <a:pPr marL="360262" indent="-360262" defTabSz="1921299">
              <a:spcAft>
                <a:spcPts val="630"/>
              </a:spcAft>
              <a:buFont typeface="Arial" panose="020B0604020202020204" pitchFamily="34" charset="0"/>
              <a:buChar char="•"/>
              <a:defRPr/>
            </a:pPr>
            <a:endParaRPr lang="en-GB" dirty="0">
              <a:solidFill>
                <a:srgbClr val="000000"/>
              </a:solidFill>
              <a:latin typeface="Helvetica Now Text" panose="020B050403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889926"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89926"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497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15</a:t>
            </a:fld>
            <a:endParaRPr lang="en-US"/>
          </a:p>
        </p:txBody>
      </p:sp>
    </p:spTree>
    <p:extLst>
      <p:ext uri="{BB962C8B-B14F-4D97-AF65-F5344CB8AC3E}">
        <p14:creationId xmlns:p14="http://schemas.microsoft.com/office/powerpoint/2010/main" val="116178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18</a:t>
            </a:fld>
            <a:endParaRPr lang="en-US"/>
          </a:p>
        </p:txBody>
      </p:sp>
    </p:spTree>
    <p:extLst>
      <p:ext uri="{BB962C8B-B14F-4D97-AF65-F5344CB8AC3E}">
        <p14:creationId xmlns:p14="http://schemas.microsoft.com/office/powerpoint/2010/main" val="1428521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25" y="381000"/>
            <a:ext cx="761167" cy="287991"/>
          </a:xfrm>
          <a:prstGeom prst="rect">
            <a:avLst/>
          </a:prstGeom>
        </p:spPr>
      </p:pic>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4190479" y="0"/>
            <a:ext cx="8001521" cy="6857554"/>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366482" y="1562100"/>
            <a:ext cx="3442179" cy="4401972"/>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2000">
                <a:solidFill>
                  <a:schemeClr val="bg1"/>
                </a:solidFill>
              </a:defRPr>
            </a:lvl2pPr>
            <a:lvl3pPr marL="0" indent="0">
              <a:lnSpc>
                <a:spcPct val="100000"/>
              </a:lnSpc>
              <a:spcBef>
                <a:spcPts val="2000"/>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6291669A-E186-4DFC-803E-999109B78BF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id="{75340BA6-8D61-49E8-8AF3-FFC4A830616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pic>
        <p:nvPicPr>
          <p:cNvPr id="9" name="Graphic 8">
            <a:extLst>
              <a:ext uri="{FF2B5EF4-FFF2-40B4-BE49-F238E27FC236}">
                <a16:creationId xmlns:a16="http://schemas.microsoft.com/office/drawing/2014/main" id="{CDC294EF-1570-4686-8B4C-6B2B309B201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1567896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10" name="Picture Placeholder 9">
            <a:extLst>
              <a:ext uri="{FF2B5EF4-FFF2-40B4-BE49-F238E27FC236}">
                <a16:creationId xmlns:a16="http://schemas.microsoft.com/office/drawing/2014/main" id="{13ABD6EA-57B1-E841-A2FC-D564D9E5FDC6}"/>
              </a:ext>
            </a:extLst>
          </p:cNvPr>
          <p:cNvSpPr>
            <a:spLocks noGrp="1"/>
          </p:cNvSpPr>
          <p:nvPr>
            <p:ph type="pic" sz="quarter" idx="14"/>
          </p:nvPr>
        </p:nvSpPr>
        <p:spPr>
          <a:xfrm>
            <a:off x="1146592" y="1562100"/>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32524" y="4001952"/>
            <a:ext cx="1906296" cy="1196182"/>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id="{37A97B9B-8660-E34D-8A5E-ED215B1104FD}"/>
              </a:ext>
            </a:extLst>
          </p:cNvPr>
          <p:cNvSpPr>
            <a:spLocks noGrp="1"/>
          </p:cNvSpPr>
          <p:nvPr>
            <p:ph type="pic" sz="quarter" idx="16"/>
          </p:nvPr>
        </p:nvSpPr>
        <p:spPr>
          <a:xfrm>
            <a:off x="3810249" y="1562100"/>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id="{9BEC9BDE-AEC9-004B-A6D3-C047F4216329}"/>
              </a:ext>
            </a:extLst>
          </p:cNvPr>
          <p:cNvSpPr>
            <a:spLocks noGrp="1"/>
          </p:cNvSpPr>
          <p:nvPr>
            <p:ph type="body" sz="quarter" idx="17" hasCustomPrompt="1"/>
          </p:nvPr>
        </p:nvSpPr>
        <p:spPr>
          <a:xfrm>
            <a:off x="3798525"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id="{1591472C-0982-C04B-B734-610F55B85769}"/>
              </a:ext>
            </a:extLst>
          </p:cNvPr>
          <p:cNvSpPr>
            <a:spLocks noGrp="1"/>
          </p:cNvSpPr>
          <p:nvPr>
            <p:ph type="pic" sz="quarter" idx="18"/>
          </p:nvPr>
        </p:nvSpPr>
        <p:spPr>
          <a:xfrm>
            <a:off x="6473905" y="1562100"/>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id="{960251DD-ACC3-EA47-91CA-CB389DDF49AA}"/>
              </a:ext>
            </a:extLst>
          </p:cNvPr>
          <p:cNvSpPr>
            <a:spLocks noGrp="1"/>
          </p:cNvSpPr>
          <p:nvPr>
            <p:ph type="body" sz="quarter" idx="19" hasCustomPrompt="1"/>
          </p:nvPr>
        </p:nvSpPr>
        <p:spPr>
          <a:xfrm>
            <a:off x="6464526"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id="{313F46F7-0EF6-244D-A236-B4BEBB2D08F1}"/>
              </a:ext>
            </a:extLst>
          </p:cNvPr>
          <p:cNvSpPr>
            <a:spLocks noGrp="1"/>
          </p:cNvSpPr>
          <p:nvPr>
            <p:ph type="pic" sz="quarter" idx="20"/>
          </p:nvPr>
        </p:nvSpPr>
        <p:spPr>
          <a:xfrm>
            <a:off x="9137561" y="1562100"/>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id="{143326D2-32A3-424F-A62C-215653886E75}"/>
              </a:ext>
            </a:extLst>
          </p:cNvPr>
          <p:cNvSpPr>
            <a:spLocks noGrp="1"/>
          </p:cNvSpPr>
          <p:nvPr>
            <p:ph type="body" sz="quarter" idx="21" hasCustomPrompt="1"/>
          </p:nvPr>
        </p:nvSpPr>
        <p:spPr>
          <a:xfrm>
            <a:off x="9123493"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2827360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25489"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id="{E49045D9-F474-534B-B66E-E6ADDDF84880}"/>
              </a:ext>
            </a:extLst>
          </p:cNvPr>
          <p:cNvSpPr>
            <a:spLocks noGrp="1"/>
          </p:cNvSpPr>
          <p:nvPr>
            <p:ph type="body" idx="1" hasCustomPrompt="1"/>
          </p:nvPr>
        </p:nvSpPr>
        <p:spPr>
          <a:xfrm>
            <a:off x="1024845"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0" name="Text Placeholder 2">
            <a:extLst>
              <a:ext uri="{FF2B5EF4-FFF2-40B4-BE49-F238E27FC236}">
                <a16:creationId xmlns:a16="http://schemas.microsoft.com/office/drawing/2014/main" id="{54251FBB-F5DB-CF4D-9F5D-7C56555892F7}"/>
              </a:ext>
            </a:extLst>
          </p:cNvPr>
          <p:cNvSpPr>
            <a:spLocks noGrp="1"/>
          </p:cNvSpPr>
          <p:nvPr>
            <p:ph type="body" idx="16" hasCustomPrompt="1"/>
          </p:nvPr>
        </p:nvSpPr>
        <p:spPr>
          <a:xfrm>
            <a:off x="3703087"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1" name="Text Placeholder 2">
            <a:extLst>
              <a:ext uri="{FF2B5EF4-FFF2-40B4-BE49-F238E27FC236}">
                <a16:creationId xmlns:a16="http://schemas.microsoft.com/office/drawing/2014/main" id="{F79A4968-9A45-1F43-9FBF-F939A432017B}"/>
              </a:ext>
            </a:extLst>
          </p:cNvPr>
          <p:cNvSpPr>
            <a:spLocks noGrp="1"/>
          </p:cNvSpPr>
          <p:nvPr>
            <p:ph type="body" idx="17" hasCustomPrompt="1"/>
          </p:nvPr>
        </p:nvSpPr>
        <p:spPr>
          <a:xfrm>
            <a:off x="6381328" y="1472945"/>
            <a:ext cx="2107585" cy="823912"/>
          </a:xfrm>
        </p:spPr>
        <p:txBody>
          <a:bodyPr anchor="t"/>
          <a:lstStyle>
            <a:lvl1pPr marL="0" indent="0" algn="ctr">
              <a:spcAft>
                <a:spcPts val="0"/>
              </a:spcAft>
              <a:buNone/>
              <a:defRPr sz="5000" b="0" i="0" spc="-50" baseline="0">
                <a:solidFill>
                  <a:schemeClr val="accent2"/>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2" name="Text Placeholder 2">
            <a:extLst>
              <a:ext uri="{FF2B5EF4-FFF2-40B4-BE49-F238E27FC236}">
                <a16:creationId xmlns:a16="http://schemas.microsoft.com/office/drawing/2014/main" id="{81177350-D59D-1A4B-866F-F6B33BFE23C9}"/>
              </a:ext>
            </a:extLst>
          </p:cNvPr>
          <p:cNvSpPr>
            <a:spLocks noGrp="1"/>
          </p:cNvSpPr>
          <p:nvPr>
            <p:ph type="body" idx="18" hasCustomPrompt="1"/>
          </p:nvPr>
        </p:nvSpPr>
        <p:spPr>
          <a:xfrm>
            <a:off x="9059570"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3" name="Text Placeholder 11">
            <a:extLst>
              <a:ext uri="{FF2B5EF4-FFF2-40B4-BE49-F238E27FC236}">
                <a16:creationId xmlns:a16="http://schemas.microsoft.com/office/drawing/2014/main" id="{CFCF217A-3A08-6B4F-B3FF-408C4E3EF83E}"/>
              </a:ext>
            </a:extLst>
          </p:cNvPr>
          <p:cNvSpPr>
            <a:spLocks noGrp="1"/>
          </p:cNvSpPr>
          <p:nvPr>
            <p:ph type="body" sz="quarter" idx="19" hasCustomPrompt="1"/>
          </p:nvPr>
        </p:nvSpPr>
        <p:spPr>
          <a:xfrm>
            <a:off x="3791491"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id="{2A7FD1F4-E4CD-AF49-AF5B-9130F9B4A088}"/>
              </a:ext>
            </a:extLst>
          </p:cNvPr>
          <p:cNvSpPr>
            <a:spLocks noGrp="1"/>
          </p:cNvSpPr>
          <p:nvPr>
            <p:ph type="body" sz="quarter" idx="20" hasCustomPrompt="1"/>
          </p:nvPr>
        </p:nvSpPr>
        <p:spPr>
          <a:xfrm>
            <a:off x="6457492"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id="{5C32491C-7CCF-1342-BDE0-FE357B42D453}"/>
              </a:ext>
            </a:extLst>
          </p:cNvPr>
          <p:cNvSpPr>
            <a:spLocks noGrp="1"/>
          </p:cNvSpPr>
          <p:nvPr>
            <p:ph type="body" sz="quarter" idx="21" hasCustomPrompt="1"/>
          </p:nvPr>
        </p:nvSpPr>
        <p:spPr>
          <a:xfrm>
            <a:off x="9123493"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1006342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381025" y="3503443"/>
            <a:ext cx="9524826" cy="785613"/>
          </a:xfrm>
        </p:spPr>
        <p:txBody>
          <a:bodyPr anchor="t">
            <a:noAutofit/>
          </a:bodyPr>
          <a:lstStyle>
            <a:lvl1pPr algn="l">
              <a:lnSpc>
                <a:spcPct val="100000"/>
              </a:lnSpc>
              <a:defRPr sz="1600" b="0" i="0">
                <a:solidFill>
                  <a:schemeClr val="tx1"/>
                </a:solidFill>
                <a:latin typeface="Helvetica Now Text" panose="020B0504030202020204" pitchFamily="34" charset="77"/>
              </a:defRPr>
            </a:lvl1pPr>
          </a:lstStyle>
          <a:p>
            <a:r>
              <a:rPr lang="en-GB"/>
              <a:t>Click to edit callout subhead</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381025" y="876300"/>
            <a:ext cx="9524826" cy="2478257"/>
          </a:xfrm>
        </p:spPr>
        <p:txBody>
          <a:bodyPr wrap="square" anchor="b" anchorCtr="0">
            <a:noAutofit/>
          </a:bodyPr>
          <a:lstStyle>
            <a:lvl1pPr marL="0" indent="0" algn="l">
              <a:lnSpc>
                <a:spcPct val="100000"/>
              </a:lnSpc>
              <a:spcAft>
                <a:spcPts val="0"/>
              </a:spcAft>
              <a:buNone/>
              <a:defRPr sz="4400" b="0" i="0">
                <a:solidFill>
                  <a:schemeClr val="tx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US"/>
              <a:t>Click to enter Callout</a:t>
            </a:r>
          </a:p>
        </p:txBody>
      </p:sp>
    </p:spTree>
    <p:extLst>
      <p:ext uri="{BB962C8B-B14F-4D97-AF65-F5344CB8AC3E}">
        <p14:creationId xmlns:p14="http://schemas.microsoft.com/office/powerpoint/2010/main" val="3355602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104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6476628" y="1562100"/>
            <a:ext cx="5333554"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329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957784"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773288" y="1562100"/>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91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30264" y="1560736"/>
            <a:ext cx="10686952"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2202982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3691949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1311298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1" y="1561982"/>
            <a:ext cx="3048198" cy="44395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90123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1123230" y="468192"/>
            <a:ext cx="10901230" cy="400110"/>
          </a:xfrm>
        </p:spPr>
        <p:txBody>
          <a:bodyPr/>
          <a:lstStyle/>
          <a:p>
            <a:r>
              <a:rPr lang="en-GB"/>
              <a:t>Click to add title</a:t>
            </a:r>
          </a:p>
        </p:txBody>
      </p:sp>
      <p:sp>
        <p:nvSpPr>
          <p:cNvPr id="4" name="Text Placeholder 3">
            <a:extLst>
              <a:ext uri="{FF2B5EF4-FFF2-40B4-BE49-F238E27FC236}">
                <a16:creationId xmlns:a16="http://schemas.microsoft.com/office/drawing/2014/main" id="{6AF2102A-8DDB-5D4A-B5F4-F105419B0B6E}"/>
              </a:ext>
            </a:extLst>
          </p:cNvPr>
          <p:cNvSpPr>
            <a:spLocks noGrp="1"/>
          </p:cNvSpPr>
          <p:nvPr>
            <p:ph type="body" sz="quarter" idx="14" hasCustomPrompt="1"/>
          </p:nvPr>
        </p:nvSpPr>
        <p:spPr>
          <a:xfrm>
            <a:off x="9905952" y="2127423"/>
            <a:ext cx="1560043" cy="2444578"/>
          </a:xfrm>
        </p:spPr>
        <p:txBody>
          <a:bodyPr/>
          <a:lstStyle>
            <a:lvl1pPr marL="104400" indent="-104400">
              <a:lnSpc>
                <a:spcPct val="100000"/>
              </a:lnSpc>
              <a:spcAft>
                <a:spcPts val="250"/>
              </a:spcAft>
              <a:buFont typeface="+mj-lt"/>
              <a:buAutoNum type="arabicPeriod"/>
              <a:tabLst/>
              <a:defRPr sz="500" b="0" i="0">
                <a:solidFill>
                  <a:schemeClr val="tx1"/>
                </a:solidFill>
                <a:latin typeface="Helvetica Now Text" panose="020B0504030202020204" pitchFamily="34" charset="77"/>
              </a:defRPr>
            </a:lvl1pPr>
            <a:lvl2pPr>
              <a:lnSpc>
                <a:spcPct val="100000"/>
              </a:lnSpc>
              <a:spcAft>
                <a:spcPts val="250"/>
              </a:spcAft>
              <a:defRPr sz="500">
                <a:solidFill>
                  <a:schemeClr val="tx1"/>
                </a:solidFill>
              </a:defRPr>
            </a:lvl2pPr>
            <a:lvl3pPr marL="100807" indent="-100807">
              <a:lnSpc>
                <a:spcPct val="100000"/>
              </a:lnSpc>
              <a:spcAft>
                <a:spcPts val="250"/>
              </a:spcAft>
              <a:tabLst/>
              <a:defRPr sz="500">
                <a:solidFill>
                  <a:schemeClr val="tx1"/>
                </a:solidFill>
              </a:defRPr>
            </a:lvl3pPr>
            <a:lvl4pPr marL="187325" indent="-82550">
              <a:lnSpc>
                <a:spcPct val="100000"/>
              </a:lnSpc>
              <a:spcAft>
                <a:spcPts val="250"/>
              </a:spcAft>
              <a:tabLst/>
              <a:defRPr sz="500">
                <a:solidFill>
                  <a:schemeClr val="tx1"/>
                </a:solidFill>
              </a:defRPr>
            </a:lvl4pPr>
            <a:lvl5pPr marL="290513" indent="-101600">
              <a:lnSpc>
                <a:spcPct val="100000"/>
              </a:lnSpc>
              <a:spcAft>
                <a:spcPts val="250"/>
              </a:spcAft>
              <a:tabLst/>
              <a:defRPr sz="500">
                <a:solidFill>
                  <a:schemeClr val="tx1"/>
                </a:solidFill>
              </a:defRPr>
            </a:lvl5pPr>
            <a:lvl6pPr marL="105156" indent="-105156">
              <a:buFont typeface="+mj-lt"/>
              <a:buAutoNum type="arabicPeriod"/>
              <a:defRPr sz="500"/>
            </a:lvl6pPr>
            <a:lvl7pPr marL="105156" indent="-105156">
              <a:defRPr sz="500"/>
            </a:lvl7pPr>
            <a:lvl8pPr marL="105156" indent="-105156">
              <a:defRPr sz="500"/>
            </a:lvl8pPr>
            <a:lvl9pPr marL="105156" indent="-105156">
              <a:defRPr sz="500"/>
            </a:lvl9pPr>
          </a:lstStyle>
          <a:p>
            <a:pPr lvl="0"/>
            <a:r>
              <a:rPr lang="en-GB"/>
              <a:t>Type a a list or notes – First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8913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25" y="381000"/>
            <a:ext cx="761167" cy="287991"/>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3895753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1142280" y="2164226"/>
            <a:ext cx="6856859"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5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id="{A9BB17E7-401E-184B-9F87-B7BC8F05293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246" y="1596389"/>
            <a:ext cx="400136" cy="400110"/>
          </a:xfrm>
          <a:prstGeom prst="rect">
            <a:avLst/>
          </a:prstGeom>
        </p:spPr>
      </p:pic>
      <p:pic>
        <p:nvPicPr>
          <p:cNvPr id="7" name="Graphic 6">
            <a:extLst>
              <a:ext uri="{FF2B5EF4-FFF2-40B4-BE49-F238E27FC236}">
                <a16:creationId xmlns:a16="http://schemas.microsoft.com/office/drawing/2014/main" id="{52E2AFBC-6ABB-4EED-ACC1-794B5A7A71A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246" y="1596389"/>
            <a:ext cx="400136" cy="400110"/>
          </a:xfrm>
          <a:prstGeom prst="rect">
            <a:avLst/>
          </a:prstGeom>
        </p:spPr>
      </p:pic>
      <p:pic>
        <p:nvPicPr>
          <p:cNvPr id="9" name="Graphic 8">
            <a:extLst>
              <a:ext uri="{FF2B5EF4-FFF2-40B4-BE49-F238E27FC236}">
                <a16:creationId xmlns:a16="http://schemas.microsoft.com/office/drawing/2014/main" id="{511D52FE-5000-418C-9A8E-3E1400D26F8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246" y="1596389"/>
            <a:ext cx="400136" cy="400110"/>
          </a:xfrm>
          <a:prstGeom prst="rect">
            <a:avLst/>
          </a:prstGeom>
        </p:spPr>
      </p:pic>
      <p:pic>
        <p:nvPicPr>
          <p:cNvPr id="10" name="Graphic 9">
            <a:extLst>
              <a:ext uri="{FF2B5EF4-FFF2-40B4-BE49-F238E27FC236}">
                <a16:creationId xmlns:a16="http://schemas.microsoft.com/office/drawing/2014/main" id="{84AF1C63-4301-406B-AAF7-C988694E33A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246" y="1596389"/>
            <a:ext cx="400136" cy="400110"/>
          </a:xfrm>
          <a:prstGeom prst="rect">
            <a:avLst/>
          </a:prstGeom>
        </p:spPr>
      </p:pic>
    </p:spTree>
    <p:extLst>
      <p:ext uri="{BB962C8B-B14F-4D97-AF65-F5344CB8AC3E}">
        <p14:creationId xmlns:p14="http://schemas.microsoft.com/office/powerpoint/2010/main" val="1830220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2281" y="1501531"/>
            <a:ext cx="4573091"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4" name="Title 3">
            <a:extLst>
              <a:ext uri="{FF2B5EF4-FFF2-40B4-BE49-F238E27FC236}">
                <a16:creationId xmlns:a16="http://schemas.microsoft.com/office/drawing/2014/main" id="{3C323A1D-0DF6-D04A-99CF-6DDF3BC3DD22}"/>
              </a:ext>
            </a:extLst>
          </p:cNvPr>
          <p:cNvSpPr>
            <a:spLocks noGrp="1"/>
          </p:cNvSpPr>
          <p:nvPr>
            <p:ph type="title" hasCustomPrompt="1"/>
          </p:nvPr>
        </p:nvSpPr>
        <p:spPr/>
        <p:txBody>
          <a:bodyPr/>
          <a:lstStyle/>
          <a:p>
            <a:r>
              <a:rPr lang="en-US"/>
              <a:t>Click to add title</a:t>
            </a:r>
            <a:endParaRPr lang="en-GB"/>
          </a:p>
        </p:txBody>
      </p:sp>
      <p:sp>
        <p:nvSpPr>
          <p:cNvPr id="10" name="Text Placeholder 2">
            <a:extLst>
              <a:ext uri="{FF2B5EF4-FFF2-40B4-BE49-F238E27FC236}">
                <a16:creationId xmlns:a16="http://schemas.microsoft.com/office/drawing/2014/main" id="{967649EE-8531-9141-870B-101EFCCD3878}"/>
              </a:ext>
            </a:extLst>
          </p:cNvPr>
          <p:cNvSpPr>
            <a:spLocks noGrp="1"/>
          </p:cNvSpPr>
          <p:nvPr>
            <p:ph type="body" idx="14" hasCustomPrompt="1"/>
          </p:nvPr>
        </p:nvSpPr>
        <p:spPr>
          <a:xfrm>
            <a:off x="6096000" y="1501531"/>
            <a:ext cx="4592142"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11" name="Text Placeholder 4">
            <a:extLst>
              <a:ext uri="{FF2B5EF4-FFF2-40B4-BE49-F238E27FC236}">
                <a16:creationId xmlns:a16="http://schemas.microsoft.com/office/drawing/2014/main" id="{AC2DF545-6082-A640-B304-75B032E949CA}"/>
              </a:ext>
            </a:extLst>
          </p:cNvPr>
          <p:cNvSpPr>
            <a:spLocks noGrp="1"/>
          </p:cNvSpPr>
          <p:nvPr>
            <p:ph type="body" sz="quarter" idx="17" hasCustomPrompt="1"/>
          </p:nvPr>
        </p:nvSpPr>
        <p:spPr>
          <a:xfrm>
            <a:off x="1142281" y="2464226"/>
            <a:ext cx="4573091" cy="823912"/>
          </a:xfrm>
        </p:spPr>
        <p:txBody>
          <a:bodyPr/>
          <a:lstStyle/>
          <a:p>
            <a:pPr lvl="1"/>
            <a:r>
              <a:rPr lang="en-US"/>
              <a:t>Click to add text</a:t>
            </a:r>
          </a:p>
        </p:txBody>
      </p:sp>
      <p:sp>
        <p:nvSpPr>
          <p:cNvPr id="14" name="Text Placeholder 4">
            <a:extLst>
              <a:ext uri="{FF2B5EF4-FFF2-40B4-BE49-F238E27FC236}">
                <a16:creationId xmlns:a16="http://schemas.microsoft.com/office/drawing/2014/main" id="{A5880E28-365C-DB4B-A4C5-2FAC63536DB5}"/>
              </a:ext>
            </a:extLst>
          </p:cNvPr>
          <p:cNvSpPr>
            <a:spLocks noGrp="1"/>
          </p:cNvSpPr>
          <p:nvPr>
            <p:ph type="body" sz="quarter" idx="18" hasCustomPrompt="1"/>
          </p:nvPr>
        </p:nvSpPr>
        <p:spPr>
          <a:xfrm>
            <a:off x="6096000" y="2464226"/>
            <a:ext cx="4592142" cy="823912"/>
          </a:xfrm>
        </p:spPr>
        <p:txBody>
          <a:bodyPr/>
          <a:lstStyle/>
          <a:p>
            <a:pPr lvl="1"/>
            <a:r>
              <a:rPr lang="en-US"/>
              <a:t>Click to add text</a:t>
            </a:r>
          </a:p>
        </p:txBody>
      </p:sp>
    </p:spTree>
    <p:extLst>
      <p:ext uri="{BB962C8B-B14F-4D97-AF65-F5344CB8AC3E}">
        <p14:creationId xmlns:p14="http://schemas.microsoft.com/office/powerpoint/2010/main" val="1002540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0705" y="1561982"/>
            <a:ext cx="2347507"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1280035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6445142"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6471662"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9124606"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9144199"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id="{34CAA191-4F71-C849-9E26-C6A68608B721}"/>
              </a:ext>
            </a:extLst>
          </p:cNvPr>
          <p:cNvSpPr>
            <a:spLocks noGrp="1"/>
          </p:cNvSpPr>
          <p:nvPr>
            <p:ph type="body" idx="21" hasCustomPrompt="1"/>
          </p:nvPr>
        </p:nvSpPr>
        <p:spPr>
          <a:xfrm>
            <a:off x="6445142" y="4634319"/>
            <a:ext cx="1935816" cy="823912"/>
          </a:xfrm>
        </p:spPr>
        <p:txBody>
          <a:bodyPr wrap="none" anchor="t"/>
          <a:lstStyle>
            <a:lvl1pPr marL="0" indent="0">
              <a:spcAft>
                <a:spcPts val="0"/>
              </a:spcAft>
              <a:buNone/>
              <a:defRPr sz="6000" b="0" i="0" spc="-500" baseline="0">
                <a:solidFill>
                  <a:schemeClr val="accent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7" name="Text Placeholder 2">
            <a:extLst>
              <a:ext uri="{FF2B5EF4-FFF2-40B4-BE49-F238E27FC236}">
                <a16:creationId xmlns:a16="http://schemas.microsoft.com/office/drawing/2014/main" id="{52122151-25C4-CE4D-BDB4-2A7224A1EE0D}"/>
              </a:ext>
            </a:extLst>
          </p:cNvPr>
          <p:cNvSpPr>
            <a:spLocks noGrp="1"/>
          </p:cNvSpPr>
          <p:nvPr>
            <p:ph type="body" idx="22" hasCustomPrompt="1"/>
          </p:nvPr>
        </p:nvSpPr>
        <p:spPr>
          <a:xfrm>
            <a:off x="6471662"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id="{7D663243-01E6-4C4B-B90D-EC423A714AA6}"/>
              </a:ext>
            </a:extLst>
          </p:cNvPr>
          <p:cNvSpPr>
            <a:spLocks noGrp="1"/>
          </p:cNvSpPr>
          <p:nvPr>
            <p:ph type="body" idx="24" hasCustomPrompt="1"/>
          </p:nvPr>
        </p:nvSpPr>
        <p:spPr>
          <a:xfrm>
            <a:off x="9124606" y="4634319"/>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0" name="Text Placeholder 2">
            <a:extLst>
              <a:ext uri="{FF2B5EF4-FFF2-40B4-BE49-F238E27FC236}">
                <a16:creationId xmlns:a16="http://schemas.microsoft.com/office/drawing/2014/main" id="{B017BDB7-EC1E-A74A-A6D6-463400318A5C}"/>
              </a:ext>
            </a:extLst>
          </p:cNvPr>
          <p:cNvSpPr>
            <a:spLocks noGrp="1"/>
          </p:cNvSpPr>
          <p:nvPr>
            <p:ph type="body" idx="25" hasCustomPrompt="1"/>
          </p:nvPr>
        </p:nvSpPr>
        <p:spPr>
          <a:xfrm>
            <a:off x="9144199"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6464941"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9130757"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id="{90257A75-8571-B849-AF0B-8DD2D2B8AD36}"/>
              </a:ext>
            </a:extLst>
          </p:cNvPr>
          <p:cNvSpPr>
            <a:spLocks noGrp="1"/>
          </p:cNvSpPr>
          <p:nvPr>
            <p:ph type="body" idx="20" hasCustomPrompt="1"/>
          </p:nvPr>
        </p:nvSpPr>
        <p:spPr>
          <a:xfrm>
            <a:off x="6464941"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id="{25E49900-118F-CD48-A42D-869AF2F28CA7}"/>
              </a:ext>
            </a:extLst>
          </p:cNvPr>
          <p:cNvSpPr>
            <a:spLocks noGrp="1"/>
          </p:cNvSpPr>
          <p:nvPr>
            <p:ph type="body" idx="23" hasCustomPrompt="1"/>
          </p:nvPr>
        </p:nvSpPr>
        <p:spPr>
          <a:xfrm>
            <a:off x="9130757"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id="{358F7CBF-9194-8A48-AC58-659219153433}"/>
              </a:ext>
            </a:extLst>
          </p:cNvPr>
          <p:cNvSpPr>
            <a:spLocks noGrp="1"/>
          </p:cNvSpPr>
          <p:nvPr>
            <p:ph idx="26" hasCustomPrompt="1"/>
          </p:nvPr>
        </p:nvSpPr>
        <p:spPr>
          <a:xfrm>
            <a:off x="1130705" y="1561982"/>
            <a:ext cx="4589633"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435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1131648"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1142281"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1131648"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1142281"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3793906"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3804538"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3793906"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3804538"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6456163"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6466796"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6456163"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6466796"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9118420"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9129053"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9118420"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9129053"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Tree>
    <p:extLst>
      <p:ext uri="{BB962C8B-B14F-4D97-AF65-F5344CB8AC3E}">
        <p14:creationId xmlns:p14="http://schemas.microsoft.com/office/powerpoint/2010/main" val="2291382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1132524"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3816905"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6466706"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marL="554038" indent="-119857">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952403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79457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30954"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4560359"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08401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30954" y="1563240"/>
            <a:ext cx="6868186"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9099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23230" y="468192"/>
            <a:ext cx="3828505"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3828505"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1130954" y="1563240"/>
            <a:ext cx="3438963"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1243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10" name="Text Placeholder 9">
            <a:extLst>
              <a:ext uri="{FF2B5EF4-FFF2-40B4-BE49-F238E27FC236}">
                <a16:creationId xmlns:a16="http://schemas.microsoft.com/office/drawing/2014/main" id="{C1B5DE5E-701C-F94A-8940-19FE453292C7}"/>
              </a:ext>
            </a:extLst>
          </p:cNvPr>
          <p:cNvSpPr>
            <a:spLocks noGrp="1"/>
          </p:cNvSpPr>
          <p:nvPr>
            <p:ph type="body" sz="quarter" idx="14" hasCustomPrompt="1"/>
          </p:nvPr>
        </p:nvSpPr>
        <p:spPr>
          <a:xfrm>
            <a:off x="1135540" y="1557805"/>
            <a:ext cx="3054940" cy="172740"/>
          </a:xfrm>
        </p:spPr>
        <p:txBody>
          <a:bodyPr wrap="square">
            <a:spAutoFit/>
          </a:bodyPr>
          <a:lstStyle>
            <a:lvl1pPr marL="0">
              <a:lnSpc>
                <a:spcPct val="117000"/>
              </a:lnSpc>
              <a:spcAft>
                <a:spcPts val="500"/>
              </a:spcAft>
              <a:defRPr sz="1000" b="0">
                <a:solidFill>
                  <a:schemeClr val="tx1"/>
                </a:solidFill>
              </a:defRPr>
            </a:lvl1pPr>
            <a:lvl2pPr marL="0">
              <a:lnSpc>
                <a:spcPct val="117000"/>
              </a:lnSpc>
              <a:spcAft>
                <a:spcPts val="500"/>
              </a:spcAft>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500"/>
              </a:spcAft>
              <a:buFont typeface="Arial" panose="020B0604020202020204" pitchFamily="34" charset="0"/>
              <a:buNone/>
              <a:tabLst/>
              <a:defRPr/>
            </a:lvl4pPr>
            <a:lvl5pPr marL="0" indent="0">
              <a:lnSpc>
                <a:spcPct val="117000"/>
              </a:lnSpc>
              <a:spcAft>
                <a:spcPts val="500"/>
              </a:spcAft>
              <a:buFont typeface="Arial" panose="020B0604020202020204" pitchFamily="34" charset="0"/>
              <a:buNone/>
              <a:tabLst/>
              <a:defRPr/>
            </a:lvl5pPr>
          </a:lstStyle>
          <a:p>
            <a:pPr lvl="0"/>
            <a:r>
              <a:rPr lang="en-US"/>
              <a:t>Click to add text</a:t>
            </a:r>
          </a:p>
        </p:txBody>
      </p:sp>
      <p:sp>
        <p:nvSpPr>
          <p:cNvPr id="13" name="Text Placeholder 9">
            <a:extLst>
              <a:ext uri="{FF2B5EF4-FFF2-40B4-BE49-F238E27FC236}">
                <a16:creationId xmlns:a16="http://schemas.microsoft.com/office/drawing/2014/main" id="{B6F1B50A-A6CD-454A-BF8F-179FABBD814A}"/>
              </a:ext>
            </a:extLst>
          </p:cNvPr>
          <p:cNvSpPr>
            <a:spLocks noGrp="1"/>
          </p:cNvSpPr>
          <p:nvPr>
            <p:ph type="body" sz="quarter" idx="15" hasCustomPrompt="1"/>
          </p:nvPr>
        </p:nvSpPr>
        <p:spPr>
          <a:xfrm>
            <a:off x="1135540" y="277454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6" name="Text Placeholder 9">
            <a:extLst>
              <a:ext uri="{FF2B5EF4-FFF2-40B4-BE49-F238E27FC236}">
                <a16:creationId xmlns:a16="http://schemas.microsoft.com/office/drawing/2014/main" id="{92BB6A5F-4A27-3A45-A3A2-B24C0CFCE194}"/>
              </a:ext>
            </a:extLst>
          </p:cNvPr>
          <p:cNvSpPr>
            <a:spLocks noGrp="1"/>
          </p:cNvSpPr>
          <p:nvPr>
            <p:ph type="body" sz="quarter" idx="16" hasCustomPrompt="1"/>
          </p:nvPr>
        </p:nvSpPr>
        <p:spPr>
          <a:xfrm>
            <a:off x="1135540"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7" name="Text Placeholder 9">
            <a:extLst>
              <a:ext uri="{FF2B5EF4-FFF2-40B4-BE49-F238E27FC236}">
                <a16:creationId xmlns:a16="http://schemas.microsoft.com/office/drawing/2014/main" id="{F40F0EBB-2640-1C41-B3A1-4727F17E0E39}"/>
              </a:ext>
            </a:extLst>
          </p:cNvPr>
          <p:cNvSpPr>
            <a:spLocks noGrp="1"/>
          </p:cNvSpPr>
          <p:nvPr>
            <p:ph type="body" sz="quarter" idx="17" hasCustomPrompt="1"/>
          </p:nvPr>
        </p:nvSpPr>
        <p:spPr>
          <a:xfrm>
            <a:off x="1135540"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8" name="Text Placeholder 9">
            <a:extLst>
              <a:ext uri="{FF2B5EF4-FFF2-40B4-BE49-F238E27FC236}">
                <a16:creationId xmlns:a16="http://schemas.microsoft.com/office/drawing/2014/main" id="{1CE64662-D4B3-5249-ABA5-6779DB4C0A29}"/>
              </a:ext>
            </a:extLst>
          </p:cNvPr>
          <p:cNvSpPr>
            <a:spLocks noGrp="1"/>
          </p:cNvSpPr>
          <p:nvPr>
            <p:ph type="body" sz="quarter" idx="18" hasCustomPrompt="1"/>
          </p:nvPr>
        </p:nvSpPr>
        <p:spPr>
          <a:xfrm>
            <a:off x="3044977" y="2774547"/>
            <a:ext cx="1530046" cy="747449"/>
          </a:xfrm>
        </p:spPr>
        <p:txBody>
          <a:bodyPr wrap="square">
            <a:spAutoFit/>
          </a:bodyPr>
          <a:lstStyle>
            <a:lvl1pPr marL="0">
              <a:lnSpc>
                <a:spcPct val="117000"/>
              </a:lnSpc>
              <a:spcBef>
                <a:spcPts val="4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9" name="Text Placeholder 9">
            <a:extLst>
              <a:ext uri="{FF2B5EF4-FFF2-40B4-BE49-F238E27FC236}">
                <a16:creationId xmlns:a16="http://schemas.microsoft.com/office/drawing/2014/main" id="{4A7D8163-732A-F54A-8B73-00C95459C7BD}"/>
              </a:ext>
            </a:extLst>
          </p:cNvPr>
          <p:cNvSpPr>
            <a:spLocks noGrp="1"/>
          </p:cNvSpPr>
          <p:nvPr>
            <p:ph type="body" sz="quarter" idx="19" hasCustomPrompt="1"/>
          </p:nvPr>
        </p:nvSpPr>
        <p:spPr>
          <a:xfrm>
            <a:off x="3044977"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0" name="Text Placeholder 9">
            <a:extLst>
              <a:ext uri="{FF2B5EF4-FFF2-40B4-BE49-F238E27FC236}">
                <a16:creationId xmlns:a16="http://schemas.microsoft.com/office/drawing/2014/main" id="{42D5C87C-08A5-3F42-8CC3-9D155CECEC9E}"/>
              </a:ext>
            </a:extLst>
          </p:cNvPr>
          <p:cNvSpPr>
            <a:spLocks noGrp="1"/>
          </p:cNvSpPr>
          <p:nvPr>
            <p:ph type="body" sz="quarter" idx="20" hasCustomPrompt="1"/>
          </p:nvPr>
        </p:nvSpPr>
        <p:spPr>
          <a:xfrm>
            <a:off x="3044977"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2" name="Text Placeholder 9">
            <a:extLst>
              <a:ext uri="{FF2B5EF4-FFF2-40B4-BE49-F238E27FC236}">
                <a16:creationId xmlns:a16="http://schemas.microsoft.com/office/drawing/2014/main" id="{833593CB-E635-AD44-BA7D-B4DB0B562D78}"/>
              </a:ext>
            </a:extLst>
          </p:cNvPr>
          <p:cNvSpPr>
            <a:spLocks noGrp="1"/>
          </p:cNvSpPr>
          <p:nvPr>
            <p:ph type="body" sz="quarter" idx="21" hasCustomPrompt="1"/>
          </p:nvPr>
        </p:nvSpPr>
        <p:spPr>
          <a:xfrm>
            <a:off x="4945678" y="1557805"/>
            <a:ext cx="3084608" cy="1141210"/>
          </a:xfrm>
        </p:spPr>
        <p:txBody>
          <a:bodyPr wrap="square">
            <a:spAutoFit/>
          </a:bodyPr>
          <a:lstStyle>
            <a:lvl1pPr marL="0">
              <a:lnSpc>
                <a:spcPct val="117000"/>
              </a:lnSpc>
              <a:spcBef>
                <a:spcPts val="0"/>
              </a:spcBef>
              <a:spcAft>
                <a:spcPts val="40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Bef>
                <a:spcPts val="500"/>
              </a:spcBef>
              <a:spcAft>
                <a:spcPts val="250"/>
              </a:spcAft>
              <a:buFont typeface="Arial" panose="020B0604020202020204" pitchFamily="34" charset="0"/>
              <a:buNone/>
              <a:tabLst/>
              <a:defRPr sz="500" b="1" i="0">
                <a:solidFill>
                  <a:schemeClr val="tx1"/>
                </a:solidFill>
                <a:latin typeface="Helvetica Now Text" panose="020B0504030202020204" pitchFamily="34" charset="77"/>
              </a:defRPr>
            </a:lvl3pPr>
            <a:lvl4pPr marL="0" indent="0">
              <a:lnSpc>
                <a:spcPct val="100000"/>
              </a:lnSpc>
              <a:spcAft>
                <a:spcPts val="250"/>
              </a:spcAft>
              <a:buFont typeface="Arial" panose="020B0604020202020204" pitchFamily="34" charset="0"/>
              <a:buNone/>
              <a:tabLst/>
              <a:defRPr sz="5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 Click to add small text bold Third level. Click to add small text Fourth level </a:t>
            </a:r>
          </a:p>
          <a:p>
            <a:pPr lvl="1"/>
            <a:r>
              <a:rPr lang="en-US"/>
              <a:t>Second level</a:t>
            </a:r>
          </a:p>
          <a:p>
            <a:pPr lvl="2"/>
            <a:r>
              <a:rPr lang="en-US"/>
              <a:t>Third level</a:t>
            </a:r>
          </a:p>
          <a:p>
            <a:pPr lvl="3"/>
            <a:r>
              <a:rPr lang="en-US"/>
              <a:t>Fourth level</a:t>
            </a:r>
          </a:p>
        </p:txBody>
      </p:sp>
      <p:sp>
        <p:nvSpPr>
          <p:cNvPr id="14" name="Title 4">
            <a:extLst>
              <a:ext uri="{FF2B5EF4-FFF2-40B4-BE49-F238E27FC236}">
                <a16:creationId xmlns:a16="http://schemas.microsoft.com/office/drawing/2014/main" id="{A616470C-5D44-1543-BC17-F6DB941BB05A}"/>
              </a:ext>
            </a:extLst>
          </p:cNvPr>
          <p:cNvSpPr>
            <a:spLocks noGrp="1"/>
          </p:cNvSpPr>
          <p:nvPr>
            <p:ph type="title" hasCustomPrompt="1"/>
          </p:nvPr>
        </p:nvSpPr>
        <p:spPr>
          <a:xfrm>
            <a:off x="1123229" y="468192"/>
            <a:ext cx="10686952" cy="400110"/>
          </a:xfrm>
        </p:spPr>
        <p:txBody>
          <a:bodyPr/>
          <a:lstStyle/>
          <a:p>
            <a:r>
              <a:rPr lang="en-US"/>
              <a:t>Contacts – click to add title</a:t>
            </a:r>
            <a:endParaRPr lang="en-GB"/>
          </a:p>
        </p:txBody>
      </p:sp>
      <p:sp>
        <p:nvSpPr>
          <p:cNvPr id="15" name="Subtitle 2">
            <a:extLst>
              <a:ext uri="{FF2B5EF4-FFF2-40B4-BE49-F238E27FC236}">
                <a16:creationId xmlns:a16="http://schemas.microsoft.com/office/drawing/2014/main" id="{56B70E86-3214-1440-AB9C-6ABFB8CFCF04}"/>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212678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25" y="381000"/>
            <a:ext cx="761167" cy="287991"/>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pic>
        <p:nvPicPr>
          <p:cNvPr id="18" name="Picture Placeholder 10">
            <a:extLst>
              <a:ext uri="{FF2B5EF4-FFF2-40B4-BE49-F238E27FC236}">
                <a16:creationId xmlns:a16="http://schemas.microsoft.com/office/drawing/2014/main" id="{B2AE95DD-6549-F74E-B4A5-F644AEF2E16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500705" y="-447"/>
            <a:ext cx="6483665" cy="6857554"/>
          </a:xfrm>
          <a:prstGeom prst="rect">
            <a:avLst/>
          </a:prstGeom>
        </p:spPr>
      </p:pic>
    </p:spTree>
    <p:extLst>
      <p:ext uri="{BB962C8B-B14F-4D97-AF65-F5344CB8AC3E}">
        <p14:creationId xmlns:p14="http://schemas.microsoft.com/office/powerpoint/2010/main" val="1414609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25" name="Text Placeholder 24">
            <a:extLst>
              <a:ext uri="{FF2B5EF4-FFF2-40B4-BE49-F238E27FC236}">
                <a16:creationId xmlns:a16="http://schemas.microsoft.com/office/drawing/2014/main" id="{4E910327-66FD-5940-AD7F-B69B8A244A9F}"/>
              </a:ext>
            </a:extLst>
          </p:cNvPr>
          <p:cNvSpPr>
            <a:spLocks noGrp="1"/>
          </p:cNvSpPr>
          <p:nvPr>
            <p:ph type="body" sz="quarter" idx="14" hasCustomPrompt="1"/>
          </p:nvPr>
        </p:nvSpPr>
        <p:spPr>
          <a:xfrm>
            <a:off x="1148694"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id="{72E2517E-1DD9-2A41-A8C4-BC4A9768F3B4}"/>
              </a:ext>
            </a:extLst>
          </p:cNvPr>
          <p:cNvSpPr>
            <a:spLocks noGrp="1"/>
          </p:cNvSpPr>
          <p:nvPr>
            <p:ph type="body" sz="quarter" idx="15" hasCustomPrompt="1"/>
          </p:nvPr>
        </p:nvSpPr>
        <p:spPr>
          <a:xfrm>
            <a:off x="3812661"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id="{0F228426-CF81-2046-8520-D8823BD034F9}"/>
              </a:ext>
            </a:extLst>
          </p:cNvPr>
          <p:cNvSpPr>
            <a:spLocks noGrp="1"/>
          </p:cNvSpPr>
          <p:nvPr>
            <p:ph type="body" sz="quarter" idx="16" hasCustomPrompt="1"/>
          </p:nvPr>
        </p:nvSpPr>
        <p:spPr>
          <a:xfrm>
            <a:off x="6476628"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id="{BE23F920-5C18-B34A-8211-35DA063D9C52}"/>
              </a:ext>
            </a:extLst>
          </p:cNvPr>
          <p:cNvSpPr>
            <a:spLocks noGrp="1"/>
          </p:cNvSpPr>
          <p:nvPr>
            <p:ph type="body" sz="quarter" idx="17"/>
          </p:nvPr>
        </p:nvSpPr>
        <p:spPr>
          <a:xfrm>
            <a:off x="91405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id="{F5CCAC0F-B7AD-3249-877F-A0604EDE631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3391621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2294694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US"/>
              <a:t>Click add title</a:t>
            </a:r>
            <a:endParaRPr lang="en-GB"/>
          </a:p>
        </p:txBody>
      </p:sp>
    </p:spTree>
    <p:extLst>
      <p:ext uri="{BB962C8B-B14F-4D97-AF65-F5344CB8AC3E}">
        <p14:creationId xmlns:p14="http://schemas.microsoft.com/office/powerpoint/2010/main" val="1977862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act u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ext Placeholder 4">
            <a:extLst>
              <a:ext uri="{FF2B5EF4-FFF2-40B4-BE49-F238E27FC236}">
                <a16:creationId xmlns:a16="http://schemas.microsoft.com/office/drawing/2014/main" id="{76B40883-779E-2041-96B2-246837E86362}"/>
              </a:ext>
            </a:extLst>
          </p:cNvPr>
          <p:cNvSpPr>
            <a:spLocks noGrp="1"/>
          </p:cNvSpPr>
          <p:nvPr>
            <p:ph type="body" sz="quarter" idx="13" hasCustomPrompt="1"/>
          </p:nvPr>
        </p:nvSpPr>
        <p:spPr>
          <a:xfrm>
            <a:off x="1134080" y="1561122"/>
            <a:ext cx="3056399" cy="3898900"/>
          </a:xfrm>
        </p:spPr>
        <p:txBody>
          <a:bodyPr/>
          <a:lstStyle>
            <a:lvl1pPr>
              <a:lnSpc>
                <a:spcPct val="115000"/>
              </a:lnSpc>
              <a:spcBef>
                <a:spcPts val="1250"/>
              </a:spcBef>
              <a:spcAft>
                <a:spcPts val="300"/>
              </a:spcAft>
              <a:defRPr sz="1000" b="1" i="0">
                <a:solidFill>
                  <a:schemeClr val="bg1"/>
                </a:solidFill>
                <a:latin typeface="Helvetica Now Text" panose="020B0504030202020204" pitchFamily="34" charset="77"/>
              </a:defRPr>
            </a:lvl1pPr>
            <a:lvl2pPr>
              <a:lnSpc>
                <a:spcPct val="100000"/>
              </a:lnSpc>
              <a:spcAft>
                <a:spcPts val="0"/>
              </a:spcAft>
              <a:defRPr sz="900">
                <a:solidFill>
                  <a:schemeClr val="bg1"/>
                </a:solidFill>
              </a:defRPr>
            </a:lvl2pPr>
            <a:lvl3pPr marL="0" indent="0">
              <a:lnSpc>
                <a:spcPct val="115000"/>
              </a:lnSpc>
              <a:buNone/>
              <a:tabLst/>
              <a:defRPr sz="5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a:t>Click to add bold text First Level. Click to add text Second level. Click to add small text Third level</a:t>
            </a:r>
          </a:p>
          <a:p>
            <a:pPr lvl="1"/>
            <a:r>
              <a:rPr lang="en-US"/>
              <a:t>Second level</a:t>
            </a:r>
          </a:p>
          <a:p>
            <a:pPr lvl="2"/>
            <a:r>
              <a:rPr lang="en-US"/>
              <a:t>Third level</a:t>
            </a:r>
          </a:p>
        </p:txBody>
      </p:sp>
    </p:spTree>
    <p:extLst>
      <p:ext uri="{BB962C8B-B14F-4D97-AF65-F5344CB8AC3E}">
        <p14:creationId xmlns:p14="http://schemas.microsoft.com/office/powerpoint/2010/main" val="3177074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88951" y="304800"/>
            <a:ext cx="11214100" cy="400110"/>
          </a:xfrm>
        </p:spPr>
        <p:txBody>
          <a:bodyPr/>
          <a:lstStyle/>
          <a:p>
            <a:r>
              <a:rPr lang="en-US"/>
              <a:t>Click to edit Master title style</a:t>
            </a:r>
          </a:p>
        </p:txBody>
      </p:sp>
      <p:sp>
        <p:nvSpPr>
          <p:cNvPr id="8" name="Text Placeholder 7"/>
          <p:cNvSpPr>
            <a:spLocks noGrp="1"/>
          </p:cNvSpPr>
          <p:nvPr>
            <p:ph type="body" sz="quarter" idx="13"/>
          </p:nvPr>
        </p:nvSpPr>
        <p:spPr>
          <a:xfrm>
            <a:off x="488951" y="561976"/>
            <a:ext cx="11214100" cy="219075"/>
          </a:xfrm>
        </p:spPr>
        <p:txBody>
          <a:bodyPr/>
          <a:lstStyle>
            <a:lvl1pPr>
              <a:buNone/>
              <a:defRPr sz="2133">
                <a:solidFill>
                  <a:srgbClr val="0083A9"/>
                </a:solidFill>
              </a:defRPr>
            </a:lvl1pPr>
          </a:lstStyle>
          <a:p>
            <a:pPr lvl="0"/>
            <a:r>
              <a:rPr lang="en-US"/>
              <a:t>Click to edit Master text styles</a:t>
            </a:r>
          </a:p>
        </p:txBody>
      </p:sp>
      <p:sp>
        <p:nvSpPr>
          <p:cNvPr id="5" name="Text Placeholder 4"/>
          <p:cNvSpPr>
            <a:spLocks noGrp="1"/>
          </p:cNvSpPr>
          <p:nvPr>
            <p:ph type="body" sz="quarter" idx="14"/>
          </p:nvPr>
        </p:nvSpPr>
        <p:spPr>
          <a:xfrm>
            <a:off x="488951" y="1144589"/>
            <a:ext cx="112141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B9EF5942-BAED-44D7-AF6E-944D0C8063BB}"/>
              </a:ext>
            </a:extLst>
          </p:cNvPr>
          <p:cNvSpPr>
            <a:spLocks noGrp="1"/>
          </p:cNvSpPr>
          <p:nvPr>
            <p:ph type="sldNum" sz="quarter" idx="12"/>
          </p:nvPr>
        </p:nvSpPr>
        <p:spPr>
          <a:xfrm>
            <a:off x="11409440" y="6261100"/>
            <a:ext cx="403815" cy="365125"/>
          </a:xfrm>
        </p:spPr>
        <p:txBody>
          <a:bodyPr/>
          <a:lstStyle/>
          <a:p>
            <a:pPr defTabSz="914298"/>
            <a:fld id="{91D568E7-61F5-D04E-995D-81EF41C01A2A}" type="slidenum">
              <a:rPr lang="en-GB" smtClean="0">
                <a:solidFill>
                  <a:srgbClr val="000000"/>
                </a:solidFill>
              </a:rPr>
              <a:pPr defTabSz="914298"/>
              <a:t>‹#›</a:t>
            </a:fld>
            <a:endParaRPr lang="en-GB">
              <a:solidFill>
                <a:srgbClr val="000000"/>
              </a:solidFill>
            </a:endParaRPr>
          </a:p>
        </p:txBody>
      </p:sp>
    </p:spTree>
    <p:extLst>
      <p:ext uri="{BB962C8B-B14F-4D97-AF65-F5344CB8AC3E}">
        <p14:creationId xmlns:p14="http://schemas.microsoft.com/office/powerpoint/2010/main" val="1377256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836130-331B-40C4-AD94-42F568AADC5B}"/>
              </a:ext>
            </a:extLst>
          </p:cNvPr>
          <p:cNvSpPr>
            <a:spLocks noGrp="1"/>
          </p:cNvSpPr>
          <p:nvPr>
            <p:ph type="dt" sz="half" idx="10"/>
          </p:nvPr>
        </p:nvSpPr>
        <p:spPr>
          <a:xfrm>
            <a:off x="6096000" y="6356618"/>
            <a:ext cx="1422136" cy="365125"/>
          </a:xfrm>
          <a:prstGeom prst="rect">
            <a:avLst/>
          </a:prstGeom>
        </p:spPr>
        <p:txBody>
          <a:bodyPr/>
          <a:lstStyle>
            <a:lvl1pPr>
              <a:defRPr>
                <a:latin typeface="Helvetica Now Text" panose="020B0504030202020204" pitchFamily="34" charset="0"/>
              </a:defRPr>
            </a:lvl1pPr>
          </a:lstStyle>
          <a:p>
            <a:endParaRPr lang="en-GB" altLang="en-US"/>
          </a:p>
        </p:txBody>
      </p:sp>
      <p:sp>
        <p:nvSpPr>
          <p:cNvPr id="5" name="Slide Number Placeholder 4">
            <a:extLst>
              <a:ext uri="{FF2B5EF4-FFF2-40B4-BE49-F238E27FC236}">
                <a16:creationId xmlns:a16="http://schemas.microsoft.com/office/drawing/2014/main" id="{0A685539-8B68-47DB-B4EF-F441DE3D9899}"/>
              </a:ext>
            </a:extLst>
          </p:cNvPr>
          <p:cNvSpPr>
            <a:spLocks noGrp="1"/>
          </p:cNvSpPr>
          <p:nvPr>
            <p:ph type="sldNum" sz="quarter" idx="12"/>
          </p:nvPr>
        </p:nvSpPr>
        <p:spPr/>
        <p:txBody>
          <a:bodyPr/>
          <a:lstStyle/>
          <a:p>
            <a:fld id="{BF8EB64F-D793-43F3-9ACC-54E391DEABAB}" type="slidenum">
              <a:rPr lang="en-GB" altLang="en-US" smtClean="0"/>
              <a:pPr/>
              <a:t>‹#›</a:t>
            </a:fld>
            <a:endParaRPr lang="en-GB" altLang="en-US"/>
          </a:p>
        </p:txBody>
      </p:sp>
      <p:sp>
        <p:nvSpPr>
          <p:cNvPr id="6" name="Title Placeholder 1">
            <a:extLst>
              <a:ext uri="{FF2B5EF4-FFF2-40B4-BE49-F238E27FC236}">
                <a16:creationId xmlns:a16="http://schemas.microsoft.com/office/drawing/2014/main" id="{AA54422B-2F42-4CB3-8537-0B20C55B3B1A}"/>
              </a:ext>
            </a:extLst>
          </p:cNvPr>
          <p:cNvSpPr>
            <a:spLocks noGrp="1"/>
          </p:cNvSpPr>
          <p:nvPr>
            <p:ph type="title" hasCustomPrompt="1"/>
          </p:nvPr>
        </p:nvSpPr>
        <p:spPr bwMode="auto">
          <a:xfrm>
            <a:off x="609868" y="504795"/>
            <a:ext cx="7924271" cy="40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defRPr sz="2660">
                <a:solidFill>
                  <a:srgbClr val="003F72"/>
                </a:solidFill>
              </a:defRPr>
            </a:lvl1pPr>
          </a:lstStyle>
          <a:p>
            <a:pPr lvl="0"/>
            <a:r>
              <a:rPr lang="en-US" altLang="en-US"/>
              <a:t>Headline (max. 2 lines)</a:t>
            </a:r>
            <a:endParaRPr lang="en-GB" altLang="en-US"/>
          </a:p>
        </p:txBody>
      </p:sp>
      <p:cxnSp>
        <p:nvCxnSpPr>
          <p:cNvPr id="7" name="Straight Connector 6">
            <a:extLst>
              <a:ext uri="{FF2B5EF4-FFF2-40B4-BE49-F238E27FC236}">
                <a16:creationId xmlns:a16="http://schemas.microsoft.com/office/drawing/2014/main" id="{1A8622FE-FBBD-4349-BD97-80D582D49E22}"/>
              </a:ext>
            </a:extLst>
          </p:cNvPr>
          <p:cNvCxnSpPr/>
          <p:nvPr userDrawn="1"/>
        </p:nvCxnSpPr>
        <p:spPr>
          <a:xfrm>
            <a:off x="609867" y="990865"/>
            <a:ext cx="1097227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lide Number Placeholder 4">
            <a:extLst>
              <a:ext uri="{FF2B5EF4-FFF2-40B4-BE49-F238E27FC236}">
                <a16:creationId xmlns:a16="http://schemas.microsoft.com/office/drawing/2014/main" id="{699A7C77-42FE-4499-9E70-1EDE026A0C93}"/>
              </a:ext>
            </a:extLst>
          </p:cNvPr>
          <p:cNvSpPr txBox="1">
            <a:spLocks/>
          </p:cNvSpPr>
          <p:nvPr userDrawn="1"/>
        </p:nvSpPr>
        <p:spPr>
          <a:xfrm>
            <a:off x="11582139" y="6534035"/>
            <a:ext cx="406135" cy="128177"/>
          </a:xfrm>
          <a:prstGeom prst="rect">
            <a:avLst/>
          </a:prstGeom>
        </p:spPr>
        <p:txBody>
          <a:bodyPr vert="horz" wrap="square" lIns="0" tIns="0" rIns="0" bIns="0" numCol="1" anchor="b" anchorCtr="0" compatLnSpc="1">
            <a:prstTxWarp prst="textNoShape">
              <a:avLst/>
            </a:prstTxWarp>
            <a:spAutoFit/>
          </a:bodyPr>
          <a:lstStyle>
            <a:defPPr>
              <a:defRPr lang="en-US"/>
            </a:defPPr>
            <a:lvl1pPr marL="0" algn="r" defTabSz="914400" rtl="0" eaLnBrk="1" latinLnBrk="0" hangingPunct="1">
              <a:defRPr sz="833"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8EB64F-D793-43F3-9ACC-54E391DEABAB}" type="slidenum">
              <a:rPr lang="en-GB" altLang="en-US" sz="833" smtClean="0">
                <a:latin typeface="Helvetica Now Text" panose="020B0504030202020204" pitchFamily="34" charset="0"/>
              </a:rPr>
              <a:pPr/>
              <a:t>‹#›</a:t>
            </a:fld>
            <a:endParaRPr lang="en-GB" altLang="en-US" sz="833">
              <a:latin typeface="Helvetica Now Text" panose="020B0504030202020204" pitchFamily="34" charset="0"/>
            </a:endParaRPr>
          </a:p>
        </p:txBody>
      </p:sp>
      <p:sp>
        <p:nvSpPr>
          <p:cNvPr id="11" name="Title Placeholder 1">
            <a:extLst>
              <a:ext uri="{FF2B5EF4-FFF2-40B4-BE49-F238E27FC236}">
                <a16:creationId xmlns:a16="http://schemas.microsoft.com/office/drawing/2014/main" id="{D804B4C9-3CB6-4C9D-B3A5-EEAD1F41C812}"/>
              </a:ext>
            </a:extLst>
          </p:cNvPr>
          <p:cNvSpPr txBox="1">
            <a:spLocks/>
          </p:cNvSpPr>
          <p:nvPr userDrawn="1"/>
        </p:nvSpPr>
        <p:spPr bwMode="auto">
          <a:xfrm>
            <a:off x="609869" y="1"/>
            <a:ext cx="7924271" cy="91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913253" rtl="0" eaLnBrk="1" fontAlgn="base" hangingPunct="1">
              <a:lnSpc>
                <a:spcPct val="85000"/>
              </a:lnSpc>
              <a:spcBef>
                <a:spcPct val="0"/>
              </a:spcBef>
              <a:spcAft>
                <a:spcPct val="0"/>
              </a:spcAft>
              <a:defRPr sz="2400" kern="1200">
                <a:solidFill>
                  <a:schemeClr val="bg1"/>
                </a:solidFill>
                <a:latin typeface="+mj-lt"/>
                <a:ea typeface="MS PGothic" panose="020B0600070205080204" pitchFamily="34" charset="-128"/>
                <a:cs typeface="+mj-cs"/>
              </a:defRPr>
            </a:lvl1pPr>
            <a:lvl2pPr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2pPr>
            <a:lvl3pPr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3pPr>
            <a:lvl4pPr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4pPr>
            <a:lvl5pPr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5pPr>
            <a:lvl6pPr marL="380633"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6pPr>
            <a:lvl7pPr marL="761266"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7pPr>
            <a:lvl8pPr marL="1141897"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8pPr>
            <a:lvl9pPr marL="1522529"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9pPr>
          </a:lstStyle>
          <a:p>
            <a:r>
              <a:rPr lang="en-US" altLang="en-US" sz="2400">
                <a:latin typeface="Helvetica Now Text" panose="020B0504030202020204" pitchFamily="34" charset="0"/>
              </a:rPr>
              <a:t>Headline (max. 2 lines)</a:t>
            </a:r>
            <a:endParaRPr lang="en-GB" altLang="en-US" sz="2400">
              <a:latin typeface="Helvetica Now Text" panose="020B0504030202020204" pitchFamily="34" charset="0"/>
            </a:endParaRPr>
          </a:p>
        </p:txBody>
      </p:sp>
      <p:grpSp>
        <p:nvGrpSpPr>
          <p:cNvPr id="14" name="Group 13">
            <a:extLst>
              <a:ext uri="{FF2B5EF4-FFF2-40B4-BE49-F238E27FC236}">
                <a16:creationId xmlns:a16="http://schemas.microsoft.com/office/drawing/2014/main" id="{D054ED2F-81DD-471B-A2B3-309C3C5F1294}"/>
              </a:ext>
            </a:extLst>
          </p:cNvPr>
          <p:cNvGrpSpPr/>
          <p:nvPr userDrawn="1"/>
        </p:nvGrpSpPr>
        <p:grpSpPr>
          <a:xfrm>
            <a:off x="8486127" y="545340"/>
            <a:ext cx="107400" cy="108072"/>
            <a:chOff x="7862749" y="5847101"/>
            <a:chExt cx="107400" cy="108072"/>
          </a:xfrm>
        </p:grpSpPr>
        <p:sp>
          <p:nvSpPr>
            <p:cNvPr id="15" name="Freeform 12">
              <a:extLst>
                <a:ext uri="{FF2B5EF4-FFF2-40B4-BE49-F238E27FC236}">
                  <a16:creationId xmlns:a16="http://schemas.microsoft.com/office/drawing/2014/main" id="{DFE2D962-2A31-4530-920B-7724E8D28905}"/>
                </a:ext>
              </a:extLst>
            </p:cNvPr>
            <p:cNvSpPr/>
            <p:nvPr/>
          </p:nvSpPr>
          <p:spPr>
            <a:xfrm>
              <a:off x="7862749" y="5847102"/>
              <a:ext cx="53700" cy="108071"/>
            </a:xfrm>
            <a:custGeom>
              <a:avLst/>
              <a:gdLst/>
              <a:ahLst/>
              <a:cxnLst>
                <a:cxn ang="3cd4">
                  <a:pos x="hc" y="t"/>
                </a:cxn>
                <a:cxn ang="cd2">
                  <a:pos x="l" y="vc"/>
                </a:cxn>
                <a:cxn ang="cd4">
                  <a:pos x="hc" y="b"/>
                </a:cxn>
                <a:cxn ang="0">
                  <a:pos x="r" y="vc"/>
                </a:cxn>
              </a:cxnLst>
              <a:rect l="l" t="t" r="r" b="b"/>
              <a:pathLst>
                <a:path w="81" h="162" fill="none">
                  <a:moveTo>
                    <a:pt x="0" y="0"/>
                  </a:moveTo>
                  <a:lnTo>
                    <a:pt x="81" y="81"/>
                  </a:lnTo>
                  <a:lnTo>
                    <a:pt x="1" y="162"/>
                  </a:lnTo>
                </a:path>
              </a:pathLst>
            </a:custGeom>
            <a:noFill/>
            <a:ln w="12700" cap="flat">
              <a:solidFill>
                <a:schemeClr val="bg1">
                  <a:lumMod val="95000"/>
                  <a:alpha val="46000"/>
                </a:schemeClr>
              </a:solidFill>
              <a:prstDash val="solid"/>
              <a:miter/>
            </a:ln>
          </p:spPr>
          <p:txBody>
            <a:bodyPr wrap="none" lIns="97920" tIns="52920" rIns="97920" bIns="52920" anchor="ctr" anchorCtr="1" compatLnSpc="0"/>
            <a:lstStyle/>
            <a:p>
              <a:pPr marL="0" marR="0" lvl="0" indent="0" hangingPunct="0">
                <a:lnSpc>
                  <a:spcPct val="100000"/>
                </a:lnSpc>
                <a:spcBef>
                  <a:spcPts val="0"/>
                </a:spcBef>
                <a:spcAft>
                  <a:spcPts val="0"/>
                </a:spcAft>
                <a:buNone/>
                <a:tabLst/>
              </a:pPr>
              <a:endParaRPr lang="en-IE" sz="1800" b="0" i="0" u="none" strike="noStrike" kern="1200" cap="none">
                <a:ln>
                  <a:noFill/>
                </a:ln>
                <a:latin typeface="Liberation Sans" pitchFamily="18"/>
                <a:ea typeface="PingFang SC" pitchFamily="2"/>
                <a:cs typeface="Arial Unicode MS" pitchFamily="2"/>
              </a:endParaRPr>
            </a:p>
          </p:txBody>
        </p:sp>
        <p:sp>
          <p:nvSpPr>
            <p:cNvPr id="16" name="Freeform 13">
              <a:extLst>
                <a:ext uri="{FF2B5EF4-FFF2-40B4-BE49-F238E27FC236}">
                  <a16:creationId xmlns:a16="http://schemas.microsoft.com/office/drawing/2014/main" id="{647A7739-02E6-4BFE-B99D-A38E8B28305B}"/>
                </a:ext>
              </a:extLst>
            </p:cNvPr>
            <p:cNvSpPr/>
            <p:nvPr/>
          </p:nvSpPr>
          <p:spPr>
            <a:xfrm>
              <a:off x="7916449" y="5847101"/>
              <a:ext cx="53700" cy="108071"/>
            </a:xfrm>
            <a:custGeom>
              <a:avLst/>
              <a:gdLst/>
              <a:ahLst/>
              <a:cxnLst>
                <a:cxn ang="3cd4">
                  <a:pos x="hc" y="t"/>
                </a:cxn>
                <a:cxn ang="cd2">
                  <a:pos x="l" y="vc"/>
                </a:cxn>
                <a:cxn ang="cd4">
                  <a:pos x="hc" y="b"/>
                </a:cxn>
                <a:cxn ang="0">
                  <a:pos x="r" y="vc"/>
                </a:cxn>
              </a:cxnLst>
              <a:rect l="l" t="t" r="r" b="b"/>
              <a:pathLst>
                <a:path w="81" h="162" fill="none">
                  <a:moveTo>
                    <a:pt x="0" y="0"/>
                  </a:moveTo>
                  <a:lnTo>
                    <a:pt x="81" y="81"/>
                  </a:lnTo>
                  <a:lnTo>
                    <a:pt x="1" y="162"/>
                  </a:lnTo>
                </a:path>
              </a:pathLst>
            </a:custGeom>
            <a:noFill/>
            <a:ln w="12700" cap="flat">
              <a:solidFill>
                <a:schemeClr val="bg1">
                  <a:lumMod val="95000"/>
                  <a:alpha val="46000"/>
                </a:schemeClr>
              </a:solidFill>
              <a:prstDash val="solid"/>
              <a:miter/>
            </a:ln>
          </p:spPr>
          <p:txBody>
            <a:bodyPr wrap="none" lIns="97920" tIns="52920" rIns="97920" bIns="52920" anchor="ctr" anchorCtr="1" compatLnSpc="0"/>
            <a:lstStyle/>
            <a:p>
              <a:pPr marL="0" marR="0" lvl="0" indent="0" hangingPunct="0">
                <a:lnSpc>
                  <a:spcPct val="100000"/>
                </a:lnSpc>
                <a:spcBef>
                  <a:spcPts val="0"/>
                </a:spcBef>
                <a:spcAft>
                  <a:spcPts val="0"/>
                </a:spcAft>
                <a:buNone/>
                <a:tabLst/>
              </a:pPr>
              <a:endParaRPr lang="en-IE" sz="1800" b="0" i="0" u="none" strike="noStrike" kern="1200" cap="none">
                <a:ln>
                  <a:noFill/>
                </a:ln>
                <a:latin typeface="Liberation Sans" pitchFamily="18"/>
                <a:ea typeface="PingFang SC" pitchFamily="2"/>
                <a:cs typeface="Arial Unicode MS" pitchFamily="2"/>
              </a:endParaRPr>
            </a:p>
          </p:txBody>
        </p:sp>
      </p:grpSp>
    </p:spTree>
    <p:extLst>
      <p:ext uri="{BB962C8B-B14F-4D97-AF65-F5344CB8AC3E}">
        <p14:creationId xmlns:p14="http://schemas.microsoft.com/office/powerpoint/2010/main" val="728931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8" name="Text Placeholder 5">
            <a:extLst>
              <a:ext uri="{FF2B5EF4-FFF2-40B4-BE49-F238E27FC236}">
                <a16:creationId xmlns:a16="http://schemas.microsoft.com/office/drawing/2014/main" id="{1FF10C85-C858-42F2-83FC-085ECE0AD8C3}"/>
              </a:ext>
            </a:extLst>
          </p:cNvPr>
          <p:cNvSpPr>
            <a:spLocks noGrp="1"/>
          </p:cNvSpPr>
          <p:nvPr>
            <p:ph type="body" sz="quarter" idx="15" hasCustomPrompt="1"/>
          </p:nvPr>
        </p:nvSpPr>
        <p:spPr>
          <a:xfrm>
            <a:off x="404786" y="1368597"/>
            <a:ext cx="2464952" cy="307777"/>
          </a:xfr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4" name="Titre 3">
            <a:extLst>
              <a:ext uri="{FF2B5EF4-FFF2-40B4-BE49-F238E27FC236}">
                <a16:creationId xmlns:a16="http://schemas.microsoft.com/office/drawing/2014/main" id="{8A63819D-3826-4C37-A6B2-F6BF2FA7C128}"/>
              </a:ext>
            </a:extLst>
          </p:cNvPr>
          <p:cNvSpPr>
            <a:spLocks noGrp="1"/>
          </p:cNvSpPr>
          <p:nvPr>
            <p:ph type="title" hasCustomPrompt="1"/>
          </p:nvPr>
        </p:nvSpPr>
        <p:spPr>
          <a:xfrm>
            <a:off x="404786" y="382817"/>
            <a:ext cx="11382428" cy="400110"/>
          </a:xfrm>
          <a:prstGeom prst="rect">
            <a:avLst/>
          </a:prstGeom>
        </p:spPr>
        <p:txBody>
          <a:bodyPr/>
          <a:lstStyle>
            <a:lvl1pPr>
              <a:defRPr/>
            </a:lvl1pPr>
          </a:lstStyle>
          <a:p>
            <a:r>
              <a:rPr lang="fr-FR" err="1"/>
              <a:t>Title</a:t>
            </a:r>
            <a:r>
              <a:rPr lang="fr-FR"/>
              <a:t> of the slide</a:t>
            </a:r>
          </a:p>
        </p:txBody>
      </p:sp>
      <p:sp>
        <p:nvSpPr>
          <p:cNvPr id="11" name="Text Placeholder 8">
            <a:extLst>
              <a:ext uri="{FF2B5EF4-FFF2-40B4-BE49-F238E27FC236}">
                <a16:creationId xmlns:a16="http://schemas.microsoft.com/office/drawing/2014/main" id="{2E3BBFF9-605D-4045-AFCA-0630CAF62903}"/>
              </a:ext>
            </a:extLst>
          </p:cNvPr>
          <p:cNvSpPr>
            <a:spLocks noGrp="1"/>
          </p:cNvSpPr>
          <p:nvPr>
            <p:ph type="body" sz="quarter" idx="18" hasCustomPrompt="1"/>
          </p:nvPr>
        </p:nvSpPr>
        <p:spPr>
          <a:xfrm>
            <a:off x="1447060" y="6006966"/>
            <a:ext cx="10421143" cy="123111"/>
          </a:xfrm>
        </p:spPr>
        <p:txBody>
          <a:bodyPr wrap="square" lIns="72000" anchor="b">
            <a:spAutoFit/>
          </a:bodyPr>
          <a:lstStyle>
            <a:lvl1pPr marL="0" indent="0">
              <a:buNone/>
              <a:defRPr sz="800" b="0" i="1">
                <a:solidFill>
                  <a:schemeClr val="bg1">
                    <a:lumMod val="50000"/>
                  </a:schemeClr>
                </a:solidFill>
              </a:defRPr>
            </a:lvl1pPr>
            <a:lvl2pPr marL="133344" indent="0">
              <a:buNone/>
              <a:defRPr/>
            </a:lvl2pPr>
            <a:lvl3pPr marL="542898" indent="0">
              <a:buNone/>
              <a:defRPr/>
            </a:lvl3pPr>
            <a:lvl4pPr marL="758787" indent="0">
              <a:buNone/>
              <a:defRPr/>
            </a:lvl4pPr>
            <a:lvl5pPr marL="1033412" indent="0">
              <a:buNone/>
              <a:defRPr/>
            </a:lvl5pPr>
          </a:lstStyle>
          <a:p>
            <a:pPr lvl="0"/>
            <a:r>
              <a:rPr lang="en-GB"/>
              <a:t>Sources:</a:t>
            </a:r>
          </a:p>
        </p:txBody>
      </p:sp>
    </p:spTree>
    <p:extLst>
      <p:ext uri="{BB962C8B-B14F-4D97-AF65-F5344CB8AC3E}">
        <p14:creationId xmlns:p14="http://schemas.microsoft.com/office/powerpoint/2010/main" val="261422341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Title and Content - 1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DD8116-497F-4584-8B84-C5FCED34BC23}"/>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6DCAD28-4043-4C13-8DC7-2EAFDB95A056}"/>
              </a:ext>
            </a:extLst>
          </p:cNvPr>
          <p:cNvSpPr>
            <a:spLocks noGrp="1"/>
          </p:cNvSpPr>
          <p:nvPr>
            <p:ph type="ftr" sz="quarter" idx="11"/>
          </p:nvPr>
        </p:nvSpPr>
        <p:spPr/>
        <p:txBody>
          <a:bodyPr/>
          <a:lstStyle/>
          <a:p>
            <a:r>
              <a:rPr lang="en-IN"/>
              <a:t>Aon Proprietary and Confidential</a:t>
            </a:r>
            <a:endParaRPr lang="en-GB"/>
          </a:p>
        </p:txBody>
      </p:sp>
      <p:sp>
        <p:nvSpPr>
          <p:cNvPr id="2" name="Title 1">
            <a:extLst>
              <a:ext uri="{FF2B5EF4-FFF2-40B4-BE49-F238E27FC236}">
                <a16:creationId xmlns:a16="http://schemas.microsoft.com/office/drawing/2014/main" id="{99E9AB72-A07D-411B-8D87-9E714A39854A}"/>
              </a:ext>
            </a:extLst>
          </p:cNvPr>
          <p:cNvSpPr>
            <a:spLocks noGrp="1"/>
          </p:cNvSpPr>
          <p:nvPr>
            <p:ph type="title" hasCustomPrompt="1"/>
          </p:nvPr>
        </p:nvSpPr>
        <p:spPr>
          <a:xfrm>
            <a:off x="406402" y="658773"/>
            <a:ext cx="11379200" cy="400110"/>
          </a:xfrm>
        </p:spPr>
        <p:txBody>
          <a:bodyPr/>
          <a:lstStyle/>
          <a:p>
            <a:r>
              <a:rPr lang="en-US"/>
              <a:t>Graphs/infographics/tables – click to add title</a:t>
            </a:r>
          </a:p>
        </p:txBody>
      </p:sp>
    </p:spTree>
    <p:extLst>
      <p:ext uri="{BB962C8B-B14F-4D97-AF65-F5344CB8AC3E}">
        <p14:creationId xmlns:p14="http://schemas.microsoft.com/office/powerpoint/2010/main" val="340594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1 col content and large image">
  <p:cSld name="1_Title, 1 col content and large image">
    <p:spTree>
      <p:nvGrpSpPr>
        <p:cNvPr id="1" name="Shape 486"/>
        <p:cNvGrpSpPr/>
        <p:nvPr/>
      </p:nvGrpSpPr>
      <p:grpSpPr>
        <a:xfrm>
          <a:off x="0" y="0"/>
          <a:ext cx="0" cy="0"/>
          <a:chOff x="0" y="0"/>
          <a:chExt cx="0" cy="0"/>
        </a:xfrm>
      </p:grpSpPr>
      <p:sp>
        <p:nvSpPr>
          <p:cNvPr id="487" name="Google Shape;487;p67"/>
          <p:cNvSpPr>
            <a:spLocks noGrp="1"/>
          </p:cNvSpPr>
          <p:nvPr>
            <p:ph type="pic" idx="2"/>
          </p:nvPr>
        </p:nvSpPr>
        <p:spPr>
          <a:xfrm>
            <a:off x="5333557" y="0"/>
            <a:ext cx="6858000" cy="6858000"/>
          </a:xfrm>
          <a:prstGeom prst="rect">
            <a:avLst/>
          </a:prstGeom>
          <a:noFill/>
          <a:ln>
            <a:noFill/>
          </a:ln>
        </p:spPr>
      </p:sp>
      <p:sp>
        <p:nvSpPr>
          <p:cNvPr id="488" name="Google Shape;488;p67"/>
          <p:cNvSpPr txBox="1">
            <a:spLocks noGrp="1"/>
          </p:cNvSpPr>
          <p:nvPr>
            <p:ph type="sldNum" idx="12"/>
          </p:nvPr>
        </p:nvSpPr>
        <p:spPr>
          <a:xfrm>
            <a:off x="11409445" y="6261100"/>
            <a:ext cx="404000" cy="3652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800" b="0" i="0" u="none" strike="noStrike" cap="none">
                <a:solidFill>
                  <a:schemeClr val="lt1"/>
                </a:solidFill>
                <a:latin typeface="Helvetica Neue"/>
                <a:ea typeface="Helvetica Neue"/>
                <a:cs typeface="Helvetica Neue"/>
                <a:sym typeface="Helvetica Neue"/>
              </a:defRPr>
            </a:lvl1pPr>
            <a:lvl2pPr marL="0" lvl="1" indent="0" algn="r" rtl="0">
              <a:spcBef>
                <a:spcPts val="0"/>
              </a:spcBef>
              <a:buNone/>
              <a:defRPr sz="800" b="0" i="0" u="none" strike="noStrike" cap="none">
                <a:solidFill>
                  <a:schemeClr val="lt1"/>
                </a:solidFill>
                <a:latin typeface="Helvetica Neue"/>
                <a:ea typeface="Helvetica Neue"/>
                <a:cs typeface="Helvetica Neue"/>
                <a:sym typeface="Helvetica Neue"/>
              </a:defRPr>
            </a:lvl2pPr>
            <a:lvl3pPr marL="0" lvl="2" indent="0" algn="r" rtl="0">
              <a:spcBef>
                <a:spcPts val="0"/>
              </a:spcBef>
              <a:buNone/>
              <a:defRPr sz="800" b="0" i="0" u="none" strike="noStrike" cap="none">
                <a:solidFill>
                  <a:schemeClr val="lt1"/>
                </a:solidFill>
                <a:latin typeface="Helvetica Neue"/>
                <a:ea typeface="Helvetica Neue"/>
                <a:cs typeface="Helvetica Neue"/>
                <a:sym typeface="Helvetica Neue"/>
              </a:defRPr>
            </a:lvl3pPr>
            <a:lvl4pPr marL="0" lvl="3" indent="0" algn="r" rtl="0">
              <a:spcBef>
                <a:spcPts val="0"/>
              </a:spcBef>
              <a:buNone/>
              <a:defRPr sz="800" b="0" i="0" u="none" strike="noStrike" cap="none">
                <a:solidFill>
                  <a:schemeClr val="lt1"/>
                </a:solidFill>
                <a:latin typeface="Helvetica Neue"/>
                <a:ea typeface="Helvetica Neue"/>
                <a:cs typeface="Helvetica Neue"/>
                <a:sym typeface="Helvetica Neue"/>
              </a:defRPr>
            </a:lvl4pPr>
            <a:lvl5pPr marL="0" lvl="4" indent="0" algn="r" rtl="0">
              <a:spcBef>
                <a:spcPts val="0"/>
              </a:spcBef>
              <a:buNone/>
              <a:defRPr sz="800" b="0" i="0" u="none" strike="noStrike" cap="none">
                <a:solidFill>
                  <a:schemeClr val="lt1"/>
                </a:solidFill>
                <a:latin typeface="Helvetica Neue"/>
                <a:ea typeface="Helvetica Neue"/>
                <a:cs typeface="Helvetica Neue"/>
                <a:sym typeface="Helvetica Neue"/>
              </a:defRPr>
            </a:lvl5pPr>
            <a:lvl6pPr marL="0" lvl="5" indent="0" algn="r" rtl="0">
              <a:spcBef>
                <a:spcPts val="0"/>
              </a:spcBef>
              <a:buNone/>
              <a:defRPr sz="800" b="0" i="0" u="none" strike="noStrike" cap="none">
                <a:solidFill>
                  <a:schemeClr val="lt1"/>
                </a:solidFill>
                <a:latin typeface="Helvetica Neue"/>
                <a:ea typeface="Helvetica Neue"/>
                <a:cs typeface="Helvetica Neue"/>
                <a:sym typeface="Helvetica Neue"/>
              </a:defRPr>
            </a:lvl6pPr>
            <a:lvl7pPr marL="0" lvl="6" indent="0" algn="r" rtl="0">
              <a:spcBef>
                <a:spcPts val="0"/>
              </a:spcBef>
              <a:buNone/>
              <a:defRPr sz="800" b="0" i="0" u="none" strike="noStrike" cap="none">
                <a:solidFill>
                  <a:schemeClr val="lt1"/>
                </a:solidFill>
                <a:latin typeface="Helvetica Neue"/>
                <a:ea typeface="Helvetica Neue"/>
                <a:cs typeface="Helvetica Neue"/>
                <a:sym typeface="Helvetica Neue"/>
              </a:defRPr>
            </a:lvl7pPr>
            <a:lvl8pPr marL="0" lvl="7" indent="0" algn="r" rtl="0">
              <a:spcBef>
                <a:spcPts val="0"/>
              </a:spcBef>
              <a:buNone/>
              <a:defRPr sz="800" b="0" i="0" u="none" strike="noStrike" cap="none">
                <a:solidFill>
                  <a:schemeClr val="lt1"/>
                </a:solidFill>
                <a:latin typeface="Helvetica Neue"/>
                <a:ea typeface="Helvetica Neue"/>
                <a:cs typeface="Helvetica Neue"/>
                <a:sym typeface="Helvetica Neue"/>
              </a:defRPr>
            </a:lvl8pPr>
            <a:lvl9pPr marL="0" lvl="8" indent="0" algn="r" rtl="0">
              <a:spcBef>
                <a:spcPts val="0"/>
              </a:spcBef>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GB" smtClean="0"/>
              <a:pPr/>
              <a:t>‹#›</a:t>
            </a:fld>
            <a:endParaRPr lang="en-GB" dirty="0"/>
          </a:p>
        </p:txBody>
      </p:sp>
      <p:sp>
        <p:nvSpPr>
          <p:cNvPr id="489" name="Google Shape;489;p67"/>
          <p:cNvSpPr txBox="1">
            <a:spLocks noGrp="1"/>
          </p:cNvSpPr>
          <p:nvPr>
            <p:ph type="ftr" idx="11"/>
          </p:nvPr>
        </p:nvSpPr>
        <p:spPr>
          <a:xfrm>
            <a:off x="6011957" y="6277284"/>
            <a:ext cx="5038800" cy="3652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chemeClr val="lt1"/>
              </a:buClr>
              <a:buSzPts val="300"/>
              <a:buFont typeface="Helvetica Neue"/>
              <a:buNone/>
              <a:defRPr sz="400" b="0" i="0">
                <a:solidFill>
                  <a:schemeClr val="lt1"/>
                </a:solidFill>
                <a:latin typeface="Helvetica Neue"/>
                <a:ea typeface="Helvetica Neue"/>
                <a:cs typeface="Helvetica Neue"/>
                <a:sym typeface="Helvetica Neue"/>
              </a:defRPr>
            </a:lvl1pPr>
            <a:lvl2pPr lvl="1" algn="l" rtl="0">
              <a:spcBef>
                <a:spcPts val="0"/>
              </a:spcBef>
              <a:spcAft>
                <a:spcPts val="0"/>
              </a:spcAft>
              <a:buSzPts val="500"/>
              <a:buNone/>
              <a:defRPr/>
            </a:lvl2pPr>
            <a:lvl3pPr lvl="2" algn="l" rtl="0">
              <a:spcBef>
                <a:spcPts val="0"/>
              </a:spcBef>
              <a:spcAft>
                <a:spcPts val="0"/>
              </a:spcAft>
              <a:buSzPts val="500"/>
              <a:buNone/>
              <a:defRPr/>
            </a:lvl3pPr>
            <a:lvl4pPr lvl="3" algn="l" rtl="0">
              <a:spcBef>
                <a:spcPts val="0"/>
              </a:spcBef>
              <a:spcAft>
                <a:spcPts val="0"/>
              </a:spcAft>
              <a:buSzPts val="500"/>
              <a:buNone/>
              <a:defRPr/>
            </a:lvl4pPr>
            <a:lvl5pPr lvl="4" algn="l" rtl="0">
              <a:spcBef>
                <a:spcPts val="0"/>
              </a:spcBef>
              <a:spcAft>
                <a:spcPts val="0"/>
              </a:spcAft>
              <a:buSzPts val="500"/>
              <a:buNone/>
              <a:defRPr/>
            </a:lvl5pPr>
            <a:lvl6pPr lvl="5" algn="l" rtl="0">
              <a:spcBef>
                <a:spcPts val="0"/>
              </a:spcBef>
              <a:spcAft>
                <a:spcPts val="0"/>
              </a:spcAft>
              <a:buSzPts val="500"/>
              <a:buNone/>
              <a:defRPr/>
            </a:lvl6pPr>
            <a:lvl7pPr lvl="6" algn="l" rtl="0">
              <a:spcBef>
                <a:spcPts val="0"/>
              </a:spcBef>
              <a:spcAft>
                <a:spcPts val="0"/>
              </a:spcAft>
              <a:buSzPts val="500"/>
              <a:buNone/>
              <a:defRPr/>
            </a:lvl7pPr>
            <a:lvl8pPr lvl="7" algn="l" rtl="0">
              <a:spcBef>
                <a:spcPts val="0"/>
              </a:spcBef>
              <a:spcAft>
                <a:spcPts val="0"/>
              </a:spcAft>
              <a:buSzPts val="500"/>
              <a:buNone/>
              <a:defRPr/>
            </a:lvl8pPr>
            <a:lvl9pPr lvl="8" algn="l" rtl="0">
              <a:spcBef>
                <a:spcPts val="0"/>
              </a:spcBef>
              <a:spcAft>
                <a:spcPts val="0"/>
              </a:spcAft>
              <a:buSzPts val="500"/>
              <a:buNone/>
              <a:defRPr/>
            </a:lvl9pPr>
          </a:lstStyle>
          <a:p>
            <a:r>
              <a:rPr lang="en-GB" dirty="0"/>
              <a:t>Confidential - For Client Use Only</a:t>
            </a:r>
            <a:endParaRPr dirty="0"/>
          </a:p>
        </p:txBody>
      </p:sp>
      <p:sp>
        <p:nvSpPr>
          <p:cNvPr id="490" name="Google Shape;490;p67"/>
          <p:cNvSpPr txBox="1">
            <a:spLocks noGrp="1"/>
          </p:cNvSpPr>
          <p:nvPr>
            <p:ph type="title"/>
          </p:nvPr>
        </p:nvSpPr>
        <p:spPr>
          <a:xfrm>
            <a:off x="1123231" y="468193"/>
            <a:ext cx="3828400" cy="800219"/>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chemeClr val="dk1"/>
              </a:buClr>
              <a:buSzPts val="700"/>
              <a:buNone/>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r>
              <a:rPr lang="en-US"/>
              <a:t>Click to edit Master title style</a:t>
            </a:r>
            <a:endParaRPr/>
          </a:p>
        </p:txBody>
      </p:sp>
      <p:sp>
        <p:nvSpPr>
          <p:cNvPr id="491" name="Google Shape;491;p67"/>
          <p:cNvSpPr txBox="1">
            <a:spLocks noGrp="1"/>
          </p:cNvSpPr>
          <p:nvPr>
            <p:ph type="subTitle" idx="1"/>
          </p:nvPr>
        </p:nvSpPr>
        <p:spPr>
          <a:xfrm>
            <a:off x="1123231" y="843284"/>
            <a:ext cx="3828400" cy="307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chemeClr val="dk1"/>
              </a:buClr>
              <a:buSzPts val="1500"/>
              <a:buNone/>
              <a:defRPr sz="2000" b="0" i="0">
                <a:solidFill>
                  <a:schemeClr val="dk1"/>
                </a:solidFill>
                <a:latin typeface="Helvetica Neue"/>
                <a:ea typeface="Helvetica Neue"/>
                <a:cs typeface="Helvetica Neue"/>
                <a:sym typeface="Helvetica Neue"/>
              </a:defRPr>
            </a:lvl1pPr>
            <a:lvl2pPr lvl="1" algn="ctr" rtl="0">
              <a:lnSpc>
                <a:spcPct val="117000"/>
              </a:lnSpc>
              <a:spcBef>
                <a:spcPts val="667"/>
              </a:spcBef>
              <a:spcAft>
                <a:spcPts val="0"/>
              </a:spcAft>
              <a:buClr>
                <a:schemeClr val="dk1"/>
              </a:buClr>
              <a:buSzPts val="1500"/>
              <a:buNone/>
              <a:defRPr sz="2000"/>
            </a:lvl2pPr>
            <a:lvl3pPr lvl="2" algn="ctr" rtl="0">
              <a:lnSpc>
                <a:spcPct val="117000"/>
              </a:lnSpc>
              <a:spcBef>
                <a:spcPts val="533"/>
              </a:spcBef>
              <a:spcAft>
                <a:spcPts val="0"/>
              </a:spcAft>
              <a:buSzPts val="1400"/>
              <a:buNone/>
              <a:defRPr sz="1867"/>
            </a:lvl3pPr>
            <a:lvl4pPr lvl="3" algn="ctr" rtl="0">
              <a:lnSpc>
                <a:spcPct val="117000"/>
              </a:lnSpc>
              <a:spcBef>
                <a:spcPts val="0"/>
              </a:spcBef>
              <a:spcAft>
                <a:spcPts val="0"/>
              </a:spcAft>
              <a:buSzPts val="1000"/>
              <a:buNone/>
              <a:defRPr sz="1600"/>
            </a:lvl4pPr>
            <a:lvl5pPr lvl="4" algn="ctr" rtl="0">
              <a:lnSpc>
                <a:spcPct val="117000"/>
              </a:lnSpc>
              <a:spcBef>
                <a:spcPts val="0"/>
              </a:spcBef>
              <a:spcAft>
                <a:spcPts val="0"/>
              </a:spcAft>
              <a:buSzPts val="1200"/>
              <a:buNone/>
              <a:defRPr sz="1600"/>
            </a:lvl5pPr>
            <a:lvl6pPr lvl="5" algn="ctr" rtl="0">
              <a:lnSpc>
                <a:spcPct val="117000"/>
              </a:lnSpc>
              <a:spcBef>
                <a:spcPts val="0"/>
              </a:spcBef>
              <a:spcAft>
                <a:spcPts val="0"/>
              </a:spcAft>
              <a:buSzPts val="1200"/>
              <a:buNone/>
              <a:defRPr sz="1600"/>
            </a:lvl6pPr>
            <a:lvl7pPr lvl="6" algn="ctr" rtl="0">
              <a:lnSpc>
                <a:spcPct val="117000"/>
              </a:lnSpc>
              <a:spcBef>
                <a:spcPts val="0"/>
              </a:spcBef>
              <a:spcAft>
                <a:spcPts val="0"/>
              </a:spcAft>
              <a:buClr>
                <a:schemeClr val="dk1"/>
              </a:buClr>
              <a:buSzPts val="1200"/>
              <a:buNone/>
              <a:defRPr sz="1600"/>
            </a:lvl7pPr>
            <a:lvl8pPr lvl="7" algn="ctr" rtl="0">
              <a:lnSpc>
                <a:spcPct val="117000"/>
              </a:lnSpc>
              <a:spcBef>
                <a:spcPts val="0"/>
              </a:spcBef>
              <a:spcAft>
                <a:spcPts val="0"/>
              </a:spcAft>
              <a:buClr>
                <a:schemeClr val="dk1"/>
              </a:buClr>
              <a:buSzPts val="1200"/>
              <a:buNone/>
              <a:defRPr sz="1600"/>
            </a:lvl8pPr>
            <a:lvl9pPr lvl="8" algn="ctr" rtl="0">
              <a:lnSpc>
                <a:spcPct val="117000"/>
              </a:lnSpc>
              <a:spcBef>
                <a:spcPts val="0"/>
              </a:spcBef>
              <a:spcAft>
                <a:spcPts val="0"/>
              </a:spcAft>
              <a:buClr>
                <a:schemeClr val="dk1"/>
              </a:buClr>
              <a:buSzPts val="1200"/>
              <a:buNone/>
              <a:defRPr sz="1600"/>
            </a:lvl9pPr>
          </a:lstStyle>
          <a:p>
            <a:r>
              <a:rPr lang="en-US"/>
              <a:t>Click to edit Master subtitle style</a:t>
            </a:r>
            <a:endParaRPr/>
          </a:p>
        </p:txBody>
      </p:sp>
      <p:sp>
        <p:nvSpPr>
          <p:cNvPr id="492" name="Google Shape;492;p67"/>
          <p:cNvSpPr txBox="1">
            <a:spLocks noGrp="1"/>
          </p:cNvSpPr>
          <p:nvPr>
            <p:ph type="body" idx="3"/>
          </p:nvPr>
        </p:nvSpPr>
        <p:spPr>
          <a:xfrm>
            <a:off x="1130955" y="1563240"/>
            <a:ext cx="3438800" cy="4451600"/>
          </a:xfrm>
          <a:prstGeom prst="rect">
            <a:avLst/>
          </a:prstGeom>
          <a:noFill/>
          <a:ln>
            <a:noFill/>
          </a:ln>
        </p:spPr>
        <p:txBody>
          <a:bodyPr spcFirstLastPara="1" wrap="square" lIns="0" tIns="0" rIns="0" bIns="0" anchor="t" anchorCtr="0">
            <a:noAutofit/>
          </a:bodyPr>
          <a:lstStyle>
            <a:lvl1pPr marL="609525" lvl="0" indent="-304762" algn="l" rtl="0">
              <a:lnSpc>
                <a:spcPct val="100000"/>
              </a:lnSpc>
              <a:spcBef>
                <a:spcPts val="0"/>
              </a:spcBef>
              <a:spcAft>
                <a:spcPts val="0"/>
              </a:spcAft>
              <a:buClr>
                <a:schemeClr val="dk1"/>
              </a:buClr>
              <a:buSzPts val="700"/>
              <a:buNone/>
              <a:defRPr/>
            </a:lvl1pPr>
            <a:lvl2pPr marL="1219048" lvl="1" indent="-304762" algn="l" rtl="0">
              <a:lnSpc>
                <a:spcPct val="117000"/>
              </a:lnSpc>
              <a:spcBef>
                <a:spcPts val="667"/>
              </a:spcBef>
              <a:spcAft>
                <a:spcPts val="0"/>
              </a:spcAft>
              <a:buClr>
                <a:schemeClr val="dk1"/>
              </a:buClr>
              <a:buSzPts val="700"/>
              <a:buNone/>
              <a:defRPr/>
            </a:lvl2pPr>
            <a:lvl3pPr marL="1828572" lvl="2" indent="-364022" algn="l" rtl="0">
              <a:lnSpc>
                <a:spcPct val="117000"/>
              </a:lnSpc>
              <a:spcBef>
                <a:spcPts val="533"/>
              </a:spcBef>
              <a:spcAft>
                <a:spcPts val="0"/>
              </a:spcAft>
              <a:buSzPts val="700"/>
              <a:buChar char="•"/>
              <a:defRPr/>
            </a:lvl3pPr>
            <a:lvl4pPr marL="2438095" lvl="3" indent="-347091" algn="l" rtl="0">
              <a:lnSpc>
                <a:spcPct val="117000"/>
              </a:lnSpc>
              <a:spcBef>
                <a:spcPts val="0"/>
              </a:spcBef>
              <a:spcAft>
                <a:spcPts val="0"/>
              </a:spcAft>
              <a:buSzPts val="500"/>
              <a:buChar char="○"/>
              <a:defRPr/>
            </a:lvl4pPr>
            <a:lvl5pPr marL="3047620" lvl="4" indent="-364022" algn="l" rtl="0">
              <a:lnSpc>
                <a:spcPct val="117000"/>
              </a:lnSpc>
              <a:spcBef>
                <a:spcPts val="0"/>
              </a:spcBef>
              <a:spcAft>
                <a:spcPts val="0"/>
              </a:spcAft>
              <a:buSzPts val="700"/>
              <a:buChar char="—"/>
              <a:defRPr/>
            </a:lvl5pPr>
            <a:lvl6pPr marL="3657143" lvl="5" indent="-364022" algn="l" rtl="0">
              <a:lnSpc>
                <a:spcPct val="117000"/>
              </a:lnSpc>
              <a:spcBef>
                <a:spcPts val="0"/>
              </a:spcBef>
              <a:spcAft>
                <a:spcPts val="0"/>
              </a:spcAft>
              <a:buSzPts val="700"/>
              <a:buChar char="–"/>
              <a:defRPr/>
            </a:lvl6pPr>
            <a:lvl7pPr marL="4266667" lvl="6" indent="-304762" algn="l" rtl="0">
              <a:lnSpc>
                <a:spcPct val="117000"/>
              </a:lnSpc>
              <a:spcBef>
                <a:spcPts val="0"/>
              </a:spcBef>
              <a:spcAft>
                <a:spcPts val="0"/>
              </a:spcAft>
              <a:buClr>
                <a:schemeClr val="dk1"/>
              </a:buClr>
              <a:buSzPts val="700"/>
              <a:buNone/>
              <a:defRPr/>
            </a:lvl7pPr>
            <a:lvl8pPr marL="4876190" lvl="7" indent="-304762" algn="l" rtl="0">
              <a:lnSpc>
                <a:spcPct val="117000"/>
              </a:lnSpc>
              <a:spcBef>
                <a:spcPts val="0"/>
              </a:spcBef>
              <a:spcAft>
                <a:spcPts val="0"/>
              </a:spcAft>
              <a:buClr>
                <a:schemeClr val="dk1"/>
              </a:buClr>
              <a:buSzPts val="700"/>
              <a:buNone/>
              <a:defRPr/>
            </a:lvl8pPr>
            <a:lvl9pPr marL="5485715" lvl="8" indent="-304762" algn="l" rtl="0">
              <a:lnSpc>
                <a:spcPct val="117000"/>
              </a:lnSpc>
              <a:spcBef>
                <a:spcPts val="0"/>
              </a:spcBef>
              <a:spcAft>
                <a:spcPts val="0"/>
              </a:spcAft>
              <a:buClr>
                <a:schemeClr val="dk1"/>
              </a:buClr>
              <a:buSzPts val="700"/>
              <a:buNone/>
              <a:defRPr/>
            </a:lvl9pPr>
          </a:lstStyle>
          <a:p>
            <a:pPr lvl="0"/>
            <a:r>
              <a:rPr lang="en-US"/>
              <a:t>Click to edit Master text styles</a:t>
            </a:r>
          </a:p>
        </p:txBody>
      </p:sp>
    </p:spTree>
    <p:extLst>
      <p:ext uri="{BB962C8B-B14F-4D97-AF65-F5344CB8AC3E}">
        <p14:creationId xmlns:p14="http://schemas.microsoft.com/office/powerpoint/2010/main" val="836720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21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8444" y="381000"/>
            <a:ext cx="761167" cy="28799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333554" y="0"/>
            <a:ext cx="6858446" cy="6857554"/>
          </a:xfrm>
          <a:solidFill>
            <a:schemeClr val="bg1">
              <a:lumMod val="95000"/>
            </a:schemeClr>
          </a:solidFill>
        </p:spPr>
        <p:txBody>
          <a:bodyPr tIns="5577840"/>
          <a:lstStyle>
            <a:lvl1pPr algn="ctr">
              <a:defRPr b="0"/>
            </a:lvl1pPr>
          </a:lstStyle>
          <a:p>
            <a:r>
              <a:rPr lang="en-US"/>
              <a:t>Click icon to add picture</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Tree>
    <p:extLst>
      <p:ext uri="{BB962C8B-B14F-4D97-AF65-F5344CB8AC3E}">
        <p14:creationId xmlns:p14="http://schemas.microsoft.com/office/powerpoint/2010/main" val="2534238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9848B151-9422-48AB-B675-1B0925D2639A}"/>
              </a:ext>
            </a:extLst>
          </p:cNvPr>
          <p:cNvSpPr>
            <a:spLocks noGrp="1"/>
          </p:cNvSpPr>
          <p:nvPr>
            <p:ph type="sldNum" sz="quarter" idx="12"/>
          </p:nvPr>
        </p:nvSpPr>
        <p:spPr>
          <a:xfrm>
            <a:off x="11409440" y="6261100"/>
            <a:ext cx="403815" cy="365125"/>
          </a:xfrm>
        </p:spPr>
        <p:txBody>
          <a:bodyPr/>
          <a:lstStyle>
            <a:lvl1pPr>
              <a:defRPr>
                <a:solidFill>
                  <a:schemeClr val="tx1"/>
                </a:solidFill>
              </a:defRPr>
            </a:lvl1pPr>
          </a:lstStyle>
          <a:p>
            <a:fld id="{91D568E7-61F5-D04E-995D-81EF41C01A2A}" type="slidenum">
              <a:rPr lang="en-GB" smtClean="0"/>
              <a:pPr/>
              <a:t>‹#›</a:t>
            </a:fld>
            <a:endParaRPr lang="en-GB" dirty="0"/>
          </a:p>
        </p:txBody>
      </p:sp>
      <p:sp>
        <p:nvSpPr>
          <p:cNvPr id="4" name="Footer Placeholder 3">
            <a:extLst>
              <a:ext uri="{FF2B5EF4-FFF2-40B4-BE49-F238E27FC236}">
                <a16:creationId xmlns:a16="http://schemas.microsoft.com/office/drawing/2014/main" id="{756A5C19-8704-42F7-8084-2EC64C121948}"/>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CUNA Conference, April 2022</a:t>
            </a:r>
            <a:endParaRPr lang="en-GB" dirty="0"/>
          </a:p>
        </p:txBody>
      </p:sp>
    </p:spTree>
    <p:extLst>
      <p:ext uri="{BB962C8B-B14F-4D97-AF65-F5344CB8AC3E}">
        <p14:creationId xmlns:p14="http://schemas.microsoft.com/office/powerpoint/2010/main" val="256562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82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8444" y="381000"/>
            <a:ext cx="761167" cy="28799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4" name="Picture Placeholder 36">
            <a:extLst>
              <a:ext uri="{FF2B5EF4-FFF2-40B4-BE49-F238E27FC236}">
                <a16:creationId xmlns:a16="http://schemas.microsoft.com/office/drawing/2014/main" id="{A8B9D7FD-619E-2340-849E-CBE5236E20E1}"/>
              </a:ext>
            </a:extLst>
          </p:cNvPr>
          <p:cNvPicPr>
            <a:picLocks noChangeAspect="1"/>
          </p:cNvPicPr>
          <p:nvPr userDrawn="1"/>
        </p:nvPicPr>
        <p:blipFill>
          <a:blip r:embed="rId4" cstate="email">
            <a:extLst>
              <a:ext uri="{28A0092B-C50C-407E-A947-70E740481C1C}">
                <a14:useLocalDpi xmlns:a14="http://schemas.microsoft.com/office/drawing/2010/main"/>
              </a:ext>
            </a:extLst>
          </a:blip>
          <a:srcRect l="14283" r="14283"/>
          <a:stretch/>
        </p:blipFill>
        <p:spPr>
          <a:xfrm>
            <a:off x="5333554" y="0"/>
            <a:ext cx="6858446" cy="6857554"/>
          </a:xfrm>
          <a:prstGeom prst="rect">
            <a:avLst/>
          </a:prstGeom>
        </p:spPr>
      </p:pic>
    </p:spTree>
    <p:extLst>
      <p:ext uri="{BB962C8B-B14F-4D97-AF65-F5344CB8AC3E}">
        <p14:creationId xmlns:p14="http://schemas.microsoft.com/office/powerpoint/2010/main" val="7758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25" y="381000"/>
            <a:ext cx="761167" cy="287991"/>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2212648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25" y="381000"/>
            <a:ext cx="761167" cy="287991"/>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25" y="381000"/>
            <a:ext cx="761167" cy="287991"/>
          </a:xfrm>
          <a:prstGeom prst="rect">
            <a:avLst/>
          </a:prstGeom>
        </p:spPr>
      </p:pic>
      <p:pic>
        <p:nvPicPr>
          <p:cNvPr id="14" name="Picture Placeholder 9">
            <a:extLst>
              <a:ext uri="{FF2B5EF4-FFF2-40B4-BE49-F238E27FC236}">
                <a16:creationId xmlns:a16="http://schemas.microsoft.com/office/drawing/2014/main" id="{B7999D87-449E-B548-A4B0-E7455602C6A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522512" y="-1"/>
            <a:ext cx="6483665" cy="6857554"/>
          </a:xfrm>
          <a:prstGeom prst="rect">
            <a:avLst/>
          </a:prstGeom>
        </p:spPr>
      </p:pic>
    </p:spTree>
    <p:extLst>
      <p:ext uri="{BB962C8B-B14F-4D97-AF65-F5344CB8AC3E}">
        <p14:creationId xmlns:p14="http://schemas.microsoft.com/office/powerpoint/2010/main" val="288525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5BB202A0-3E3B-F343-940D-EC8DA58AFD3D}"/>
              </a:ext>
            </a:extLst>
          </p:cNvPr>
          <p:cNvSpPr>
            <a:spLocks noGrp="1"/>
          </p:cNvSpPr>
          <p:nvPr>
            <p:ph type="pic" sz="quarter" idx="14"/>
          </p:nvPr>
        </p:nvSpPr>
        <p:spPr>
          <a:xfrm>
            <a:off x="4951735" y="0"/>
            <a:ext cx="7240265" cy="6857554"/>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360983" y="2570786"/>
            <a:ext cx="4205219" cy="934499"/>
          </a:xfrm>
        </p:spPr>
        <p:txBody>
          <a:bodyPr anchor="t">
            <a:noAutofit/>
          </a:bodyPr>
          <a:lstStyle>
            <a:lvl1pPr algn="l">
              <a:lnSpc>
                <a:spcPct val="100000"/>
              </a:lnSpc>
              <a:defRPr sz="25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232670" y="524951"/>
            <a:ext cx="4284843" cy="2045835"/>
          </a:xfrm>
        </p:spPr>
        <p:txBody>
          <a:bodyPr wrap="square">
            <a:noAutofit/>
          </a:bodyPr>
          <a:lstStyle>
            <a:lvl1pPr marL="0" indent="0" algn="l">
              <a:spcAft>
                <a:spcPts val="0"/>
              </a:spcAft>
              <a:buNone/>
              <a:defRPr sz="15400" b="0" i="0">
                <a:solidFill>
                  <a:schemeClr val="accent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0</a:t>
            </a:r>
            <a:endParaRPr lang="en-US"/>
          </a:p>
        </p:txBody>
      </p:sp>
    </p:spTree>
    <p:extLst>
      <p:ext uri="{BB962C8B-B14F-4D97-AF65-F5344CB8AC3E}">
        <p14:creationId xmlns:p14="http://schemas.microsoft.com/office/powerpoint/2010/main" val="3485661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bg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1134878"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3811274"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p:txBody>
          <a:bodyPr/>
          <a:lstStyle>
            <a:lvl1pPr>
              <a:defRPr>
                <a:solidFill>
                  <a:schemeClr val="bg1"/>
                </a:solidFill>
              </a:defRPr>
            </a:lvl1pPr>
          </a:lstStyle>
          <a:p>
            <a:r>
              <a:rPr lang="en-GB"/>
              <a:t>Contents – click to add title</a:t>
            </a:r>
          </a:p>
        </p:txBody>
      </p:sp>
    </p:spTree>
    <p:extLst>
      <p:ext uri="{BB962C8B-B14F-4D97-AF65-F5344CB8AC3E}">
        <p14:creationId xmlns:p14="http://schemas.microsoft.com/office/powerpoint/2010/main" val="101035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3229" y="468192"/>
            <a:ext cx="10686952"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130705" y="1561982"/>
            <a:ext cx="10679476"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0" y="6261100"/>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pic>
        <p:nvPicPr>
          <p:cNvPr id="11" name="Graphic 10">
            <a:extLst>
              <a:ext uri="{FF2B5EF4-FFF2-40B4-BE49-F238E27FC236}">
                <a16:creationId xmlns:a16="http://schemas.microsoft.com/office/drawing/2014/main" id="{557DFC23-30F6-2F4F-B859-0F55E0D7550E}"/>
              </a:ext>
            </a:extLst>
          </p:cNvPr>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379189" y="6241999"/>
            <a:ext cx="632593" cy="239344"/>
          </a:xfrm>
          <a:prstGeom prst="rect">
            <a:avLst/>
          </a:prstGeom>
        </p:spPr>
      </p:pic>
      <p:pic>
        <p:nvPicPr>
          <p:cNvPr id="7" name="Graphic 6">
            <a:extLst>
              <a:ext uri="{FF2B5EF4-FFF2-40B4-BE49-F238E27FC236}">
                <a16:creationId xmlns:a16="http://schemas.microsoft.com/office/drawing/2014/main" id="{790E6EBC-7759-48E5-82ED-7C1B773BFAA3}"/>
              </a:ext>
            </a:extLst>
          </p:cNvPr>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379189" y="6241999"/>
            <a:ext cx="632593" cy="239344"/>
          </a:xfrm>
          <a:prstGeom prst="rect">
            <a:avLst/>
          </a:prstGeom>
        </p:spPr>
      </p:pic>
      <p:pic>
        <p:nvPicPr>
          <p:cNvPr id="8" name="Graphic 7">
            <a:extLst>
              <a:ext uri="{FF2B5EF4-FFF2-40B4-BE49-F238E27FC236}">
                <a16:creationId xmlns:a16="http://schemas.microsoft.com/office/drawing/2014/main" id="{867E754D-C158-4209-A383-3E65F7D7D1C2}"/>
              </a:ext>
            </a:extLst>
          </p:cNvPr>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379189" y="6241999"/>
            <a:ext cx="632593" cy="239344"/>
          </a:xfrm>
          <a:prstGeom prst="rect">
            <a:avLst/>
          </a:prstGeom>
        </p:spPr>
      </p:pic>
      <p:pic>
        <p:nvPicPr>
          <p:cNvPr id="9" name="Graphic 8">
            <a:extLst>
              <a:ext uri="{FF2B5EF4-FFF2-40B4-BE49-F238E27FC236}">
                <a16:creationId xmlns:a16="http://schemas.microsoft.com/office/drawing/2014/main" id="{A6E678AC-A5A0-4B8B-B473-0FD963208D2D}"/>
              </a:ext>
            </a:extLst>
          </p:cNvPr>
          <p:cNvPicPr>
            <a:picLocks noChangeAspect="1"/>
          </p:cNvPicPr>
          <p:nvPr userDrawn="1"/>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379189" y="6241999"/>
            <a:ext cx="632593" cy="239344"/>
          </a:xfrm>
          <a:prstGeom prst="rect">
            <a:avLst/>
          </a:prstGeom>
        </p:spPr>
      </p:pic>
    </p:spTree>
    <p:extLst>
      <p:ext uri="{BB962C8B-B14F-4D97-AF65-F5344CB8AC3E}">
        <p14:creationId xmlns:p14="http://schemas.microsoft.com/office/powerpoint/2010/main" val="1601270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5" r:id="rId34"/>
    <p:sldLayoutId id="2147483696" r:id="rId35"/>
    <p:sldLayoutId id="2147483700" r:id="rId36"/>
    <p:sldLayoutId id="2147483702" r:id="rId37"/>
    <p:sldLayoutId id="2147483703" r:id="rId38"/>
    <p:sldLayoutId id="2147483704" r:id="rId39"/>
    <p:sldLayoutId id="2147483705" r:id="rId40"/>
    <p:sldLayoutId id="2147483706" r:id="rId41"/>
  </p:sldLayoutIdLst>
  <p:hf hdr="0" dt="0"/>
  <p:txStyles>
    <p:title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355"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355"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7000" indent="-127000" algn="l" defTabSz="914355"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604" indent="-127000" algn="l" defTabSz="914355"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200" indent="-19050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58" indent="-13335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60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6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92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p15:clr>
            <a:srgbClr val="F26B43"/>
          </p15:clr>
        </p15:guide>
        <p15:guide id="104" pos="480">
          <p15:clr>
            <a:srgbClr val="F26B43"/>
          </p15:clr>
        </p15:guide>
        <p15:guide id="105" pos="959">
          <p15:clr>
            <a:srgbClr val="F26B43"/>
          </p15:clr>
        </p15:guide>
        <p15:guide id="106" pos="1439">
          <p15:clr>
            <a:srgbClr val="F26B43"/>
          </p15:clr>
        </p15:guide>
        <p15:guide id="107" pos="1917">
          <p15:clr>
            <a:srgbClr val="F26B43"/>
          </p15:clr>
        </p15:guide>
        <p15:guide id="108" pos="2398">
          <p15:clr>
            <a:srgbClr val="F26B43"/>
          </p15:clr>
        </p15:guide>
        <p15:guide id="109" pos="2877">
          <p15:clr>
            <a:srgbClr val="F26B43"/>
          </p15:clr>
        </p15:guide>
        <p15:guide id="110" pos="3358">
          <p15:clr>
            <a:srgbClr val="F26B43"/>
          </p15:clr>
        </p15:guide>
        <p15:guide id="111" pos="4317">
          <p15:clr>
            <a:srgbClr val="F26B43"/>
          </p15:clr>
        </p15:guide>
        <p15:guide id="112" pos="3839">
          <p15:clr>
            <a:srgbClr val="F26B43"/>
          </p15:clr>
        </p15:guide>
        <p15:guide id="113" pos="4798">
          <p15:clr>
            <a:srgbClr val="F26B43"/>
          </p15:clr>
        </p15:guide>
        <p15:guide id="114" pos="5279">
          <p15:clr>
            <a:srgbClr val="F26B43"/>
          </p15:clr>
        </p15:guide>
        <p15:guide id="115" pos="5757">
          <p15:clr>
            <a:srgbClr val="F26B43"/>
          </p15:clr>
        </p15:guide>
        <p15:guide id="116" pos="6238">
          <p15:clr>
            <a:srgbClr val="F26B43"/>
          </p15:clr>
        </p15:guide>
        <p15:guide id="117" pos="6719">
          <p15:clr>
            <a:srgbClr val="F26B43"/>
          </p15:clr>
        </p15:guide>
        <p15:guide id="118" pos="7197">
          <p15:clr>
            <a:srgbClr val="F26B43"/>
          </p15:clr>
        </p15:guide>
        <p15:guide id="119" pos="7678">
          <p15:clr>
            <a:srgbClr val="F26B43"/>
          </p15:clr>
        </p15:guide>
        <p15:guide id="120" pos="8159">
          <p15:clr>
            <a:srgbClr val="F26B43"/>
          </p15:clr>
        </p15:guide>
        <p15:guide id="121" pos="8637">
          <p15:clr>
            <a:srgbClr val="F26B43"/>
          </p15:clr>
        </p15:guide>
        <p15:guide id="122" pos="9118">
          <p15:clr>
            <a:srgbClr val="F26B43"/>
          </p15:clr>
        </p15:guide>
        <p15:guide id="123" pos="9599">
          <p15:clr>
            <a:srgbClr val="F26B43"/>
          </p15:clr>
        </p15:guide>
        <p15:guide id="124" pos="10077">
          <p15:clr>
            <a:srgbClr val="F26B43"/>
          </p15:clr>
        </p15:guide>
        <p15:guide id="125" pos="10558">
          <p15:clr>
            <a:srgbClr val="F26B43"/>
          </p15:clr>
        </p15:guide>
        <p15:guide id="126" pos="11037">
          <p15:clr>
            <a:srgbClr val="F26B43"/>
          </p15:clr>
        </p15:guide>
        <p15:guide id="127" pos="11517">
          <p15:clr>
            <a:srgbClr val="F26B43"/>
          </p15:clr>
        </p15:guide>
        <p15:guide id="128" pos="11998">
          <p15:clr>
            <a:srgbClr val="F26B43"/>
          </p15:clr>
        </p15:guide>
        <p15:guide id="129" pos="12479">
          <p15:clr>
            <a:srgbClr val="F26B43"/>
          </p15:clr>
        </p15:guide>
        <p15:guide id="130" pos="12957">
          <p15:clr>
            <a:srgbClr val="F26B43"/>
          </p15:clr>
        </p15:guide>
        <p15:guide id="131" pos="13438">
          <p15:clr>
            <a:srgbClr val="F26B43"/>
          </p15:clr>
        </p15:guide>
        <p15:guide id="132" pos="13919">
          <p15:clr>
            <a:srgbClr val="F26B43"/>
          </p15:clr>
        </p15:guide>
        <p15:guide id="133" pos="14397">
          <p15:clr>
            <a:srgbClr val="F26B43"/>
          </p15:clr>
        </p15:guide>
        <p15:guide id="134" pos="14878">
          <p15:clr>
            <a:srgbClr val="F26B43"/>
          </p15:clr>
        </p15:guide>
        <p15:guide id="135" orient="horz" pos="576">
          <p15:clr>
            <a:srgbClr val="F26B43"/>
          </p15:clr>
        </p15:guide>
        <p15:guide id="136" orient="horz" pos="8158">
          <p15:clr>
            <a:srgbClr val="F26B43"/>
          </p15:clr>
        </p15:guide>
        <p15:guide id="137" orient="horz" pos="1968">
          <p15:clr>
            <a:srgbClr val="F26B43"/>
          </p15:clr>
        </p15:guide>
        <p15:guide id="138" orient="horz" pos="1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edweek.org/teaching-learning/introducing-the-teacher-morale-index/2024/03#:~:text=For%20the%20last%20few%20years,mental%20health%20needs%20of%20students." TargetMode="External"/><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8.png"/><Relationship Id="rId3" Type="http://schemas.openxmlformats.org/officeDocument/2006/relationships/hyperlink" Target="https://mhanational.org/sites/default/files/2022%20State%20of%20Mental%20Health%20in%20America.pdf" TargetMode="External"/><Relationship Id="rId7" Type="http://schemas.openxmlformats.org/officeDocument/2006/relationships/image" Target="../media/image26.png"/><Relationship Id="rId12" Type="http://schemas.openxmlformats.org/officeDocument/2006/relationships/image" Target="../media/image22.svg"/><Relationship Id="rId17" Type="http://schemas.openxmlformats.org/officeDocument/2006/relationships/chart" Target="../charts/chart3.xml"/><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hyperlink" Target="https://www.healthaction.org/updates/05-03-22-digest" TargetMode="External"/><Relationship Id="rId11" Type="http://schemas.openxmlformats.org/officeDocument/2006/relationships/image" Target="../media/image21.png"/><Relationship Id="rId5" Type="http://schemas.openxmlformats.org/officeDocument/2006/relationships/hyperlink" Target="https://www.apa.org/news/press/releases/2022/07/workplaces-mental-health-supports" TargetMode="External"/><Relationship Id="rId15" Type="http://schemas.openxmlformats.org/officeDocument/2006/relationships/image" Target="../media/image30.png"/><Relationship Id="rId10" Type="http://schemas.openxmlformats.org/officeDocument/2006/relationships/image" Target="../media/image20.svg"/><Relationship Id="rId4" Type="http://schemas.openxmlformats.org/officeDocument/2006/relationships/hyperlink" Target="https://www.nsc.org/newsroom/new-mental-health-cost-calculator-demonstrates-why" TargetMode="External"/><Relationship Id="rId9" Type="http://schemas.openxmlformats.org/officeDocument/2006/relationships/image" Target="../media/image19.png"/><Relationship Id="rId1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image" Target="../media/image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43.png"/><Relationship Id="rId20"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35.png"/><Relationship Id="rId11" Type="http://schemas.microsoft.com/office/2007/relationships/hdphoto" Target="../media/hdphoto1.wdp"/><Relationship Id="rId5" Type="http://schemas.openxmlformats.org/officeDocument/2006/relationships/image" Target="../media/image34.png"/><Relationship Id="rId15" Type="http://schemas.openxmlformats.org/officeDocument/2006/relationships/image" Target="../media/image42.png"/><Relationship Id="rId10" Type="http://schemas.openxmlformats.org/officeDocument/2006/relationships/image" Target="../media/image39.png"/><Relationship Id="rId19" Type="http://schemas.openxmlformats.org/officeDocument/2006/relationships/image" Target="../media/image45.svg"/><Relationship Id="rId4" Type="http://schemas.openxmlformats.org/officeDocument/2006/relationships/image" Target="../media/image33.png"/><Relationship Id="rId9" Type="http://schemas.openxmlformats.org/officeDocument/2006/relationships/image" Target="../media/image38.pn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svg"/><Relationship Id="rId12" Type="http://schemas.openxmlformats.org/officeDocument/2006/relationships/hyperlink" Target="https://usafacts.org/articles/over-one-third-of-americans-live-in-areas-lacking-mental-health-professionals/"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hyperlink" Target="https://mhanational.org/issues/state-mental-health-america" TargetMode="External"/><Relationship Id="rId5" Type="http://schemas.openxmlformats.org/officeDocument/2006/relationships/chart" Target="../charts/chart4.xml"/><Relationship Id="rId10" Type="http://schemas.openxmlformats.org/officeDocument/2006/relationships/hyperlink" Target="https://www.lyrahealth.com/blog/barriers-mental-health/" TargetMode="External"/><Relationship Id="rId4" Type="http://schemas.openxmlformats.org/officeDocument/2006/relationships/image" Target="../media/image48.svg"/><Relationship Id="rId9" Type="http://schemas.openxmlformats.org/officeDocument/2006/relationships/image" Target="../media/image52.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languages.oup.com/google-dictionary-en/"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hyperlink" Target="https://www.edweek.org/teaching-learning/introducing-the-teacher-morale-index/2024/03#:~:text=For%20the%20last%20few%20years,mental%20health%20needs%20of%20students."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edweek.org/teaching-learning/introducing-the-teacher-morale-index/2024/03#:~:text=For%20the%20last%20few%20years,mental%20health%20needs%20of%20students." TargetMode="External"/><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www.edweek.org/teaching-learning/introducing-the-teacher-morale-index/2024/03#:~:text=For%20the%20last%20few%20years,mental%20health%20needs%20of%20students."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s://www.edweek.org/teaching-learning/introducing-the-teacher-morale-index/2024/03#:~:text=For%20the%20last%20few%20years,mental%20health%20needs%20of%20student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edweek.org/teaching-learning/introducing-the-teacher-morale-index/2024/03#:~:text=For%20the%20last%20few%20years,mental%20health%20needs%20of%20students." TargetMode="External"/><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hyperlink" Target="https://www.edweek.org/teaching-learning/introducing-the-teacher-morale-index/2024/03#:~:text=For%20the%20last%20few%20years,mental%20health%20needs%20of%20student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edweek.org/teaching-learning/introducing-the-teacher-morale-index/2024/03#:~:text=For%20the%20last%20few%20years,mental%20health%20needs%20of%20students."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2" Type="http://schemas.openxmlformats.org/officeDocument/2006/relationships/hyperlink" Target="https://languages.oup.com/google-dictionary-en/"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nivati.com/blog/11-simple-teacher-morale-boosters-for-going-back-into-the-classro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nivati.com/blog/11-simple-teacher-morale-boosters-for-going-back-into-the-classroom"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www.nivati.com/blog/11-simple-teacher-morale-boosters-for-going-back-into-the-classroom"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57.jpg"/><Relationship Id="rId3" Type="http://schemas.microsoft.com/office/2018/10/relationships/comments" Target="../comments/modernComment_269C_FA3BDEDF.xml"/><Relationship Id="rId7"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hyperlink" Target="https://www.gallup.com/workplace/236441/employee-recognition-low-cost-high-impact.aspx"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nivati.com/blog/11-simple-teacher-morale-boosters-for-going-back-into-the-classroom"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edweek.org/teaching-learning/introducing-the-teacher-morale-index/2024/03#:~:text=For%20the%20last%20few%20years,mental%20health%20needs%20of%20students." TargetMode="External"/><Relationship Id="rId2" Type="http://schemas.openxmlformats.org/officeDocument/2006/relationships/image" Target="../media/image17.jpe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60.svg"/><Relationship Id="rId5" Type="http://schemas.openxmlformats.org/officeDocument/2006/relationships/image" Target="../media/image59.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mcleanhospital.org/essential/what-employers-need-know-about-mental-health-workplace"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s://www.healthaction.org/updates/05-03-22-digest" TargetMode="External"/><Relationship Id="rId5" Type="http://schemas.openxmlformats.org/officeDocument/2006/relationships/hyperlink" Target="https://www.hhs.gov/surgeongeneral/priorities/workplace-well-being/index.html" TargetMode="Externa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2.svg"/><Relationship Id="rId2" Type="http://schemas.openxmlformats.org/officeDocument/2006/relationships/hyperlink" Target="https://nces.ed.gov/whatsnew/press_releases/5_9_2024.asp" TargetMode="Externa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hyperlink" Target="https://www.verywellmind.com/what-is-the-yerkes-dodson-law-2796027" TargetMode="External"/><Relationship Id="rId2" Type="http://schemas.openxmlformats.org/officeDocument/2006/relationships/image" Target="../media/image24.emf"/><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ents in hallway">
            <a:extLst>
              <a:ext uri="{FF2B5EF4-FFF2-40B4-BE49-F238E27FC236}">
                <a16:creationId xmlns:a16="http://schemas.microsoft.com/office/drawing/2014/main" id="{F7698608-4586-F214-CE5F-F8FEA816EB57}"/>
              </a:ext>
            </a:extLst>
          </p:cNvPr>
          <p:cNvPicPr>
            <a:picLocks noChangeAspect="1"/>
          </p:cNvPicPr>
          <p:nvPr/>
        </p:nvPicPr>
        <p:blipFill rotWithShape="1">
          <a:blip r:embed="rId3">
            <a:extLst>
              <a:ext uri="{28A0092B-C50C-407E-A947-70E740481C1C}">
                <a14:useLocalDpi xmlns:a14="http://schemas.microsoft.com/office/drawing/2010/main" val="0"/>
              </a:ext>
            </a:extLst>
          </a:blip>
          <a:srcRect l="17483" r="15759" b="1"/>
          <a:stretch/>
        </p:blipFill>
        <p:spPr>
          <a:xfrm>
            <a:off x="5333554" y="10"/>
            <a:ext cx="6858446" cy="6857544"/>
          </a:xfrm>
          <a:prstGeom prst="rect">
            <a:avLst/>
          </a:prstGeom>
          <a:noFill/>
        </p:spPr>
      </p:pic>
      <p:sp>
        <p:nvSpPr>
          <p:cNvPr id="13" name="Text Placeholder 3">
            <a:extLst>
              <a:ext uri="{FF2B5EF4-FFF2-40B4-BE49-F238E27FC236}">
                <a16:creationId xmlns:a16="http://schemas.microsoft.com/office/drawing/2014/main" id="{E79A8759-3A7E-43C2-8B6E-9A2976BC7F11}"/>
              </a:ext>
            </a:extLst>
          </p:cNvPr>
          <p:cNvSpPr>
            <a:spLocks noGrp="1"/>
          </p:cNvSpPr>
          <p:nvPr>
            <p:ph type="body" sz="quarter" idx="16"/>
          </p:nvPr>
        </p:nvSpPr>
        <p:spPr>
          <a:xfrm>
            <a:off x="748445" y="1562100"/>
            <a:ext cx="3821472" cy="4438650"/>
          </a:xfrm>
        </p:spPr>
        <p:txBody>
          <a:bodyPr vert="horz" lIns="0" tIns="0" rIns="0" bIns="0" rtlCol="0">
            <a:normAutofit/>
          </a:bodyPr>
          <a:lstStyle/>
          <a:p>
            <a:pPr marL="0" marR="0">
              <a:spcBef>
                <a:spcPts val="0"/>
              </a:spcBef>
              <a:spcAft>
                <a:spcPts val="0"/>
              </a:spcAft>
            </a:pPr>
            <a:r>
              <a:rPr lang="en-US" b="1">
                <a:effectLst/>
              </a:rPr>
              <a:t>Building a Supportive Staff Culture to Reduce Stress and Improve Morale</a:t>
            </a:r>
            <a:endParaRPr lang="en-US">
              <a:effectLst/>
            </a:endParaRPr>
          </a:p>
          <a:p>
            <a:endParaRPr lang="en-US" b="1">
              <a:effectLst/>
            </a:endParaRPr>
          </a:p>
          <a:p>
            <a:r>
              <a:rPr lang="en-US" b="1">
                <a:effectLst/>
              </a:rPr>
              <a:t>FERMA Conference</a:t>
            </a:r>
          </a:p>
          <a:p>
            <a:r>
              <a:rPr lang="en-US" b="1">
                <a:effectLst/>
              </a:rPr>
              <a:t>July 2024 </a:t>
            </a:r>
            <a:endParaRPr lang="en-US"/>
          </a:p>
          <a:p>
            <a:endParaRPr lang="en-US"/>
          </a:p>
        </p:txBody>
      </p:sp>
      <p:sp>
        <p:nvSpPr>
          <p:cNvPr id="2" name="Footer Placeholder 1">
            <a:extLst>
              <a:ext uri="{FF2B5EF4-FFF2-40B4-BE49-F238E27FC236}">
                <a16:creationId xmlns:a16="http://schemas.microsoft.com/office/drawing/2014/main" id="{D69D03AB-EEC4-4600-A20F-70CB068EDB1A}"/>
              </a:ext>
            </a:extLst>
          </p:cNvPr>
          <p:cNvSpPr>
            <a:spLocks noGrp="1"/>
          </p:cNvSpPr>
          <p:nvPr>
            <p:ph type="ftr" sz="quarter" idx="4294967295"/>
          </p:nvPr>
        </p:nvSpPr>
        <p:spPr>
          <a:xfrm>
            <a:off x="732915" y="12554568"/>
            <a:ext cx="6883909" cy="730250"/>
          </a:xfrm>
          <a:prstGeom prst="rect">
            <a:avLst/>
          </a:prstGeom>
        </p:spPr>
        <p:txBody>
          <a:bodyPr vert="horz" wrap="square" lIns="0" tIns="0" rIns="0" bIns="0" rtlCol="0" anchor="ctr"/>
          <a:lstStyle>
            <a:defPPr>
              <a:defRPr lang="en-US"/>
            </a:defPPr>
            <a:lvl1pPr marL="0" marR="0" indent="0" algn="l" defTabSz="1828709" rtl="0" eaLnBrk="1" fontAlgn="auto" latinLnBrk="0" hangingPunct="1">
              <a:lnSpc>
                <a:spcPct val="100000"/>
              </a:lnSpc>
              <a:spcBef>
                <a:spcPts val="0"/>
              </a:spcBef>
              <a:spcAft>
                <a:spcPts val="0"/>
              </a:spcAft>
              <a:buClrTx/>
              <a:buSzTx/>
              <a:buFontTx/>
              <a:buNone/>
              <a:tabLst/>
              <a:defRPr sz="800" b="0" i="0" kern="1200">
                <a:solidFill>
                  <a:schemeClr val="bg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spcAft>
                <a:spcPts val="600"/>
              </a:spcAft>
            </a:pPr>
            <a:r>
              <a:rPr lang="en-GB"/>
              <a:t>Aon Proprietary and Confidential</a:t>
            </a:r>
          </a:p>
        </p:txBody>
      </p:sp>
    </p:spTree>
    <p:extLst>
      <p:ext uri="{BB962C8B-B14F-4D97-AF65-F5344CB8AC3E}">
        <p14:creationId xmlns:p14="http://schemas.microsoft.com/office/powerpoint/2010/main" val="215342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Stressed woman using phone">
            <a:extLst>
              <a:ext uri="{FF2B5EF4-FFF2-40B4-BE49-F238E27FC236}">
                <a16:creationId xmlns:a16="http://schemas.microsoft.com/office/drawing/2014/main" id="{D47B8CBA-959C-9372-13C4-4D18DDE06D39}"/>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14738" t="194" r="48170" b="-194"/>
          <a:stretch/>
        </p:blipFill>
        <p:spPr>
          <a:xfrm>
            <a:off x="8380958" y="0"/>
            <a:ext cx="3811042" cy="6858000"/>
          </a:xfrm>
        </p:spPr>
      </p:pic>
      <p:sp>
        <p:nvSpPr>
          <p:cNvPr id="2" name="Slide Number Placeholder 1">
            <a:extLst>
              <a:ext uri="{FF2B5EF4-FFF2-40B4-BE49-F238E27FC236}">
                <a16:creationId xmlns:a16="http://schemas.microsoft.com/office/drawing/2014/main" id="{37CF587C-9167-6EBB-E505-E412F59E2E8E}"/>
              </a:ext>
            </a:extLst>
          </p:cNvPr>
          <p:cNvSpPr>
            <a:spLocks noGrp="1"/>
          </p:cNvSpPr>
          <p:nvPr>
            <p:ph type="sldNum" sz="quarter" idx="12"/>
          </p:nvPr>
        </p:nvSpPr>
        <p:spPr/>
        <p:txBody>
          <a:bodyPr vert="horz" lIns="0" tIns="0" rIns="0" bIns="0" rtlCol="0" anchor="ctr">
            <a:normAutofit/>
          </a:bodyPr>
          <a:lstStyle/>
          <a:p>
            <a:pPr>
              <a:spcAft>
                <a:spcPts val="600"/>
              </a:spcAft>
            </a:pPr>
            <a:fld id="{91D568E7-61F5-D04E-995D-81EF41C01A2A}" type="slidenum">
              <a:rPr lang="en-GB" smtClean="0"/>
              <a:pPr>
                <a:spcAft>
                  <a:spcPts val="600"/>
                </a:spcAft>
              </a:pPr>
              <a:t>10</a:t>
            </a:fld>
            <a:endParaRPr lang="en-GB"/>
          </a:p>
        </p:txBody>
      </p:sp>
      <p:sp>
        <p:nvSpPr>
          <p:cNvPr id="3" name="Title 2">
            <a:extLst>
              <a:ext uri="{FF2B5EF4-FFF2-40B4-BE49-F238E27FC236}">
                <a16:creationId xmlns:a16="http://schemas.microsoft.com/office/drawing/2014/main" id="{09A64713-4ACA-B7EA-3357-5CFE33B0C3C4}"/>
              </a:ext>
            </a:extLst>
          </p:cNvPr>
          <p:cNvSpPr>
            <a:spLocks noGrp="1"/>
          </p:cNvSpPr>
          <p:nvPr>
            <p:ph type="title"/>
          </p:nvPr>
        </p:nvSpPr>
        <p:spPr/>
        <p:txBody>
          <a:bodyPr vert="horz" wrap="square" lIns="0" tIns="0" rIns="0" bIns="0" rtlCol="0" anchor="t">
            <a:normAutofit/>
          </a:bodyPr>
          <a:lstStyle/>
          <a:p>
            <a:r>
              <a:rPr lang="en-US" dirty="0"/>
              <a:t>77% of Teachers Feel Burnt Out in 2024</a:t>
            </a:r>
          </a:p>
        </p:txBody>
      </p:sp>
      <p:sp>
        <p:nvSpPr>
          <p:cNvPr id="5" name="Content Placeholder 4">
            <a:extLst>
              <a:ext uri="{FF2B5EF4-FFF2-40B4-BE49-F238E27FC236}">
                <a16:creationId xmlns:a16="http://schemas.microsoft.com/office/drawing/2014/main" id="{4712DB8F-AB99-7BEC-B067-382C8B50F3F2}"/>
              </a:ext>
            </a:extLst>
          </p:cNvPr>
          <p:cNvSpPr>
            <a:spLocks noGrp="1"/>
          </p:cNvSpPr>
          <p:nvPr>
            <p:ph type="body" sz="quarter" idx="14"/>
          </p:nvPr>
        </p:nvSpPr>
        <p:spPr/>
        <p:txBody>
          <a:bodyPr vert="horz" lIns="0" tIns="0" rIns="0" bIns="0" rtlCol="0">
            <a:normAutofit/>
          </a:bodyPr>
          <a:lstStyle/>
          <a:p>
            <a:pPr>
              <a:spcAft>
                <a:spcPts val="1200"/>
              </a:spcAft>
            </a:pPr>
            <a:r>
              <a:rPr lang="en-US" sz="1800" b="0" dirty="0">
                <a:latin typeface="Helvetica Now Text" panose="020B0504030202020204" pitchFamily="34" charset="0"/>
                <a:ea typeface="Microsoft Yi Baiti" panose="03000500000000000000" pitchFamily="66" charset="0"/>
                <a:cs typeface="Arial" panose="020B0604020202020204" pitchFamily="34" charset="0"/>
              </a:rPr>
              <a:t>Burnout is a syndrome classified by the World Health Organization as an occupational phenomenon that results </a:t>
            </a:r>
            <a:r>
              <a:rPr lang="en-US" sz="1800" b="0" dirty="0">
                <a:latin typeface="Helvetica Now Text" panose="020B0504030202020204" pitchFamily="34" charset="0"/>
                <a:cs typeface="Arial" panose="020B0604020202020204" pitchFamily="34" charset="0"/>
              </a:rPr>
              <a:t>from “chronic workplace stress that is not managed effectively.” </a:t>
            </a:r>
            <a:endParaRPr lang="en-US" sz="1800" b="0" dirty="0">
              <a:latin typeface="Helvetica Now Text" panose="020B0504030202020204" pitchFamily="34" charset="0"/>
            </a:endParaRPr>
          </a:p>
          <a:p>
            <a:pPr>
              <a:spcAft>
                <a:spcPts val="1200"/>
              </a:spcAft>
            </a:pPr>
            <a:r>
              <a:rPr lang="en-US" sz="1800" b="0" dirty="0">
                <a:effectLst/>
              </a:rPr>
              <a:t>For the last few years, teachers have reported high levels of burnout and disillusionment—borne initially from the hardships of teaching in a pandemic and exacerbated by the escalating academic, social, and mental health needs of students.</a:t>
            </a:r>
          </a:p>
          <a:p>
            <a:pPr>
              <a:spcAft>
                <a:spcPts val="1200"/>
              </a:spcAft>
            </a:pPr>
            <a:r>
              <a:rPr lang="en-US" sz="1800" b="0" dirty="0"/>
              <a:t>For teachers, burnout may develop through negative feelings, lack of productivity and poor performance leading to feelings of hopelessness and apathy, low self-confidence, increased irritability with oneself and others, increased time spent completing tasks and apathy to want to do so.</a:t>
            </a:r>
            <a:endParaRPr lang="en-US" sz="1800" baseline="30000" dirty="0"/>
          </a:p>
        </p:txBody>
      </p:sp>
      <p:sp>
        <p:nvSpPr>
          <p:cNvPr id="9" name="TextBox 8">
            <a:extLst>
              <a:ext uri="{FF2B5EF4-FFF2-40B4-BE49-F238E27FC236}">
                <a16:creationId xmlns:a16="http://schemas.microsoft.com/office/drawing/2014/main" id="{339064BC-D2C5-F6ED-4F67-A4D83510C0FE}"/>
              </a:ext>
            </a:extLst>
          </p:cNvPr>
          <p:cNvSpPr txBox="1"/>
          <p:nvPr/>
        </p:nvSpPr>
        <p:spPr>
          <a:xfrm>
            <a:off x="1130954" y="6261100"/>
            <a:ext cx="10686952" cy="633415"/>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defTabSz="914355"/>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Introducing the Teacher Morale Index (edweek.org)</a:t>
            </a:r>
            <a:r>
              <a:rPr lang="en-US" sz="500" dirty="0">
                <a:latin typeface="Helvetica Now Text" panose="020B0504030202020204" pitchFamily="34" charset="0"/>
              </a:rPr>
              <a:t>; </a:t>
            </a:r>
          </a:p>
          <a:p>
            <a:pPr defTabSz="914355"/>
            <a:r>
              <a:rPr lang="en-US" sz="500" dirty="0" err="1">
                <a:latin typeface="Helvetica Now Text" panose="020B0504030202020204" pitchFamily="34" charset="0"/>
              </a:rPr>
              <a:t>Ringover</a:t>
            </a:r>
            <a:r>
              <a:rPr lang="en-US" sz="500" dirty="0">
                <a:latin typeface="Helvetica Now Text" panose="020B0504030202020204" pitchFamily="34" charset="0"/>
              </a:rPr>
              <a:t> </a:t>
            </a:r>
            <a:endParaRPr lang="en-US" sz="500" dirty="0">
              <a:latin typeface="Helvetica Now Text" panose="020B0504030202020204" pitchFamily="34" charset="0"/>
              <a:cs typeface="Arial" panose="020B0604020202020204" pitchFamily="34" charset="0"/>
            </a:endParaRPr>
          </a:p>
        </p:txBody>
      </p:sp>
    </p:spTree>
    <p:extLst>
      <p:ext uri="{BB962C8B-B14F-4D97-AF65-F5344CB8AC3E}">
        <p14:creationId xmlns:p14="http://schemas.microsoft.com/office/powerpoint/2010/main" val="52895189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8F34A0-09E5-4F9E-AD3F-9F6937B1ADC6}"/>
              </a:ext>
            </a:extLst>
          </p:cNvPr>
          <p:cNvSpPr>
            <a:spLocks noGrp="1"/>
          </p:cNvSpPr>
          <p:nvPr>
            <p:ph type="sldNum" sz="quarter" idx="12"/>
          </p:nvPr>
        </p:nvSpPr>
        <p:spPr/>
        <p:txBody>
          <a:bodyPr/>
          <a:lstStyle/>
          <a:p>
            <a:pPr defTabSz="914355"/>
            <a:fld id="{91D568E7-61F5-D04E-995D-81EF41C01A2A}" type="slidenum">
              <a:rPr lang="en-GB">
                <a:solidFill>
                  <a:srgbClr val="000000"/>
                </a:solidFill>
              </a:rPr>
              <a:pPr defTabSz="914355"/>
              <a:t>11</a:t>
            </a:fld>
            <a:endParaRPr lang="en-GB">
              <a:solidFill>
                <a:srgbClr val="000000"/>
              </a:solidFill>
            </a:endParaRPr>
          </a:p>
        </p:txBody>
      </p:sp>
      <p:sp>
        <p:nvSpPr>
          <p:cNvPr id="3" name="Title 2">
            <a:extLst>
              <a:ext uri="{FF2B5EF4-FFF2-40B4-BE49-F238E27FC236}">
                <a16:creationId xmlns:a16="http://schemas.microsoft.com/office/drawing/2014/main" id="{5245D265-1A8E-421D-A68E-3CFDB917640F}"/>
              </a:ext>
            </a:extLst>
          </p:cNvPr>
          <p:cNvSpPr>
            <a:spLocks noGrp="1"/>
          </p:cNvSpPr>
          <p:nvPr>
            <p:ph type="title"/>
          </p:nvPr>
        </p:nvSpPr>
        <p:spPr/>
        <p:txBody>
          <a:bodyPr/>
          <a:lstStyle/>
          <a:p>
            <a:r>
              <a:rPr lang="en-US" dirty="0"/>
              <a:t>The Business Case for Taking Action</a:t>
            </a:r>
          </a:p>
        </p:txBody>
      </p:sp>
      <p:sp>
        <p:nvSpPr>
          <p:cNvPr id="5" name="Rectangle 4">
            <a:extLst>
              <a:ext uri="{FF2B5EF4-FFF2-40B4-BE49-F238E27FC236}">
                <a16:creationId xmlns:a16="http://schemas.microsoft.com/office/drawing/2014/main" id="{90D7DFE5-44F8-4E6A-975E-B736A6584142}"/>
              </a:ext>
            </a:extLst>
          </p:cNvPr>
          <p:cNvSpPr/>
          <p:nvPr/>
        </p:nvSpPr>
        <p:spPr>
          <a:xfrm>
            <a:off x="1123554" y="1458516"/>
            <a:ext cx="10544969" cy="4319262"/>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en-US" sz="2625" dirty="0">
              <a:solidFill>
                <a:srgbClr val="5D6D78"/>
              </a:solidFill>
              <a:latin typeface="Arial" panose="020B0604020202020204"/>
            </a:endParaRPr>
          </a:p>
        </p:txBody>
      </p:sp>
      <p:sp>
        <p:nvSpPr>
          <p:cNvPr id="6" name="Subtitle 92">
            <a:extLst>
              <a:ext uri="{FF2B5EF4-FFF2-40B4-BE49-F238E27FC236}">
                <a16:creationId xmlns:a16="http://schemas.microsoft.com/office/drawing/2014/main" id="{D9959562-D266-4B91-B2A6-4612BAE0AECD}"/>
              </a:ext>
            </a:extLst>
          </p:cNvPr>
          <p:cNvSpPr txBox="1">
            <a:spLocks/>
          </p:cNvSpPr>
          <p:nvPr/>
        </p:nvSpPr>
        <p:spPr>
          <a:xfrm>
            <a:off x="1123554" y="842963"/>
            <a:ext cx="10544969" cy="615553"/>
          </a:xfrm>
          <a:prstGeom prst="rect">
            <a:avLst/>
          </a:prstGeom>
        </p:spPr>
        <p:txBody>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defTabSz="914355">
              <a:spcAft>
                <a:spcPts val="700"/>
              </a:spcAft>
            </a:pPr>
            <a:r>
              <a:rPr lang="en-US" sz="2000" b="0" dirty="0">
                <a:solidFill>
                  <a:srgbClr val="000000"/>
                </a:solidFill>
              </a:rPr>
              <a:t>Emotional Wellbeing Impacts Organizational Success</a:t>
            </a:r>
            <a:endParaRPr lang="en-US" sz="2000" b="0" baseline="30000" dirty="0">
              <a:solidFill>
                <a:srgbClr val="000000"/>
              </a:solidFill>
            </a:endParaRPr>
          </a:p>
        </p:txBody>
      </p:sp>
      <p:sp>
        <p:nvSpPr>
          <p:cNvPr id="7" name="Rectangle 6">
            <a:extLst>
              <a:ext uri="{FF2B5EF4-FFF2-40B4-BE49-F238E27FC236}">
                <a16:creationId xmlns:a16="http://schemas.microsoft.com/office/drawing/2014/main" id="{9F3D3ECE-EBDF-4A51-A42E-7AA5216DBDD6}"/>
              </a:ext>
            </a:extLst>
          </p:cNvPr>
          <p:cNvSpPr/>
          <p:nvPr/>
        </p:nvSpPr>
        <p:spPr>
          <a:xfrm>
            <a:off x="1123229" y="6064565"/>
            <a:ext cx="7849394" cy="685829"/>
          </a:xfrm>
          <a:prstGeom prst="rect">
            <a:avLst/>
          </a:prstGeom>
        </p:spPr>
        <p:txBody>
          <a:bodyPr wrap="square">
            <a:sp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04468" indent="-104468" defTabSz="914355">
              <a:lnSpc>
                <a:spcPct val="98000"/>
              </a:lnSpc>
              <a:spcBef>
                <a:spcPts val="92"/>
              </a:spcBef>
              <a:buFontTx/>
              <a:buAutoNum type="arabicPeriod"/>
            </a:pPr>
            <a:r>
              <a:rPr lang="en-US" sz="500" dirty="0">
                <a:latin typeface="Helvetica Now Text" panose="020B0504030202020204" pitchFamily="34" charset="0"/>
              </a:rPr>
              <a:t>Reinert, M, </a:t>
            </a:r>
            <a:r>
              <a:rPr lang="en-US" sz="500" dirty="0" err="1">
                <a:latin typeface="Helvetica Now Text" panose="020B0504030202020204" pitchFamily="34" charset="0"/>
              </a:rPr>
              <a:t>Fritze</a:t>
            </a:r>
            <a:r>
              <a:rPr lang="en-US" sz="500" dirty="0">
                <a:latin typeface="Helvetica Now Text" panose="020B0504030202020204" pitchFamily="34" charset="0"/>
              </a:rPr>
              <a:t>, D. &amp; Nguyen, T. (October 2021). “The State of Mental Health in America 2022” Mental Health America, Alexandria VA, </a:t>
            </a:r>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2022 State of Mental Health in America.pdf (mhanational.org)</a:t>
            </a:r>
            <a:r>
              <a:rPr lang="en-US" sz="500" dirty="0">
                <a:latin typeface="Helvetica Now Text" panose="020B0504030202020204" pitchFamily="34" charset="0"/>
              </a:rPr>
              <a:t>.</a:t>
            </a:r>
          </a:p>
          <a:p>
            <a:pPr marL="104468" indent="-104468" defTabSz="914355">
              <a:lnSpc>
                <a:spcPct val="98000"/>
              </a:lnSpc>
              <a:spcBef>
                <a:spcPts val="92"/>
              </a:spcBef>
              <a:buFontTx/>
              <a:buAutoNum type="arabicPeriod"/>
            </a:pPr>
            <a:r>
              <a:rPr lang="en-US" sz="500" dirty="0">
                <a:latin typeface="Helvetica Now Text" panose="020B0504030202020204" pitchFamily="34" charset="0"/>
              </a:rPr>
              <a:t>“New Mental Health Cost Calculator Shows Why Investing in Mental Health Is Good for Business.” National Safety Council, 13 May 2021, </a:t>
            </a:r>
            <a:r>
              <a:rPr lang="en-US" sz="500" dirty="0">
                <a:latin typeface="Helvetica Now Text" panose="020B0504030202020204" pitchFamily="34" charset="0"/>
                <a:hlinkClick r:id="rId4">
                  <a:extLst>
                    <a:ext uri="{A12FA001-AC4F-418D-AE19-62706E023703}">
                      <ahyp:hlinkClr xmlns:ahyp="http://schemas.microsoft.com/office/drawing/2018/hyperlinkcolor" val="tx"/>
                    </a:ext>
                  </a:extLst>
                </a:hlinkClick>
              </a:rPr>
              <a:t>https://www.nsc.org/newsroom/new-mental-health-cost-calculator-demonstrates-why</a:t>
            </a:r>
            <a:r>
              <a:rPr lang="en-US" sz="500" dirty="0">
                <a:latin typeface="Helvetica Now Text" panose="020B0504030202020204" pitchFamily="34" charset="0"/>
              </a:rPr>
              <a:t>. </a:t>
            </a:r>
          </a:p>
          <a:p>
            <a:pPr marL="104468" indent="-104468" defTabSz="914355">
              <a:lnSpc>
                <a:spcPct val="98000"/>
              </a:lnSpc>
              <a:spcBef>
                <a:spcPts val="92"/>
              </a:spcBef>
              <a:buFontTx/>
              <a:buAutoNum type="arabicPeriod"/>
            </a:pPr>
            <a:r>
              <a:rPr lang="en-US" sz="500" dirty="0">
                <a:latin typeface="Helvetica Now Text" panose="020B0504030202020204" pitchFamily="34" charset="0"/>
              </a:rPr>
              <a:t>“APA Poll Shows Employees Plan to Seek Workplaces with Mental Health Supports.” American Psychological Association, American Psychological Association, 14 July 2022, </a:t>
            </a:r>
            <a:r>
              <a:rPr lang="en-US" sz="500" dirty="0">
                <a:latin typeface="Helvetica Now Text" panose="020B0504030202020204" pitchFamily="34" charset="0"/>
                <a:hlinkClick r:id="rId5">
                  <a:extLst>
                    <a:ext uri="{A12FA001-AC4F-418D-AE19-62706E023703}">
                      <ahyp:hlinkClr xmlns:ahyp="http://schemas.microsoft.com/office/drawing/2018/hyperlinkcolor" val="tx"/>
                    </a:ext>
                  </a:extLst>
                </a:hlinkClick>
              </a:rPr>
              <a:t>https://www.apa.org/news/press/releases/2022/07/workplaces-mental-health-supports</a:t>
            </a:r>
            <a:r>
              <a:rPr lang="en-US" sz="500" dirty="0">
                <a:latin typeface="Helvetica Now Text" panose="020B0504030202020204" pitchFamily="34" charset="0"/>
              </a:rPr>
              <a:t>. </a:t>
            </a:r>
          </a:p>
          <a:p>
            <a:pPr marL="104468" indent="-104468" defTabSz="914355">
              <a:lnSpc>
                <a:spcPct val="98000"/>
              </a:lnSpc>
              <a:spcBef>
                <a:spcPts val="92"/>
              </a:spcBef>
              <a:buFontTx/>
              <a:buAutoNum type="arabicPeriod"/>
            </a:pPr>
            <a:r>
              <a:rPr lang="en-US" sz="500" dirty="0">
                <a:latin typeface="Helvetica Now Text" panose="020B0504030202020204" pitchFamily="34" charset="0"/>
              </a:rPr>
              <a:t>Massey, Stephen. “The Business Case for Workplace Mental Health.” Health Action Alliance, 2 May 2022, </a:t>
            </a:r>
            <a:r>
              <a:rPr lang="en-US" sz="500" dirty="0">
                <a:latin typeface="Helvetica Now Text" panose="020B0504030202020204" pitchFamily="34" charset="0"/>
                <a:hlinkClick r:id="rId6">
                  <a:extLst>
                    <a:ext uri="{A12FA001-AC4F-418D-AE19-62706E023703}">
                      <ahyp:hlinkClr xmlns:ahyp="http://schemas.microsoft.com/office/drawing/2018/hyperlinkcolor" val="tx"/>
                    </a:ext>
                  </a:extLst>
                </a:hlinkClick>
              </a:rPr>
              <a:t>https://www.healthaction.org/updates/05-03-22-digest</a:t>
            </a:r>
            <a:r>
              <a:rPr lang="en-US" sz="500" dirty="0">
                <a:latin typeface="Helvetica Now Text" panose="020B0504030202020204" pitchFamily="34" charset="0"/>
              </a:rPr>
              <a:t>.</a:t>
            </a:r>
          </a:p>
          <a:p>
            <a:pPr marL="104468" indent="-104468" defTabSz="914355">
              <a:lnSpc>
                <a:spcPct val="98000"/>
              </a:lnSpc>
              <a:spcBef>
                <a:spcPts val="92"/>
              </a:spcBef>
              <a:buFontTx/>
              <a:buAutoNum type="arabicPeriod"/>
            </a:pPr>
            <a:r>
              <a:rPr lang="en-US" sz="500" dirty="0">
                <a:latin typeface="Helvetica Now Text" panose="020B0504030202020204" pitchFamily="34" charset="0"/>
              </a:rPr>
              <a:t>2021 Mental Health at Work Report —The Stakes Have Been Raised (mindsharepartners.org).</a:t>
            </a:r>
          </a:p>
        </p:txBody>
      </p:sp>
      <p:sp>
        <p:nvSpPr>
          <p:cNvPr id="8" name="TextBox 7">
            <a:extLst>
              <a:ext uri="{FF2B5EF4-FFF2-40B4-BE49-F238E27FC236}">
                <a16:creationId xmlns:a16="http://schemas.microsoft.com/office/drawing/2014/main" id="{98FFCBAB-82B2-47C9-B761-EC2509DC1C0B}"/>
              </a:ext>
            </a:extLst>
          </p:cNvPr>
          <p:cNvSpPr txBox="1"/>
          <p:nvPr/>
        </p:nvSpPr>
        <p:spPr>
          <a:xfrm>
            <a:off x="1354344" y="1567970"/>
            <a:ext cx="9925773" cy="954107"/>
          </a:xfrm>
          <a:prstGeom prst="rect">
            <a:avLst/>
          </a:prstGeom>
          <a:noFill/>
        </p:spPr>
        <p:txBody>
          <a:bodyPr wrap="square" rtlCol="0">
            <a:spAutoFit/>
          </a:bodyPr>
          <a:lstStyle/>
          <a:p>
            <a:pPr defTabSz="914355"/>
            <a:r>
              <a:rPr lang="en-US" sz="2800" b="1" dirty="0">
                <a:solidFill>
                  <a:srgbClr val="007585"/>
                </a:solidFill>
                <a:latin typeface="Helvetica Now Text" panose="020B0504030202020204" pitchFamily="34" charset="0"/>
                <a:cs typeface="Arial" panose="020B0604020202020204" pitchFamily="34" charset="0"/>
              </a:rPr>
              <a:t>More than half </a:t>
            </a:r>
            <a:r>
              <a:rPr lang="en-US" sz="1600" dirty="0">
                <a:solidFill>
                  <a:srgbClr val="000000"/>
                </a:solidFill>
                <a:latin typeface="Helvetica Now Text" panose="020B0504030202020204" pitchFamily="34" charset="0"/>
                <a:cs typeface="Arial" panose="020B0604020202020204" pitchFamily="34" charset="0"/>
              </a:rPr>
              <a:t>of adults with a mental illness </a:t>
            </a:r>
            <a:r>
              <a:rPr lang="en-US" sz="1600" b="1" dirty="0">
                <a:solidFill>
                  <a:srgbClr val="007585"/>
                </a:solidFill>
                <a:latin typeface="Helvetica Now Text" panose="020B0504030202020204" pitchFamily="34" charset="0"/>
                <a:cs typeface="Arial" panose="020B0604020202020204" pitchFamily="34" charset="0"/>
              </a:rPr>
              <a:t>do not </a:t>
            </a:r>
            <a:r>
              <a:rPr lang="en-US" sz="1600" dirty="0">
                <a:solidFill>
                  <a:srgbClr val="000000"/>
                </a:solidFill>
                <a:latin typeface="Helvetica Now Text" panose="020B0504030202020204" pitchFamily="34" charset="0"/>
                <a:cs typeface="Arial" panose="020B0604020202020204" pitchFamily="34" charset="0"/>
              </a:rPr>
              <a:t>receive treatment, totaling over               </a:t>
            </a:r>
            <a:r>
              <a:rPr lang="en-US" sz="2800" b="1" dirty="0">
                <a:solidFill>
                  <a:srgbClr val="007585"/>
                </a:solidFill>
                <a:latin typeface="Helvetica Now Text" panose="020B0504030202020204" pitchFamily="34" charset="0"/>
                <a:cs typeface="Arial" panose="020B0604020202020204" pitchFamily="34" charset="0"/>
              </a:rPr>
              <a:t>27 million </a:t>
            </a:r>
            <a:r>
              <a:rPr lang="en-US" sz="1600" dirty="0">
                <a:solidFill>
                  <a:srgbClr val="000000"/>
                </a:solidFill>
                <a:latin typeface="Helvetica Now Text" panose="020B0504030202020204" pitchFamily="34" charset="0"/>
                <a:cs typeface="Arial" panose="020B0604020202020204" pitchFamily="34" charset="0"/>
              </a:rPr>
              <a:t>U.S. Adults</a:t>
            </a:r>
            <a:r>
              <a:rPr lang="en-US" sz="1600" baseline="30000" dirty="0">
                <a:solidFill>
                  <a:srgbClr val="000000"/>
                </a:solidFill>
                <a:latin typeface="Helvetica Now Text" panose="020B0504030202020204" pitchFamily="34" charset="0"/>
                <a:cs typeface="Arial" panose="020B0604020202020204" pitchFamily="34" charset="0"/>
              </a:rPr>
              <a:t>1</a:t>
            </a:r>
            <a:endParaRPr lang="en-US" baseline="30000" dirty="0">
              <a:solidFill>
                <a:srgbClr val="000000"/>
              </a:solidFill>
              <a:latin typeface="Helvetica Now Text" panose="020B050403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C7166F-1C3D-4D23-A3E3-7C088C41C169}"/>
              </a:ext>
            </a:extLst>
          </p:cNvPr>
          <p:cNvSpPr txBox="1"/>
          <p:nvPr/>
        </p:nvSpPr>
        <p:spPr>
          <a:xfrm>
            <a:off x="1354344" y="2680703"/>
            <a:ext cx="4829769" cy="1015663"/>
          </a:xfrm>
          <a:prstGeom prst="rect">
            <a:avLst/>
          </a:prstGeom>
          <a:noFill/>
        </p:spPr>
        <p:txBody>
          <a:bodyPr wrap="square" rtlCol="0">
            <a:spAutoFit/>
          </a:bodyPr>
          <a:lstStyle/>
          <a:p>
            <a:pPr defTabSz="914355">
              <a:spcBef>
                <a:spcPts val="275"/>
              </a:spcBef>
              <a:spcAft>
                <a:spcPts val="275"/>
              </a:spcAft>
            </a:pPr>
            <a:r>
              <a:rPr lang="en-US" sz="1600" dirty="0">
                <a:solidFill>
                  <a:srgbClr val="000000"/>
                </a:solidFill>
                <a:latin typeface="Helvetica Now Text" panose="020B0504030202020204" pitchFamily="34" charset="0"/>
                <a:cs typeface="Arial" panose="020B0604020202020204" pitchFamily="34" charset="0"/>
              </a:rPr>
              <a:t>The average annual cost per person experiencing mental health issues is over </a:t>
            </a:r>
            <a:r>
              <a:rPr lang="en-US" sz="2800" b="1" dirty="0">
                <a:solidFill>
                  <a:srgbClr val="007585"/>
                </a:solidFill>
                <a:latin typeface="Helvetica Now Text" panose="020B0504030202020204" pitchFamily="34" charset="0"/>
                <a:cs typeface="Arial" panose="020B0604020202020204" pitchFamily="34" charset="0"/>
              </a:rPr>
              <a:t>$15,000</a:t>
            </a:r>
            <a:r>
              <a:rPr lang="en-US" sz="1600" baseline="80000" dirty="0">
                <a:latin typeface="Helvetica Now Text" panose="020B0504030202020204" pitchFamily="34" charset="0"/>
                <a:cs typeface="Arial" panose="020B0604020202020204" pitchFamily="34" charset="0"/>
              </a:rPr>
              <a:t>2</a:t>
            </a:r>
          </a:p>
        </p:txBody>
      </p:sp>
      <p:grpSp>
        <p:nvGrpSpPr>
          <p:cNvPr id="66" name="Group 65">
            <a:extLst>
              <a:ext uri="{FF2B5EF4-FFF2-40B4-BE49-F238E27FC236}">
                <a16:creationId xmlns:a16="http://schemas.microsoft.com/office/drawing/2014/main" id="{0D75A84D-5720-4CB4-88DC-B2BAA2CA6572}"/>
              </a:ext>
            </a:extLst>
          </p:cNvPr>
          <p:cNvGrpSpPr/>
          <p:nvPr/>
        </p:nvGrpSpPr>
        <p:grpSpPr>
          <a:xfrm>
            <a:off x="6497540" y="3808232"/>
            <a:ext cx="4890743" cy="1077218"/>
            <a:chOff x="12994285" y="6998366"/>
            <a:chExt cx="9781486" cy="2154436"/>
          </a:xfrm>
        </p:grpSpPr>
        <p:sp>
          <p:nvSpPr>
            <p:cNvPr id="17" name="Rectangle 16">
              <a:extLst>
                <a:ext uri="{FF2B5EF4-FFF2-40B4-BE49-F238E27FC236}">
                  <a16:creationId xmlns:a16="http://schemas.microsoft.com/office/drawing/2014/main" id="{239F5E65-744F-4E30-A696-3E3A05665AA3}"/>
                </a:ext>
              </a:extLst>
            </p:cNvPr>
            <p:cNvSpPr/>
            <p:nvPr/>
          </p:nvSpPr>
          <p:spPr>
            <a:xfrm>
              <a:off x="14926581" y="6998366"/>
              <a:ext cx="7849190" cy="2154436"/>
            </a:xfrm>
            <a:prstGeom prst="rect">
              <a:avLst/>
            </a:prstGeom>
          </p:spPr>
          <p:txBody>
            <a:bodyPr wrap="square" anchor="t">
              <a:spAutoFit/>
            </a:bodyPr>
            <a:lstStyle/>
            <a:p>
              <a:pPr defTabSz="914355" fontAlgn="ctr"/>
              <a:r>
                <a:rPr lang="en-US" sz="1600" b="1" kern="0" dirty="0">
                  <a:solidFill>
                    <a:srgbClr val="007585"/>
                  </a:solidFill>
                  <a:latin typeface="Helvetica Now Text" panose="020B0504030202020204" pitchFamily="34" charset="0"/>
                  <a:cs typeface="Arial" panose="020B0604020202020204" pitchFamily="34" charset="0"/>
                </a:rPr>
                <a:t>8 in 10 </a:t>
              </a:r>
              <a:r>
                <a:rPr lang="en-US" sz="1600" kern="0" dirty="0">
                  <a:solidFill>
                    <a:srgbClr val="000000"/>
                  </a:solidFill>
                  <a:latin typeface="Helvetica Now Text" panose="020B0504030202020204" pitchFamily="34" charset="0"/>
                  <a:cs typeface="Arial" panose="020B0604020202020204" pitchFamily="34" charset="0"/>
                </a:rPr>
                <a:t>U.S. workers say that how employers support their mental health will be an important consideration when seeking future job opportunities</a:t>
              </a:r>
              <a:r>
                <a:rPr lang="en-US" sz="1600" kern="0" baseline="30000" dirty="0">
                  <a:solidFill>
                    <a:srgbClr val="000000"/>
                  </a:solidFill>
                  <a:latin typeface="Helvetica Now Text" panose="020B0504030202020204" pitchFamily="34" charset="0"/>
                  <a:cs typeface="Arial" panose="020B0604020202020204" pitchFamily="34" charset="0"/>
                </a:rPr>
                <a:t>3</a:t>
              </a:r>
              <a:endParaRPr lang="en-US" sz="1600" dirty="0">
                <a:solidFill>
                  <a:srgbClr val="000000"/>
                </a:solidFill>
                <a:latin typeface="Helvetica Now Text" panose="020B0504030202020204" pitchFamily="34" charset="0"/>
                <a:cs typeface="Arial"/>
              </a:endParaRPr>
            </a:p>
          </p:txBody>
        </p:sp>
        <p:grpSp>
          <p:nvGrpSpPr>
            <p:cNvPr id="25" name="Group 24">
              <a:extLst>
                <a:ext uri="{FF2B5EF4-FFF2-40B4-BE49-F238E27FC236}">
                  <a16:creationId xmlns:a16="http://schemas.microsoft.com/office/drawing/2014/main" id="{9D19BA40-B5A4-4E2E-9198-6F96D8E435DE}"/>
                </a:ext>
              </a:extLst>
            </p:cNvPr>
            <p:cNvGrpSpPr/>
            <p:nvPr/>
          </p:nvGrpSpPr>
          <p:grpSpPr>
            <a:xfrm>
              <a:off x="12994285" y="7272615"/>
              <a:ext cx="1738270" cy="1159663"/>
              <a:chOff x="494641" y="6104377"/>
              <a:chExt cx="3067092" cy="1867194"/>
            </a:xfrm>
          </p:grpSpPr>
          <p:pic>
            <p:nvPicPr>
              <p:cNvPr id="26" name="Graphic 25" descr="Man with solid fill">
                <a:extLst>
                  <a:ext uri="{FF2B5EF4-FFF2-40B4-BE49-F238E27FC236}">
                    <a16:creationId xmlns:a16="http://schemas.microsoft.com/office/drawing/2014/main" id="{8ADB1D5F-D795-46CB-944B-285F2738AAD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0610" y="6104377"/>
                <a:ext cx="914400" cy="914400"/>
              </a:xfrm>
              <a:prstGeom prst="rect">
                <a:avLst/>
              </a:prstGeom>
            </p:spPr>
          </p:pic>
          <p:pic>
            <p:nvPicPr>
              <p:cNvPr id="27" name="Graphic 26" descr="Woman with solid fill">
                <a:extLst>
                  <a:ext uri="{FF2B5EF4-FFF2-40B4-BE49-F238E27FC236}">
                    <a16:creationId xmlns:a16="http://schemas.microsoft.com/office/drawing/2014/main" id="{1285D737-5A9C-4389-9637-5D764DFF31E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60124" y="6104377"/>
                <a:ext cx="914400" cy="914400"/>
              </a:xfrm>
              <a:prstGeom prst="rect">
                <a:avLst/>
              </a:prstGeom>
            </p:spPr>
          </p:pic>
          <p:pic>
            <p:nvPicPr>
              <p:cNvPr id="28" name="Graphic 27" descr="Man with solid fill">
                <a:extLst>
                  <a:ext uri="{FF2B5EF4-FFF2-40B4-BE49-F238E27FC236}">
                    <a16:creationId xmlns:a16="http://schemas.microsoft.com/office/drawing/2014/main" id="{B8EDCC05-EE46-4BC2-BD5E-42804B999C2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89638" y="6104377"/>
                <a:ext cx="914400" cy="914400"/>
              </a:xfrm>
              <a:prstGeom prst="rect">
                <a:avLst/>
              </a:prstGeom>
            </p:spPr>
          </p:pic>
          <p:pic>
            <p:nvPicPr>
              <p:cNvPr id="29" name="Graphic 28" descr="Woman with solid fill">
                <a:extLst>
                  <a:ext uri="{FF2B5EF4-FFF2-40B4-BE49-F238E27FC236}">
                    <a16:creationId xmlns:a16="http://schemas.microsoft.com/office/drawing/2014/main" id="{E830B1C7-C572-47B5-8FCB-864824B4CFB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619151" y="6104377"/>
                <a:ext cx="914400" cy="914400"/>
              </a:xfrm>
              <a:prstGeom prst="rect">
                <a:avLst/>
              </a:prstGeom>
            </p:spPr>
          </p:pic>
          <p:pic>
            <p:nvPicPr>
              <p:cNvPr id="30" name="Graphic 29" descr="Man with solid fill">
                <a:extLst>
                  <a:ext uri="{FF2B5EF4-FFF2-40B4-BE49-F238E27FC236}">
                    <a16:creationId xmlns:a16="http://schemas.microsoft.com/office/drawing/2014/main" id="{D1D493F9-FBAF-483C-8111-00898D85557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70987" y="7057171"/>
                <a:ext cx="914400" cy="914400"/>
              </a:xfrm>
              <a:prstGeom prst="rect">
                <a:avLst/>
              </a:prstGeom>
            </p:spPr>
          </p:pic>
          <p:pic>
            <p:nvPicPr>
              <p:cNvPr id="31" name="Graphic 30" descr="Woman with solid fill">
                <a:extLst>
                  <a:ext uri="{FF2B5EF4-FFF2-40B4-BE49-F238E27FC236}">
                    <a16:creationId xmlns:a16="http://schemas.microsoft.com/office/drawing/2014/main" id="{7101D5C4-C410-4359-93C0-C41C087003D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109160" y="7057171"/>
                <a:ext cx="914400" cy="914400"/>
              </a:xfrm>
              <a:prstGeom prst="rect">
                <a:avLst/>
              </a:prstGeom>
            </p:spPr>
          </p:pic>
          <p:pic>
            <p:nvPicPr>
              <p:cNvPr id="32" name="Graphic 31" descr="Man with solid fill">
                <a:extLst>
                  <a:ext uri="{FF2B5EF4-FFF2-40B4-BE49-F238E27FC236}">
                    <a16:creationId xmlns:a16="http://schemas.microsoft.com/office/drawing/2014/main" id="{374B823C-6456-4FB0-BECC-FE0A2D16B03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47333" y="7057171"/>
                <a:ext cx="914400" cy="914400"/>
              </a:xfrm>
              <a:prstGeom prst="rect">
                <a:avLst/>
              </a:prstGeom>
            </p:spPr>
          </p:pic>
          <p:pic>
            <p:nvPicPr>
              <p:cNvPr id="33" name="Graphic 32" descr="Woman with solid fill">
                <a:extLst>
                  <a:ext uri="{FF2B5EF4-FFF2-40B4-BE49-F238E27FC236}">
                    <a16:creationId xmlns:a16="http://schemas.microsoft.com/office/drawing/2014/main" id="{E6065B7A-4A96-4074-88BD-DA377732C52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32814" y="7057171"/>
                <a:ext cx="914400" cy="914400"/>
              </a:xfrm>
              <a:prstGeom prst="rect">
                <a:avLst/>
              </a:prstGeom>
            </p:spPr>
          </p:pic>
          <p:pic>
            <p:nvPicPr>
              <p:cNvPr id="34" name="Graphic 33" descr="Man with solid fill">
                <a:extLst>
                  <a:ext uri="{FF2B5EF4-FFF2-40B4-BE49-F238E27FC236}">
                    <a16:creationId xmlns:a16="http://schemas.microsoft.com/office/drawing/2014/main" id="{68D7CA42-94D8-4729-B442-BA09D8BA0F8C}"/>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94641" y="7057171"/>
                <a:ext cx="914400" cy="914400"/>
              </a:xfrm>
              <a:prstGeom prst="rect">
                <a:avLst/>
              </a:prstGeom>
            </p:spPr>
          </p:pic>
          <p:pic>
            <p:nvPicPr>
              <p:cNvPr id="35" name="Graphic 34" descr="Woman with solid fill">
                <a:extLst>
                  <a:ext uri="{FF2B5EF4-FFF2-40B4-BE49-F238E27FC236}">
                    <a16:creationId xmlns:a16="http://schemas.microsoft.com/office/drawing/2014/main" id="{E62CAF1A-2B24-43DF-ABCA-F76714E488C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1096" y="6104377"/>
                <a:ext cx="914400" cy="914400"/>
              </a:xfrm>
              <a:prstGeom prst="rect">
                <a:avLst/>
              </a:prstGeom>
            </p:spPr>
          </p:pic>
        </p:grpSp>
      </p:grpSp>
      <p:grpSp>
        <p:nvGrpSpPr>
          <p:cNvPr id="65" name="Group 64">
            <a:extLst>
              <a:ext uri="{FF2B5EF4-FFF2-40B4-BE49-F238E27FC236}">
                <a16:creationId xmlns:a16="http://schemas.microsoft.com/office/drawing/2014/main" id="{F3BDDDAD-FB7E-4D96-BC38-C6F6126143FC}"/>
              </a:ext>
            </a:extLst>
          </p:cNvPr>
          <p:cNvGrpSpPr/>
          <p:nvPr/>
        </p:nvGrpSpPr>
        <p:grpSpPr>
          <a:xfrm>
            <a:off x="2776327" y="5115352"/>
            <a:ext cx="6649658" cy="663134"/>
            <a:chOff x="8181465" y="10203194"/>
            <a:chExt cx="8935813" cy="1326267"/>
          </a:xfrm>
        </p:grpSpPr>
        <p:sp>
          <p:nvSpPr>
            <p:cNvPr id="9" name="TextBox 8">
              <a:extLst>
                <a:ext uri="{FF2B5EF4-FFF2-40B4-BE49-F238E27FC236}">
                  <a16:creationId xmlns:a16="http://schemas.microsoft.com/office/drawing/2014/main" id="{02AA0D68-4041-43DA-AA48-10F22C291962}"/>
                </a:ext>
              </a:extLst>
            </p:cNvPr>
            <p:cNvSpPr txBox="1"/>
            <p:nvPr/>
          </p:nvSpPr>
          <p:spPr>
            <a:xfrm>
              <a:off x="9907759" y="10358496"/>
              <a:ext cx="7209519" cy="1169549"/>
            </a:xfrm>
            <a:prstGeom prst="rect">
              <a:avLst/>
            </a:prstGeom>
            <a:noFill/>
          </p:spPr>
          <p:txBody>
            <a:bodyPr wrap="square" rtlCol="0">
              <a:spAutoFit/>
            </a:bodyPr>
            <a:lstStyle/>
            <a:p>
              <a:pPr defTabSz="914355">
                <a:spcBef>
                  <a:spcPts val="275"/>
                </a:spcBef>
                <a:spcAft>
                  <a:spcPts val="275"/>
                </a:spcAft>
              </a:pPr>
              <a:r>
                <a:rPr lang="en-US" sz="1600" dirty="0">
                  <a:solidFill>
                    <a:srgbClr val="000000"/>
                  </a:solidFill>
                  <a:latin typeface="Helvetica Now Text" panose="020B0504030202020204" pitchFamily="34" charset="0"/>
                  <a:cs typeface="Arial" panose="020B0604020202020204" pitchFamily="34" charset="0"/>
                </a:rPr>
                <a:t>Employers that support mental health see a return of </a:t>
              </a:r>
              <a:r>
                <a:rPr lang="en-US" sz="1600" b="1" dirty="0">
                  <a:solidFill>
                    <a:srgbClr val="007585"/>
                  </a:solidFill>
                  <a:latin typeface="Helvetica Now Text" panose="020B0504030202020204" pitchFamily="34" charset="0"/>
                  <a:cs typeface="Arial" panose="020B0604020202020204" pitchFamily="34" charset="0"/>
                </a:rPr>
                <a:t>$4</a:t>
              </a:r>
              <a:r>
                <a:rPr lang="en-US" sz="1600" dirty="0">
                  <a:solidFill>
                    <a:srgbClr val="007585"/>
                  </a:solidFill>
                  <a:latin typeface="Helvetica Now Text" panose="020B0504030202020204" pitchFamily="34" charset="0"/>
                  <a:cs typeface="Arial" panose="020B0604020202020204" pitchFamily="34" charset="0"/>
                </a:rPr>
                <a:t> </a:t>
              </a:r>
              <a:r>
                <a:rPr lang="en-US" sz="1600" b="1" dirty="0">
                  <a:solidFill>
                    <a:srgbClr val="007585"/>
                  </a:solidFill>
                  <a:latin typeface="Helvetica Now Text" panose="020B0504030202020204" pitchFamily="34" charset="0"/>
                  <a:cs typeface="Arial" panose="020B0604020202020204" pitchFamily="34" charset="0"/>
                </a:rPr>
                <a:t>for every dollar </a:t>
              </a:r>
              <a:r>
                <a:rPr lang="en-US" sz="1600" dirty="0">
                  <a:solidFill>
                    <a:srgbClr val="000000"/>
                  </a:solidFill>
                  <a:latin typeface="Helvetica Now Text" panose="020B0504030202020204" pitchFamily="34" charset="0"/>
                  <a:cs typeface="Arial" panose="020B0604020202020204" pitchFamily="34" charset="0"/>
                </a:rPr>
                <a:t>invested in treatment</a:t>
              </a:r>
              <a:r>
                <a:rPr lang="en-US" sz="1600" baseline="30000" dirty="0">
                  <a:solidFill>
                    <a:srgbClr val="000000"/>
                  </a:solidFill>
                  <a:latin typeface="Helvetica Now Text" panose="020B0504030202020204" pitchFamily="34" charset="0"/>
                  <a:cs typeface="Arial" panose="020B0604020202020204" pitchFamily="34" charset="0"/>
                </a:rPr>
                <a:t>2</a:t>
              </a:r>
              <a:r>
                <a:rPr lang="en-US" sz="1600" dirty="0">
                  <a:solidFill>
                    <a:srgbClr val="000000"/>
                  </a:solidFill>
                  <a:latin typeface="Helvetica Now Text" panose="020B0504030202020204" pitchFamily="34" charset="0"/>
                  <a:cs typeface="Arial" panose="020B0604020202020204" pitchFamily="34" charset="0"/>
                </a:rPr>
                <a:t> </a:t>
              </a:r>
            </a:p>
          </p:txBody>
        </p:sp>
        <p:pic>
          <p:nvPicPr>
            <p:cNvPr id="54" name="Picture 53">
              <a:extLst>
                <a:ext uri="{FF2B5EF4-FFF2-40B4-BE49-F238E27FC236}">
                  <a16:creationId xmlns:a16="http://schemas.microsoft.com/office/drawing/2014/main" id="{4586AE21-4210-40E8-A335-7056D53120E4}"/>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181465" y="10203194"/>
              <a:ext cx="1326268" cy="1326267"/>
            </a:xfrm>
            <a:prstGeom prst="rect">
              <a:avLst/>
            </a:prstGeom>
          </p:spPr>
        </p:pic>
      </p:grpSp>
      <p:grpSp>
        <p:nvGrpSpPr>
          <p:cNvPr id="74" name="Group 73">
            <a:extLst>
              <a:ext uri="{FF2B5EF4-FFF2-40B4-BE49-F238E27FC236}">
                <a16:creationId xmlns:a16="http://schemas.microsoft.com/office/drawing/2014/main" id="{87018988-2202-42BC-A7BB-B9A7AB3F0DE2}"/>
              </a:ext>
            </a:extLst>
          </p:cNvPr>
          <p:cNvGrpSpPr/>
          <p:nvPr/>
        </p:nvGrpSpPr>
        <p:grpSpPr>
          <a:xfrm>
            <a:off x="6497540" y="2680116"/>
            <a:ext cx="4920227" cy="584775"/>
            <a:chOff x="13134975" y="4177038"/>
            <a:chExt cx="9840453" cy="1361227"/>
          </a:xfrm>
        </p:grpSpPr>
        <p:sp>
          <p:nvSpPr>
            <p:cNvPr id="19" name="TextBox 18">
              <a:extLst>
                <a:ext uri="{FF2B5EF4-FFF2-40B4-BE49-F238E27FC236}">
                  <a16:creationId xmlns:a16="http://schemas.microsoft.com/office/drawing/2014/main" id="{46813DB5-2E52-42D6-87C4-5EC9E5F6D7A5}"/>
                </a:ext>
              </a:extLst>
            </p:cNvPr>
            <p:cNvSpPr txBox="1"/>
            <p:nvPr/>
          </p:nvSpPr>
          <p:spPr>
            <a:xfrm>
              <a:off x="14510637" y="4177038"/>
              <a:ext cx="8464791" cy="1361227"/>
            </a:xfrm>
            <a:prstGeom prst="rect">
              <a:avLst/>
            </a:prstGeom>
            <a:noFill/>
          </p:spPr>
          <p:txBody>
            <a:bodyPr wrap="square" rtlCol="0">
              <a:spAutoFit/>
            </a:bodyPr>
            <a:lstStyle/>
            <a:p>
              <a:pPr defTabSz="914355">
                <a:buClr>
                  <a:srgbClr val="ACC0C3">
                    <a:lumMod val="75000"/>
                  </a:srgbClr>
                </a:buClr>
              </a:pPr>
              <a:r>
                <a:rPr lang="en-US" sz="1600" dirty="0">
                  <a:solidFill>
                    <a:srgbClr val="000000"/>
                  </a:solidFill>
                  <a:latin typeface="Helvetica Now Text" panose="020B0504030202020204" pitchFamily="34" charset="0"/>
                  <a:cs typeface="Arial" panose="020B0604020202020204" pitchFamily="34" charset="0"/>
                </a:rPr>
                <a:t>Mental Illness is the single greatest cause of worker disability worldwide</a:t>
              </a:r>
              <a:r>
                <a:rPr lang="en-US" sz="1600" baseline="30000" dirty="0">
                  <a:solidFill>
                    <a:srgbClr val="000000"/>
                  </a:solidFill>
                  <a:latin typeface="Helvetica Now Text" panose="020B0504030202020204" pitchFamily="34" charset="0"/>
                  <a:cs typeface="Arial" panose="020B0604020202020204" pitchFamily="34" charset="0"/>
                </a:rPr>
                <a:t>4</a:t>
              </a:r>
              <a:endParaRPr lang="en-US" sz="1600" dirty="0">
                <a:solidFill>
                  <a:srgbClr val="000000"/>
                </a:solidFill>
                <a:latin typeface="Helvetica Now Text" panose="020B0504030202020204" pitchFamily="34" charset="0"/>
              </a:endParaRPr>
            </a:p>
          </p:txBody>
        </p:sp>
        <p:pic>
          <p:nvPicPr>
            <p:cNvPr id="73" name="Picture 72">
              <a:extLst>
                <a:ext uri="{FF2B5EF4-FFF2-40B4-BE49-F238E27FC236}">
                  <a16:creationId xmlns:a16="http://schemas.microsoft.com/office/drawing/2014/main" id="{FCBDC92E-1C25-4074-82B9-FE2A9DD8526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13134975" y="4276290"/>
              <a:ext cx="1133856" cy="1133856"/>
            </a:xfrm>
            <a:prstGeom prst="rect">
              <a:avLst/>
            </a:prstGeom>
          </p:spPr>
        </p:pic>
      </p:grpSp>
      <p:sp>
        <p:nvSpPr>
          <p:cNvPr id="37" name="Content Placeholder 3">
            <a:extLst>
              <a:ext uri="{FF2B5EF4-FFF2-40B4-BE49-F238E27FC236}">
                <a16:creationId xmlns:a16="http://schemas.microsoft.com/office/drawing/2014/main" id="{F87400B8-6914-4084-9853-0FC3918D14FE}"/>
              </a:ext>
            </a:extLst>
          </p:cNvPr>
          <p:cNvSpPr txBox="1">
            <a:spLocks/>
          </p:cNvSpPr>
          <p:nvPr/>
        </p:nvSpPr>
        <p:spPr>
          <a:xfrm>
            <a:off x="2416722" y="3868997"/>
            <a:ext cx="3557079" cy="733291"/>
          </a:xfrm>
          <a:prstGeom prst="rect">
            <a:avLst/>
          </a:prstGeom>
          <a:ln>
            <a:noFill/>
          </a:ln>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defTabSz="914355">
              <a:spcBef>
                <a:spcPts val="150"/>
              </a:spcBef>
              <a:spcAft>
                <a:spcPts val="500"/>
              </a:spcAft>
            </a:pPr>
            <a:r>
              <a:rPr lang="en-US" sz="1600" b="0" dirty="0">
                <a:latin typeface="Helvetica Now Text"/>
                <a:ea typeface="Times New Roman" panose="02020603050405020304" pitchFamily="18" charset="0"/>
              </a:rPr>
              <a:t>of missed workdays are attributed to burnout, depression or anxiety</a:t>
            </a:r>
            <a:r>
              <a:rPr lang="en-US" sz="1600" b="0" baseline="30000" dirty="0">
                <a:latin typeface="Helvetica Now Text"/>
                <a:ea typeface="Times New Roman" panose="02020603050405020304" pitchFamily="18" charset="0"/>
              </a:rPr>
              <a:t>4</a:t>
            </a:r>
            <a:endParaRPr lang="en-US" sz="1600" b="0" baseline="30000" dirty="0">
              <a:latin typeface="Helvetica Now Text"/>
            </a:endParaRPr>
          </a:p>
        </p:txBody>
      </p:sp>
      <p:grpSp>
        <p:nvGrpSpPr>
          <p:cNvPr id="41" name="Group 40">
            <a:extLst>
              <a:ext uri="{FF2B5EF4-FFF2-40B4-BE49-F238E27FC236}">
                <a16:creationId xmlns:a16="http://schemas.microsoft.com/office/drawing/2014/main" id="{2540CCF2-6D49-454D-B7C5-408AC9FA175D}"/>
              </a:ext>
            </a:extLst>
          </p:cNvPr>
          <p:cNvGrpSpPr/>
          <p:nvPr/>
        </p:nvGrpSpPr>
        <p:grpSpPr>
          <a:xfrm>
            <a:off x="1324012" y="2519005"/>
            <a:ext cx="10192851" cy="2401154"/>
            <a:chOff x="12937597" y="4383767"/>
            <a:chExt cx="10106787" cy="4802308"/>
          </a:xfrm>
        </p:grpSpPr>
        <p:cxnSp>
          <p:nvCxnSpPr>
            <p:cNvPr id="42" name="Straight Connector 41">
              <a:extLst>
                <a:ext uri="{FF2B5EF4-FFF2-40B4-BE49-F238E27FC236}">
                  <a16:creationId xmlns:a16="http://schemas.microsoft.com/office/drawing/2014/main" id="{409EACEE-68ED-43C6-8574-8E61EFDB5779}"/>
                </a:ext>
              </a:extLst>
            </p:cNvPr>
            <p:cNvCxnSpPr>
              <a:cxnSpLocks/>
            </p:cNvCxnSpPr>
            <p:nvPr/>
          </p:nvCxnSpPr>
          <p:spPr bwMode="auto">
            <a:xfrm flipH="1">
              <a:off x="12985984" y="4383767"/>
              <a:ext cx="10058400" cy="723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6" name="Straight Connector 55">
              <a:extLst>
                <a:ext uri="{FF2B5EF4-FFF2-40B4-BE49-F238E27FC236}">
                  <a16:creationId xmlns:a16="http://schemas.microsoft.com/office/drawing/2014/main" id="{3FD7025E-B80F-4755-9A10-677B2F8C2CB7}"/>
                </a:ext>
              </a:extLst>
            </p:cNvPr>
            <p:cNvCxnSpPr>
              <a:cxnSpLocks/>
            </p:cNvCxnSpPr>
            <p:nvPr/>
          </p:nvCxnSpPr>
          <p:spPr bwMode="auto">
            <a:xfrm flipH="1">
              <a:off x="12967673" y="6787641"/>
              <a:ext cx="10058400" cy="723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8" name="Straight Connector 57">
              <a:extLst>
                <a:ext uri="{FF2B5EF4-FFF2-40B4-BE49-F238E27FC236}">
                  <a16:creationId xmlns:a16="http://schemas.microsoft.com/office/drawing/2014/main" id="{874F4774-3333-4472-A099-9CA05E53D63C}"/>
                </a:ext>
              </a:extLst>
            </p:cNvPr>
            <p:cNvCxnSpPr>
              <a:cxnSpLocks/>
            </p:cNvCxnSpPr>
            <p:nvPr/>
          </p:nvCxnSpPr>
          <p:spPr bwMode="auto">
            <a:xfrm flipH="1">
              <a:off x="12937597" y="9178838"/>
              <a:ext cx="10058400" cy="7237"/>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graphicFrame>
        <p:nvGraphicFramePr>
          <p:cNvPr id="14" name="Chart 13">
            <a:extLst>
              <a:ext uri="{FF2B5EF4-FFF2-40B4-BE49-F238E27FC236}">
                <a16:creationId xmlns:a16="http://schemas.microsoft.com/office/drawing/2014/main" id="{FA05E024-41F4-EE57-79FF-2E51E0543701}"/>
              </a:ext>
            </a:extLst>
          </p:cNvPr>
          <p:cNvGraphicFramePr/>
          <p:nvPr>
            <p:extLst>
              <p:ext uri="{D42A27DB-BD31-4B8C-83A1-F6EECF244321}">
                <p14:modId xmlns:p14="http://schemas.microsoft.com/office/powerpoint/2010/main" val="1202800519"/>
              </p:ext>
            </p:extLst>
          </p:nvPr>
        </p:nvGraphicFramePr>
        <p:xfrm>
          <a:off x="1009089" y="3789188"/>
          <a:ext cx="1646843" cy="1097896"/>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3794340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lide Number Placeholder 1">
            <a:extLst>
              <a:ext uri="{FF2B5EF4-FFF2-40B4-BE49-F238E27FC236}">
                <a16:creationId xmlns:a16="http://schemas.microsoft.com/office/drawing/2014/main" id="{C9FF4DA8-7334-BBD6-9CEB-BD6356A55C64}"/>
              </a:ext>
            </a:extLst>
          </p:cNvPr>
          <p:cNvSpPr>
            <a:spLocks noGrp="1"/>
          </p:cNvSpPr>
          <p:nvPr>
            <p:ph type="sldNum" sz="quarter" idx="12"/>
          </p:nvPr>
        </p:nvSpPr>
        <p:spPr/>
        <p:txBody>
          <a:bodyPr/>
          <a:lstStyle/>
          <a:p>
            <a:pPr defTabSz="914355">
              <a:defRPr/>
            </a:pPr>
            <a:fld id="{91D568E7-61F5-D04E-995D-81EF41C01A2A}" type="slidenum">
              <a:rPr lang="en-GB">
                <a:solidFill>
                  <a:srgbClr val="000000"/>
                </a:solidFill>
              </a:rPr>
              <a:pPr defTabSz="914355">
                <a:defRPr/>
              </a:pPr>
              <a:t>12</a:t>
            </a:fld>
            <a:endParaRPr lang="en-GB">
              <a:solidFill>
                <a:srgbClr val="000000"/>
              </a:solidFill>
            </a:endParaRPr>
          </a:p>
        </p:txBody>
      </p:sp>
      <p:sp>
        <p:nvSpPr>
          <p:cNvPr id="2" name="Footer Placeholder 1">
            <a:extLst>
              <a:ext uri="{FF2B5EF4-FFF2-40B4-BE49-F238E27FC236}">
                <a16:creationId xmlns:a16="http://schemas.microsoft.com/office/drawing/2014/main" id="{9FD14133-66B2-7EEB-75C6-53CB4AB86786}"/>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defPPr>
              <a:defRPr lang="en-US"/>
            </a:defPPr>
            <a:lvl1pPr marL="0" marR="0" indent="0" algn="r" defTabSz="914355" rtl="0" eaLnBrk="1" fontAlgn="auto" latinLnBrk="0" hangingPunct="1">
              <a:lnSpc>
                <a:spcPct val="100000"/>
              </a:lnSpc>
              <a:spcBef>
                <a:spcPts val="0"/>
              </a:spcBef>
              <a:spcAft>
                <a:spcPts val="0"/>
              </a:spcAft>
              <a:buClrTx/>
              <a:buSzTx/>
              <a:buFontTx/>
              <a:buNone/>
              <a:tabLst/>
              <a:defRPr sz="400" b="0" i="0" kern="1200">
                <a:solidFill>
                  <a:schemeClr val="tx1"/>
                </a:solidFill>
                <a:latin typeface="Helvetica Now Text" panose="020B050403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Health Learning Afternoon_November 2023</a:t>
            </a:r>
            <a:endParaRPr lang="en-GB">
              <a:solidFill>
                <a:srgbClr val="000000"/>
              </a:solidFill>
            </a:endParaRPr>
          </a:p>
        </p:txBody>
      </p:sp>
      <p:sp>
        <p:nvSpPr>
          <p:cNvPr id="11" name="Title 10">
            <a:extLst>
              <a:ext uri="{FF2B5EF4-FFF2-40B4-BE49-F238E27FC236}">
                <a16:creationId xmlns:a16="http://schemas.microsoft.com/office/drawing/2014/main" id="{D16DA102-A4FD-9E8E-F8F8-59DCFE477EC0}"/>
              </a:ext>
            </a:extLst>
          </p:cNvPr>
          <p:cNvSpPr>
            <a:spLocks noGrp="1"/>
          </p:cNvSpPr>
          <p:nvPr>
            <p:ph type="title"/>
          </p:nvPr>
        </p:nvSpPr>
        <p:spPr/>
        <p:txBody>
          <a:bodyPr/>
          <a:lstStyle/>
          <a:p>
            <a:r>
              <a:rPr lang="en-US" dirty="0"/>
              <a:t>Employers Are Supporting Mental Health</a:t>
            </a:r>
          </a:p>
        </p:txBody>
      </p:sp>
      <p:sp>
        <p:nvSpPr>
          <p:cNvPr id="3" name="Subtitle 2">
            <a:extLst>
              <a:ext uri="{FF2B5EF4-FFF2-40B4-BE49-F238E27FC236}">
                <a16:creationId xmlns:a16="http://schemas.microsoft.com/office/drawing/2014/main" id="{955C34E2-1E40-73B7-CF09-AF892E7E8A39}"/>
              </a:ext>
            </a:extLst>
          </p:cNvPr>
          <p:cNvSpPr>
            <a:spLocks noGrp="1"/>
          </p:cNvSpPr>
          <p:nvPr>
            <p:ph type="subTitle" idx="13"/>
          </p:nvPr>
        </p:nvSpPr>
        <p:spPr/>
        <p:txBody>
          <a:bodyPr/>
          <a:lstStyle/>
          <a:p>
            <a:r>
              <a:rPr lang="en-US" dirty="0"/>
              <a:t>From Prevention to Treatment</a:t>
            </a:r>
          </a:p>
        </p:txBody>
      </p:sp>
      <p:sp>
        <p:nvSpPr>
          <p:cNvPr id="1058" name="TextBox 1057">
            <a:extLst>
              <a:ext uri="{FF2B5EF4-FFF2-40B4-BE49-F238E27FC236}">
                <a16:creationId xmlns:a16="http://schemas.microsoft.com/office/drawing/2014/main" id="{58EED963-4E8C-B77E-1E86-E5CA93C8A5EC}"/>
              </a:ext>
            </a:extLst>
          </p:cNvPr>
          <p:cNvSpPr txBox="1"/>
          <p:nvPr/>
        </p:nvSpPr>
        <p:spPr>
          <a:xfrm>
            <a:off x="10419413" y="-3703"/>
            <a:ext cx="1369347" cy="1868598"/>
          </a:xfrm>
          <a:prstGeom prst="flowChartOffpageConnector">
            <a:avLst/>
          </a:prstGeom>
          <a:solidFill>
            <a:schemeClr val="accent5"/>
          </a:solidFill>
        </p:spPr>
        <p:txBody>
          <a:bodyPr wrap="square" lIns="91440" tIns="91440" rIns="91440" bIns="91440" anchor="ctr">
            <a:noAutofit/>
          </a:bodyPr>
          <a:lstStyle/>
          <a:p>
            <a:pPr algn="ctr" defTabSz="914310">
              <a:defRPr/>
            </a:pPr>
            <a:endParaRPr lang="en-US" sz="900" i="1">
              <a:solidFill>
                <a:srgbClr val="000000"/>
              </a:solidFill>
              <a:latin typeface="Helvetica Now Text"/>
            </a:endParaRPr>
          </a:p>
          <a:p>
            <a:pPr algn="ctr" defTabSz="914310">
              <a:defRPr/>
            </a:pPr>
            <a:r>
              <a:rPr lang="en-US" sz="900" i="1">
                <a:solidFill>
                  <a:srgbClr val="000000"/>
                </a:solidFill>
                <a:latin typeface="Helvetica Now Text"/>
              </a:rPr>
              <a:t>This is NOT representative of </a:t>
            </a:r>
            <a:br>
              <a:rPr lang="en-US" sz="900" i="1">
                <a:solidFill>
                  <a:srgbClr val="000000"/>
                </a:solidFill>
                <a:latin typeface="Helvetica Now Text"/>
              </a:rPr>
            </a:br>
            <a:r>
              <a:rPr lang="en-US" sz="900" i="1">
                <a:solidFill>
                  <a:srgbClr val="000000"/>
                </a:solidFill>
                <a:latin typeface="Helvetica Now Text"/>
              </a:rPr>
              <a:t>all vendors. It is meant to be illustrative of the breadth of vendors from prevention to treatment.</a:t>
            </a:r>
          </a:p>
        </p:txBody>
      </p:sp>
      <p:grpSp>
        <p:nvGrpSpPr>
          <p:cNvPr id="5" name="Group 4">
            <a:extLst>
              <a:ext uri="{FF2B5EF4-FFF2-40B4-BE49-F238E27FC236}">
                <a16:creationId xmlns:a16="http://schemas.microsoft.com/office/drawing/2014/main" id="{9881C903-C640-783E-F450-0AC7B53AF3CD}"/>
              </a:ext>
            </a:extLst>
          </p:cNvPr>
          <p:cNvGrpSpPr/>
          <p:nvPr/>
        </p:nvGrpSpPr>
        <p:grpSpPr>
          <a:xfrm>
            <a:off x="1564501" y="1226783"/>
            <a:ext cx="9276351" cy="5019308"/>
            <a:chOff x="3128207" y="2453566"/>
            <a:chExt cx="18552701" cy="10038615"/>
          </a:xfrm>
        </p:grpSpPr>
        <p:sp>
          <p:nvSpPr>
            <p:cNvPr id="28" name="Freeform: Shape 27">
              <a:extLst>
                <a:ext uri="{FF2B5EF4-FFF2-40B4-BE49-F238E27FC236}">
                  <a16:creationId xmlns:a16="http://schemas.microsoft.com/office/drawing/2014/main" id="{25989FAA-8B2C-530E-49BB-5D281192C0C2}"/>
                </a:ext>
              </a:extLst>
            </p:cNvPr>
            <p:cNvSpPr/>
            <p:nvPr/>
          </p:nvSpPr>
          <p:spPr>
            <a:xfrm rot="5400000">
              <a:off x="8750356" y="1617307"/>
              <a:ext cx="6545536" cy="10786838"/>
            </a:xfrm>
            <a:custGeom>
              <a:avLst/>
              <a:gdLst>
                <a:gd name="connsiteX0" fmla="*/ 0 w 6545536"/>
                <a:gd name="connsiteY0" fmla="*/ 10786838 h 10786838"/>
                <a:gd name="connsiteX1" fmla="*/ 1 w 6545536"/>
                <a:gd name="connsiteY1" fmla="*/ 0 h 10786838"/>
                <a:gd name="connsiteX2" fmla="*/ 557736 w 6545536"/>
                <a:gd name="connsiteY2" fmla="*/ 0 h 10786838"/>
                <a:gd name="connsiteX3" fmla="*/ 557736 w 6545536"/>
                <a:gd name="connsiteY3" fmla="*/ 6705857 h 10786838"/>
                <a:gd name="connsiteX4" fmla="*/ 6545536 w 6545536"/>
                <a:gd name="connsiteY4" fmla="*/ 6705856 h 10786838"/>
                <a:gd name="connsiteX5" fmla="*/ 6545536 w 6545536"/>
                <a:gd name="connsiteY5" fmla="*/ 10786838 h 10786838"/>
                <a:gd name="connsiteX6" fmla="*/ 0 w 6545536"/>
                <a:gd name="connsiteY6" fmla="*/ 10786838 h 1078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5536" h="10786838">
                  <a:moveTo>
                    <a:pt x="0" y="10786838"/>
                  </a:moveTo>
                  <a:lnTo>
                    <a:pt x="1" y="0"/>
                  </a:lnTo>
                  <a:lnTo>
                    <a:pt x="557736" y="0"/>
                  </a:lnTo>
                  <a:lnTo>
                    <a:pt x="557736" y="6705857"/>
                  </a:lnTo>
                  <a:lnTo>
                    <a:pt x="6545536" y="6705856"/>
                  </a:lnTo>
                  <a:lnTo>
                    <a:pt x="6545536" y="10786838"/>
                  </a:lnTo>
                  <a:lnTo>
                    <a:pt x="0" y="10786838"/>
                  </a:lnTo>
                  <a:close/>
                </a:path>
              </a:pathLst>
            </a:custGeom>
            <a:solidFill>
              <a:srgbClr val="AF75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en-US" sz="1500">
                <a:solidFill>
                  <a:srgbClr val="5D6D78"/>
                </a:solidFill>
                <a:latin typeface="Helvetica Now Text" panose="020B0504030202020204" pitchFamily="34" charset="77"/>
              </a:endParaRPr>
            </a:p>
          </p:txBody>
        </p:sp>
        <p:sp>
          <p:nvSpPr>
            <p:cNvPr id="27" name="Freeform: Shape 26">
              <a:extLst>
                <a:ext uri="{FF2B5EF4-FFF2-40B4-BE49-F238E27FC236}">
                  <a16:creationId xmlns:a16="http://schemas.microsoft.com/office/drawing/2014/main" id="{0DE19000-1F8E-6606-51DF-3D80B6C8293D}"/>
                </a:ext>
              </a:extLst>
            </p:cNvPr>
            <p:cNvSpPr/>
            <p:nvPr/>
          </p:nvSpPr>
          <p:spPr>
            <a:xfrm rot="5400000">
              <a:off x="11660358" y="3346023"/>
              <a:ext cx="7638750" cy="9538092"/>
            </a:xfrm>
            <a:custGeom>
              <a:avLst/>
              <a:gdLst>
                <a:gd name="connsiteX0" fmla="*/ 0 w 7638750"/>
                <a:gd name="connsiteY0" fmla="*/ 2832236 h 9538092"/>
                <a:gd name="connsiteX1" fmla="*/ 0 w 7638750"/>
                <a:gd name="connsiteY1" fmla="*/ 0 h 9538092"/>
                <a:gd name="connsiteX2" fmla="*/ 7638750 w 7638750"/>
                <a:gd name="connsiteY2" fmla="*/ 0 h 9538092"/>
                <a:gd name="connsiteX3" fmla="*/ 7638749 w 7638750"/>
                <a:gd name="connsiteY3" fmla="*/ 9538092 h 9538092"/>
                <a:gd name="connsiteX4" fmla="*/ 5987800 w 7638750"/>
                <a:gd name="connsiteY4" fmla="*/ 9538092 h 9538092"/>
                <a:gd name="connsiteX5" fmla="*/ 5987801 w 7638750"/>
                <a:gd name="connsiteY5" fmla="*/ 2832236 h 9538092"/>
                <a:gd name="connsiteX6" fmla="*/ 0 w 7638750"/>
                <a:gd name="connsiteY6" fmla="*/ 2832236 h 953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8750" h="9538092">
                  <a:moveTo>
                    <a:pt x="0" y="2832236"/>
                  </a:moveTo>
                  <a:lnTo>
                    <a:pt x="0" y="0"/>
                  </a:lnTo>
                  <a:lnTo>
                    <a:pt x="7638750" y="0"/>
                  </a:lnTo>
                  <a:lnTo>
                    <a:pt x="7638749" y="9538092"/>
                  </a:lnTo>
                  <a:lnTo>
                    <a:pt x="5987800" y="9538092"/>
                  </a:lnTo>
                  <a:lnTo>
                    <a:pt x="5987801" y="2832236"/>
                  </a:lnTo>
                  <a:lnTo>
                    <a:pt x="0" y="2832236"/>
                  </a:lnTo>
                  <a:close/>
                </a:path>
              </a:pathLst>
            </a:custGeom>
            <a:solidFill>
              <a:srgbClr val="A8C9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en-US" sz="1500">
                <a:solidFill>
                  <a:srgbClr val="5D6D78"/>
                </a:solidFill>
                <a:latin typeface="Helvetica Now Text" panose="020B0504030202020204" pitchFamily="34" charset="77"/>
              </a:endParaRPr>
            </a:p>
          </p:txBody>
        </p:sp>
        <p:sp>
          <p:nvSpPr>
            <p:cNvPr id="26" name="Freeform: Shape 25">
              <a:extLst>
                <a:ext uri="{FF2B5EF4-FFF2-40B4-BE49-F238E27FC236}">
                  <a16:creationId xmlns:a16="http://schemas.microsoft.com/office/drawing/2014/main" id="{7A9FDC9A-2B90-A422-0D55-3CFAB0488CC8}"/>
                </a:ext>
              </a:extLst>
            </p:cNvPr>
            <p:cNvSpPr/>
            <p:nvPr/>
          </p:nvSpPr>
          <p:spPr>
            <a:xfrm rot="5400000">
              <a:off x="11380928" y="-2297656"/>
              <a:ext cx="1284393" cy="10786838"/>
            </a:xfrm>
            <a:custGeom>
              <a:avLst/>
              <a:gdLst>
                <a:gd name="connsiteX0" fmla="*/ 0 w 1284393"/>
                <a:gd name="connsiteY0" fmla="*/ 10786838 h 10786838"/>
                <a:gd name="connsiteX1" fmla="*/ 0 w 1284393"/>
                <a:gd name="connsiteY1" fmla="*/ 0 h 10786838"/>
                <a:gd name="connsiteX2" fmla="*/ 1284393 w 1284393"/>
                <a:gd name="connsiteY2" fmla="*/ 0 h 10786838"/>
                <a:gd name="connsiteX3" fmla="*/ 1284392 w 1284393"/>
                <a:gd name="connsiteY3" fmla="*/ 10786838 h 10786838"/>
                <a:gd name="connsiteX4" fmla="*/ 0 w 1284393"/>
                <a:gd name="connsiteY4" fmla="*/ 10786838 h 1078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393" h="10786838">
                  <a:moveTo>
                    <a:pt x="0" y="10786838"/>
                  </a:moveTo>
                  <a:lnTo>
                    <a:pt x="0" y="0"/>
                  </a:lnTo>
                  <a:lnTo>
                    <a:pt x="1284393" y="0"/>
                  </a:lnTo>
                  <a:lnTo>
                    <a:pt x="1284392" y="10786838"/>
                  </a:lnTo>
                  <a:lnTo>
                    <a:pt x="0" y="10786838"/>
                  </a:lnTo>
                  <a:close/>
                </a:path>
              </a:pathLst>
            </a:custGeom>
            <a:solidFill>
              <a:srgbClr val="ADD6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en-US" sz="1500">
                <a:solidFill>
                  <a:srgbClr val="5D6D78"/>
                </a:solidFill>
                <a:latin typeface="Helvetica Now Text" panose="020B0504030202020204" pitchFamily="34" charset="77"/>
              </a:endParaRPr>
            </a:p>
          </p:txBody>
        </p:sp>
        <p:sp>
          <p:nvSpPr>
            <p:cNvPr id="25" name="Freeform: Shape 24">
              <a:extLst>
                <a:ext uri="{FF2B5EF4-FFF2-40B4-BE49-F238E27FC236}">
                  <a16:creationId xmlns:a16="http://schemas.microsoft.com/office/drawing/2014/main" id="{87454C9E-3FF6-A4C5-B0BA-4D19E233BD33}"/>
                </a:ext>
              </a:extLst>
            </p:cNvPr>
            <p:cNvSpPr/>
            <p:nvPr/>
          </p:nvSpPr>
          <p:spPr>
            <a:xfrm rot="5400000">
              <a:off x="2821204" y="4044962"/>
              <a:ext cx="8196485" cy="7582479"/>
            </a:xfrm>
            <a:custGeom>
              <a:avLst/>
              <a:gdLst>
                <a:gd name="connsiteX0" fmla="*/ 0 w 8196485"/>
                <a:gd name="connsiteY0" fmla="*/ 7582479 h 7582479"/>
                <a:gd name="connsiteX1" fmla="*/ 0 w 8196485"/>
                <a:gd name="connsiteY1" fmla="*/ 4080982 h 7582479"/>
                <a:gd name="connsiteX2" fmla="*/ 6545536 w 8196485"/>
                <a:gd name="connsiteY2" fmla="*/ 4080982 h 7582479"/>
                <a:gd name="connsiteX3" fmla="*/ 6545536 w 8196485"/>
                <a:gd name="connsiteY3" fmla="*/ 0 h 7582479"/>
                <a:gd name="connsiteX4" fmla="*/ 8196485 w 8196485"/>
                <a:gd name="connsiteY4" fmla="*/ 0 h 7582479"/>
                <a:gd name="connsiteX5" fmla="*/ 8196485 w 8196485"/>
                <a:gd name="connsiteY5" fmla="*/ 7582479 h 7582479"/>
                <a:gd name="connsiteX6" fmla="*/ 0 w 8196485"/>
                <a:gd name="connsiteY6" fmla="*/ 7582479 h 758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6485" h="7582479">
                  <a:moveTo>
                    <a:pt x="0" y="7582479"/>
                  </a:moveTo>
                  <a:lnTo>
                    <a:pt x="0" y="4080982"/>
                  </a:lnTo>
                  <a:lnTo>
                    <a:pt x="6545536" y="4080982"/>
                  </a:lnTo>
                  <a:lnTo>
                    <a:pt x="6545536" y="0"/>
                  </a:lnTo>
                  <a:lnTo>
                    <a:pt x="8196485" y="0"/>
                  </a:lnTo>
                  <a:lnTo>
                    <a:pt x="8196485" y="7582479"/>
                  </a:lnTo>
                  <a:lnTo>
                    <a:pt x="0" y="7582479"/>
                  </a:lnTo>
                  <a:close/>
                </a:path>
              </a:pathLst>
            </a:custGeom>
            <a:solidFill>
              <a:srgbClr val="E95C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en-US" sz="1500" dirty="0">
                <a:solidFill>
                  <a:srgbClr val="5D6D78"/>
                </a:solidFill>
                <a:latin typeface="Helvetica Now Text" panose="020B0504030202020204" pitchFamily="34" charset="77"/>
              </a:endParaRPr>
            </a:p>
          </p:txBody>
        </p:sp>
        <p:sp>
          <p:nvSpPr>
            <p:cNvPr id="24" name="Freeform: Shape 23">
              <a:extLst>
                <a:ext uri="{FF2B5EF4-FFF2-40B4-BE49-F238E27FC236}">
                  <a16:creationId xmlns:a16="http://schemas.microsoft.com/office/drawing/2014/main" id="{EDBA6C28-D0A9-5E00-146E-FB70E3805E8A}"/>
                </a:ext>
              </a:extLst>
            </p:cNvPr>
            <p:cNvSpPr/>
            <p:nvPr/>
          </p:nvSpPr>
          <p:spPr>
            <a:xfrm rot="5400000">
              <a:off x="18553794" y="2600709"/>
              <a:ext cx="557735" cy="2832236"/>
            </a:xfrm>
            <a:custGeom>
              <a:avLst/>
              <a:gdLst>
                <a:gd name="connsiteX0" fmla="*/ 0 w 557735"/>
                <a:gd name="connsiteY0" fmla="*/ 2832236 h 2832236"/>
                <a:gd name="connsiteX1" fmla="*/ 0 w 557735"/>
                <a:gd name="connsiteY1" fmla="*/ 0 h 2832236"/>
                <a:gd name="connsiteX2" fmla="*/ 557735 w 557735"/>
                <a:gd name="connsiteY2" fmla="*/ 0 h 2832236"/>
                <a:gd name="connsiteX3" fmla="*/ 557735 w 557735"/>
                <a:gd name="connsiteY3" fmla="*/ 2832236 h 2832236"/>
                <a:gd name="connsiteX4" fmla="*/ 0 w 557735"/>
                <a:gd name="connsiteY4" fmla="*/ 2832236 h 28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735" h="2832236">
                  <a:moveTo>
                    <a:pt x="0" y="2832236"/>
                  </a:moveTo>
                  <a:lnTo>
                    <a:pt x="0" y="0"/>
                  </a:lnTo>
                  <a:lnTo>
                    <a:pt x="557735" y="0"/>
                  </a:lnTo>
                  <a:lnTo>
                    <a:pt x="557735" y="2832236"/>
                  </a:lnTo>
                  <a:lnTo>
                    <a:pt x="0" y="2832236"/>
                  </a:lnTo>
                  <a:close/>
                </a:path>
              </a:pathLst>
            </a:custGeom>
            <a:solidFill>
              <a:srgbClr val="E95C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en-US" sz="1500">
                <a:solidFill>
                  <a:srgbClr val="5D6D78"/>
                </a:solidFill>
                <a:latin typeface="Helvetica Now Text" panose="020B0504030202020204" pitchFamily="34" charset="77"/>
              </a:endParaRPr>
            </a:p>
          </p:txBody>
        </p:sp>
        <p:sp>
          <p:nvSpPr>
            <p:cNvPr id="23" name="Freeform: Shape 22">
              <a:extLst>
                <a:ext uri="{FF2B5EF4-FFF2-40B4-BE49-F238E27FC236}">
                  <a16:creationId xmlns:a16="http://schemas.microsoft.com/office/drawing/2014/main" id="{3CFC09F7-20D8-C4C5-912E-E6ABCA69122E}"/>
                </a:ext>
              </a:extLst>
            </p:cNvPr>
            <p:cNvSpPr/>
            <p:nvPr/>
          </p:nvSpPr>
          <p:spPr>
            <a:xfrm rot="5400000">
              <a:off x="11069715" y="3936667"/>
              <a:ext cx="5987801" cy="6705857"/>
            </a:xfrm>
            <a:custGeom>
              <a:avLst/>
              <a:gdLst>
                <a:gd name="connsiteX0" fmla="*/ 0 w 5987801"/>
                <a:gd name="connsiteY0" fmla="*/ 6705857 h 6705857"/>
                <a:gd name="connsiteX1" fmla="*/ 0 w 5987801"/>
                <a:gd name="connsiteY1" fmla="*/ 0 h 6705857"/>
                <a:gd name="connsiteX2" fmla="*/ 5987801 w 5987801"/>
                <a:gd name="connsiteY2" fmla="*/ 0 h 6705857"/>
                <a:gd name="connsiteX3" fmla="*/ 5987800 w 5987801"/>
                <a:gd name="connsiteY3" fmla="*/ 6705856 h 6705857"/>
                <a:gd name="connsiteX4" fmla="*/ 0 w 5987801"/>
                <a:gd name="connsiteY4" fmla="*/ 6705857 h 6705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801" h="6705857">
                  <a:moveTo>
                    <a:pt x="0" y="6705857"/>
                  </a:moveTo>
                  <a:lnTo>
                    <a:pt x="0" y="0"/>
                  </a:lnTo>
                  <a:lnTo>
                    <a:pt x="5987801" y="0"/>
                  </a:lnTo>
                  <a:lnTo>
                    <a:pt x="5987800" y="6705856"/>
                  </a:lnTo>
                  <a:lnTo>
                    <a:pt x="0" y="6705857"/>
                  </a:lnTo>
                  <a:close/>
                </a:path>
              </a:pathLst>
            </a:custGeom>
            <a:solidFill>
              <a:srgbClr val="D0B7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en-US" sz="1500">
                <a:solidFill>
                  <a:srgbClr val="5D6D78"/>
                </a:solidFill>
                <a:latin typeface="Helvetica Now Text" panose="020B0504030202020204" pitchFamily="34" charset="77"/>
              </a:endParaRPr>
            </a:p>
          </p:txBody>
        </p:sp>
        <p:sp>
          <p:nvSpPr>
            <p:cNvPr id="22" name="Freeform: Shape 21">
              <a:extLst>
                <a:ext uri="{FF2B5EF4-FFF2-40B4-BE49-F238E27FC236}">
                  <a16:creationId xmlns:a16="http://schemas.microsoft.com/office/drawing/2014/main" id="{93CBCAB9-86E3-C6B3-FE21-887AF4FF2883}"/>
                </a:ext>
              </a:extLst>
            </p:cNvPr>
            <p:cNvSpPr/>
            <p:nvPr/>
          </p:nvSpPr>
          <p:spPr>
            <a:xfrm rot="5400000">
              <a:off x="12097555" y="2908827"/>
              <a:ext cx="8196486" cy="10970221"/>
            </a:xfrm>
            <a:custGeom>
              <a:avLst/>
              <a:gdLst>
                <a:gd name="connsiteX0" fmla="*/ 0 w 8196486"/>
                <a:gd name="connsiteY0" fmla="*/ 1432129 h 10970221"/>
                <a:gd name="connsiteX1" fmla="*/ 0 w 8196486"/>
                <a:gd name="connsiteY1" fmla="*/ 0 h 10970221"/>
                <a:gd name="connsiteX2" fmla="*/ 8196485 w 8196486"/>
                <a:gd name="connsiteY2" fmla="*/ 0 h 10970221"/>
                <a:gd name="connsiteX3" fmla="*/ 8196486 w 8196486"/>
                <a:gd name="connsiteY3" fmla="*/ 10970221 h 10970221"/>
                <a:gd name="connsiteX4" fmla="*/ 7638749 w 8196486"/>
                <a:gd name="connsiteY4" fmla="*/ 10970221 h 10970221"/>
                <a:gd name="connsiteX5" fmla="*/ 7638750 w 8196486"/>
                <a:gd name="connsiteY5" fmla="*/ 1432129 h 10970221"/>
                <a:gd name="connsiteX6" fmla="*/ 0 w 8196486"/>
                <a:gd name="connsiteY6" fmla="*/ 1432129 h 1097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6486" h="10970221">
                  <a:moveTo>
                    <a:pt x="0" y="1432129"/>
                  </a:moveTo>
                  <a:lnTo>
                    <a:pt x="0" y="0"/>
                  </a:lnTo>
                  <a:lnTo>
                    <a:pt x="8196485" y="0"/>
                  </a:lnTo>
                  <a:lnTo>
                    <a:pt x="8196486" y="10970221"/>
                  </a:lnTo>
                  <a:lnTo>
                    <a:pt x="7638749" y="10970221"/>
                  </a:lnTo>
                  <a:lnTo>
                    <a:pt x="7638750" y="1432129"/>
                  </a:lnTo>
                  <a:lnTo>
                    <a:pt x="0" y="1432129"/>
                  </a:lnTo>
                  <a:close/>
                </a:path>
              </a:pathLst>
            </a:custGeom>
            <a:solidFill>
              <a:srgbClr val="FFD2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en-US" sz="1500">
                <a:solidFill>
                  <a:srgbClr val="5D6D78"/>
                </a:solidFill>
                <a:latin typeface="Helvetica Now Text" panose="020B0504030202020204" pitchFamily="34" charset="77"/>
              </a:endParaRPr>
            </a:p>
          </p:txBody>
        </p:sp>
        <p:pic>
          <p:nvPicPr>
            <p:cNvPr id="1065" name="Picture 16">
              <a:extLst>
                <a:ext uri="{FF2B5EF4-FFF2-40B4-BE49-F238E27FC236}">
                  <a16:creationId xmlns:a16="http://schemas.microsoft.com/office/drawing/2014/main" id="{1F0FDAC9-1DA0-6F62-7C98-384B9451A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713534" y="7453616"/>
              <a:ext cx="1257716" cy="125771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66" name="Picture 2">
              <a:extLst>
                <a:ext uri="{FF2B5EF4-FFF2-40B4-BE49-F238E27FC236}">
                  <a16:creationId xmlns:a16="http://schemas.microsoft.com/office/drawing/2014/main" id="{4C009854-5447-9917-A16A-2AFB48185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811636" y="5519788"/>
              <a:ext cx="2230819" cy="117358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67" name="Picture 10" descr="Kindly Human">
              <a:extLst>
                <a:ext uri="{FF2B5EF4-FFF2-40B4-BE49-F238E27FC236}">
                  <a16:creationId xmlns:a16="http://schemas.microsoft.com/office/drawing/2014/main" id="{EDB7EFA5-D04D-D045-85FA-36964D657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2577" y="7959695"/>
              <a:ext cx="1594990" cy="724090"/>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068" name="Google Shape;6460;p73">
              <a:extLst>
                <a:ext uri="{FF2B5EF4-FFF2-40B4-BE49-F238E27FC236}">
                  <a16:creationId xmlns:a16="http://schemas.microsoft.com/office/drawing/2014/main" id="{7D298E65-A671-CC6D-699E-FA66D1323926}"/>
                </a:ext>
              </a:extLst>
            </p:cNvPr>
            <p:cNvSpPr>
              <a:spLocks noChangeAspect="1"/>
            </p:cNvSpPr>
            <p:nvPr/>
          </p:nvSpPr>
          <p:spPr>
            <a:xfrm>
              <a:off x="14524139" y="7986660"/>
              <a:ext cx="1318542" cy="1318542"/>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chemeClr val="tx1">
                <a:lumMod val="75000"/>
                <a:lumOff val="25000"/>
              </a:schemeClr>
            </a:solidFill>
            <a:ln w="57150">
              <a:noFill/>
            </a:ln>
            <a:effectLst>
              <a:glow rad="63500">
                <a:schemeClr val="bg1">
                  <a:alpha val="40000"/>
                </a:schemeClr>
              </a:glow>
            </a:effectLst>
          </p:spPr>
          <p:txBody>
            <a:bodyPr spcFirstLastPara="1" wrap="square" lIns="91413" tIns="91413" rIns="91413" bIns="91413" anchor="ctr" anchorCtr="0">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defTabSz="914310">
                <a:defRPr/>
              </a:pPr>
              <a:r>
                <a:rPr lang="en-US" sz="1000" b="1">
                  <a:solidFill>
                    <a:srgbClr val="FFFFFF"/>
                  </a:solidFill>
                  <a:latin typeface="Helvetica Now Text"/>
                </a:rPr>
                <a:t>Medical Carrier</a:t>
              </a:r>
            </a:p>
          </p:txBody>
        </p:sp>
        <p:pic>
          <p:nvPicPr>
            <p:cNvPr id="1070" name="Picture 2" descr="Talkspace logo in transparent PNG and vectorized SVG formats">
              <a:extLst>
                <a:ext uri="{FF2B5EF4-FFF2-40B4-BE49-F238E27FC236}">
                  <a16:creationId xmlns:a16="http://schemas.microsoft.com/office/drawing/2014/main" id="{F127A81E-F372-0E41-8F3B-42013142AA96}"/>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1658104" y="5809968"/>
              <a:ext cx="1877472" cy="53243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71" name="Picture 2" descr="CuraLinc Healthcare">
              <a:extLst>
                <a:ext uri="{FF2B5EF4-FFF2-40B4-BE49-F238E27FC236}">
                  <a16:creationId xmlns:a16="http://schemas.microsoft.com/office/drawing/2014/main" id="{9B9D8CF5-B342-8006-323A-4C5335B502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0227" y="6561326"/>
              <a:ext cx="2275957" cy="70858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72" name="Picture 4">
              <a:extLst>
                <a:ext uri="{FF2B5EF4-FFF2-40B4-BE49-F238E27FC236}">
                  <a16:creationId xmlns:a16="http://schemas.microsoft.com/office/drawing/2014/main" id="{01E15DDC-8300-0EEE-CE19-BE51208DB4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35576" y="4768381"/>
              <a:ext cx="2985010" cy="65918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73" name="Picture 3">
              <a:extLst>
                <a:ext uri="{FF2B5EF4-FFF2-40B4-BE49-F238E27FC236}">
                  <a16:creationId xmlns:a16="http://schemas.microsoft.com/office/drawing/2014/main" id="{43C2DAAC-11F5-E9C0-8837-2A55A49241E8}"/>
                </a:ext>
              </a:extLst>
            </p:cNvPr>
            <p:cNvPicPr>
              <a:picLocks noChangeAspect="1"/>
            </p:cNvPicPr>
            <p:nvPr/>
          </p:nvPicPr>
          <p:blipFill>
            <a:blip r:embed="rId9"/>
            <a:stretch>
              <a:fillRect/>
            </a:stretch>
          </p:blipFill>
          <p:spPr>
            <a:xfrm>
              <a:off x="13617164" y="6777909"/>
              <a:ext cx="2441096" cy="375748"/>
            </a:xfrm>
            <a:prstGeom prst="rect">
              <a:avLst/>
            </a:prstGeom>
            <a:noFill/>
            <a:effectLst>
              <a:glow rad="101600">
                <a:schemeClr val="bg1">
                  <a:alpha val="60000"/>
                </a:schemeClr>
              </a:glow>
            </a:effectLst>
          </p:spPr>
        </p:pic>
        <p:pic>
          <p:nvPicPr>
            <p:cNvPr id="1074" name="Picture 8">
              <a:extLst>
                <a:ext uri="{FF2B5EF4-FFF2-40B4-BE49-F238E27FC236}">
                  <a16:creationId xmlns:a16="http://schemas.microsoft.com/office/drawing/2014/main" id="{F2F6A901-1BEF-2B2A-A872-A34EA301889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72" b="89958" l="3226" r="96626">
                          <a14:foregroundMark x1="3708" y1="25460" x2="3708" y2="25460"/>
                          <a14:foregroundMark x1="3226" y1="26379" x2="3226" y2="26379"/>
                          <a14:foregroundMark x1="31146" y1="40028" x2="31146" y2="40028"/>
                          <a14:foregroundMark x1="38561" y1="31542" x2="38561" y2="31542"/>
                          <a14:foregroundMark x1="47201" y1="57496" x2="47201" y2="57496"/>
                          <a14:foregroundMark x1="85984" y1="42433" x2="85984" y2="42433"/>
                          <a14:foregroundMark x1="96626" y1="44272" x2="96626" y2="44272"/>
                        </a14:backgroundRemoval>
                      </a14:imgEffect>
                    </a14:imgLayer>
                  </a14:imgProps>
                </a:ext>
                <a:ext uri="{28A0092B-C50C-407E-A947-70E740481C1C}">
                  <a14:useLocalDpi xmlns:a14="http://schemas.microsoft.com/office/drawing/2010/main" val="0"/>
                </a:ext>
              </a:extLst>
            </a:blip>
            <a:srcRect/>
            <a:stretch/>
          </p:blipFill>
          <p:spPr bwMode="auto">
            <a:xfrm>
              <a:off x="18014372" y="7149941"/>
              <a:ext cx="1636581" cy="85803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75" name="Picture 10" descr="Meet the New Lyra: New Look, Same Commitment to Care | Lyra Health">
              <a:extLst>
                <a:ext uri="{FF2B5EF4-FFF2-40B4-BE49-F238E27FC236}">
                  <a16:creationId xmlns:a16="http://schemas.microsoft.com/office/drawing/2014/main" id="{6C8F7007-4FA1-F0C6-27E5-CC7BBA5CFCF9}"/>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12173292" y="8662427"/>
              <a:ext cx="1553145" cy="103594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77" name="Picture 8" descr="Equip | Fierce Healthcare">
              <a:extLst>
                <a:ext uri="{FF2B5EF4-FFF2-40B4-BE49-F238E27FC236}">
                  <a16:creationId xmlns:a16="http://schemas.microsoft.com/office/drawing/2014/main" id="{E70E9851-9BDA-56EB-CAA7-EE79D9AB5A2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51500" y1="26500" x2="51500" y2="26500"/>
                          <a14:foregroundMark x1="58500" y1="34000" x2="58500" y2="34000"/>
                          <a14:foregroundMark x1="59000" y1="45500" x2="59000" y2="45500"/>
                          <a14:foregroundMark x1="49250" y1="50000" x2="49250" y2="50000"/>
                          <a14:foregroundMark x1="40000" y1="43750" x2="40000" y2="43750"/>
                          <a14:foregroundMark x1="38500" y1="32750" x2="38500" y2="32750"/>
                          <a14:foregroundMark x1="27750" y1="67250" x2="27750" y2="67250"/>
                          <a14:foregroundMark x1="38500" y1="66750" x2="38500" y2="66750"/>
                          <a14:foregroundMark x1="49250" y1="67500" x2="49250" y2="67500"/>
                          <a14:foregroundMark x1="59250" y1="69500" x2="59250" y2="69500"/>
                          <a14:foregroundMark x1="59250" y1="61250" x2="59250" y2="61250"/>
                          <a14:foregroundMark x1="64000" y1="68750" x2="64000" y2="68750"/>
                        </a14:backgroundRemoval>
                      </a14:imgEffect>
                    </a14:imgLayer>
                  </a14:imgProps>
                </a:ext>
                <a:ext uri="{28A0092B-C50C-407E-A947-70E740481C1C}">
                  <a14:useLocalDpi xmlns:a14="http://schemas.microsoft.com/office/drawing/2010/main" val="0"/>
                </a:ext>
              </a:extLst>
            </a:blip>
            <a:srcRect l="21168" t="19941" r="22068" b="19491"/>
            <a:stretch/>
          </p:blipFill>
          <p:spPr bwMode="auto">
            <a:xfrm>
              <a:off x="17939302" y="8296730"/>
              <a:ext cx="1594988" cy="170188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78" name="Picture 14" descr="Brightline (Healthcare Services) Company Profile: Valuation, Funding &amp;  Investors | PitchBook">
              <a:extLst>
                <a:ext uri="{FF2B5EF4-FFF2-40B4-BE49-F238E27FC236}">
                  <a16:creationId xmlns:a16="http://schemas.microsoft.com/office/drawing/2014/main" id="{89476156-C1DB-2489-D6F6-FEF3CB427C7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1761" b="28164"/>
            <a:stretch/>
          </p:blipFill>
          <p:spPr bwMode="auto">
            <a:xfrm>
              <a:off x="11449710" y="7460918"/>
              <a:ext cx="2125977" cy="85198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79" name="Picture 18" descr="meQ | Be a Force for Growth">
              <a:extLst>
                <a:ext uri="{FF2B5EF4-FFF2-40B4-BE49-F238E27FC236}">
                  <a16:creationId xmlns:a16="http://schemas.microsoft.com/office/drawing/2014/main" id="{5A3E1056-891B-2DFD-5C9B-A6BBA8BF74DA}"/>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7262262" y="5459073"/>
              <a:ext cx="2887501" cy="65386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80" name="Picture 12" descr="Joshin Company Profile: Funding, Investors &amp; Partnerships">
              <a:extLst>
                <a:ext uri="{FF2B5EF4-FFF2-40B4-BE49-F238E27FC236}">
                  <a16:creationId xmlns:a16="http://schemas.microsoft.com/office/drawing/2014/main" id="{6ED46346-3DC2-F109-3C4E-E632495F50C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50520" y="4135877"/>
              <a:ext cx="1837778" cy="96483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081" name="TextBox 1080">
              <a:extLst>
                <a:ext uri="{FF2B5EF4-FFF2-40B4-BE49-F238E27FC236}">
                  <a16:creationId xmlns:a16="http://schemas.microsoft.com/office/drawing/2014/main" id="{9404C1F6-BD9E-8910-69FB-71BB998B9E2F}"/>
                </a:ext>
              </a:extLst>
            </p:cNvPr>
            <p:cNvSpPr txBox="1"/>
            <p:nvPr/>
          </p:nvSpPr>
          <p:spPr>
            <a:xfrm>
              <a:off x="9667566" y="2728941"/>
              <a:ext cx="4139913" cy="632504"/>
            </a:xfrm>
            <a:prstGeom prst="rect">
              <a:avLst/>
            </a:prstGeom>
            <a:noFill/>
          </p:spPr>
          <p:txBody>
            <a:bodyPr wrap="square" lIns="0" tIns="0" rIns="0" bIns="0" rtlCol="0" anchor="ctr">
              <a:noAutofit/>
            </a:bodyPr>
            <a:lstStyle/>
            <a:p>
              <a:pPr algn="ctr" defTabSz="914355">
                <a:lnSpc>
                  <a:spcPct val="117000"/>
                </a:lnSpc>
                <a:spcAft>
                  <a:spcPts val="500"/>
                </a:spcAft>
                <a:defRPr/>
              </a:pPr>
              <a:r>
                <a:rPr lang="en-US" sz="2000" b="1">
                  <a:solidFill>
                    <a:srgbClr val="000000"/>
                  </a:solidFill>
                  <a:latin typeface="Helvetica Now Text" panose="020B0504030202020204" pitchFamily="34" charset="77"/>
                </a:rPr>
                <a:t>Risk Reduction</a:t>
              </a:r>
            </a:p>
          </p:txBody>
        </p:sp>
        <p:sp>
          <p:nvSpPr>
            <p:cNvPr id="1082" name="TextBox 1081">
              <a:extLst>
                <a:ext uri="{FF2B5EF4-FFF2-40B4-BE49-F238E27FC236}">
                  <a16:creationId xmlns:a16="http://schemas.microsoft.com/office/drawing/2014/main" id="{D7F7A7EA-96C6-C057-277F-4F3FAFB2D19E}"/>
                </a:ext>
              </a:extLst>
            </p:cNvPr>
            <p:cNvSpPr txBox="1"/>
            <p:nvPr/>
          </p:nvSpPr>
          <p:spPr>
            <a:xfrm>
              <a:off x="3403917" y="4096715"/>
              <a:ext cx="2818090" cy="632504"/>
            </a:xfrm>
            <a:prstGeom prst="rect">
              <a:avLst/>
            </a:prstGeom>
            <a:noFill/>
          </p:spPr>
          <p:txBody>
            <a:bodyPr wrap="square" lIns="0" tIns="0" rIns="0" bIns="0" rtlCol="0" anchor="ctr">
              <a:noAutofit/>
            </a:bodyPr>
            <a:lstStyle/>
            <a:p>
              <a:pPr algn="ctr" defTabSz="914355">
                <a:lnSpc>
                  <a:spcPct val="117000"/>
                </a:lnSpc>
                <a:spcAft>
                  <a:spcPts val="500"/>
                </a:spcAft>
                <a:defRPr/>
              </a:pPr>
              <a:r>
                <a:rPr lang="en-US" sz="2000" b="1">
                  <a:solidFill>
                    <a:srgbClr val="000000"/>
                  </a:solidFill>
                  <a:latin typeface="Helvetica Now Text" panose="020B0504030202020204" pitchFamily="34" charset="77"/>
                </a:rPr>
                <a:t>Prevention</a:t>
              </a:r>
            </a:p>
          </p:txBody>
        </p:sp>
        <p:sp>
          <p:nvSpPr>
            <p:cNvPr id="1083" name="TextBox 1082">
              <a:extLst>
                <a:ext uri="{FF2B5EF4-FFF2-40B4-BE49-F238E27FC236}">
                  <a16:creationId xmlns:a16="http://schemas.microsoft.com/office/drawing/2014/main" id="{DAABA76E-DB8A-2DB5-50F8-D3854A06568D}"/>
                </a:ext>
              </a:extLst>
            </p:cNvPr>
            <p:cNvSpPr txBox="1"/>
            <p:nvPr/>
          </p:nvSpPr>
          <p:spPr>
            <a:xfrm rot="5400000">
              <a:off x="19601281" y="5861174"/>
              <a:ext cx="2818090" cy="632504"/>
            </a:xfrm>
            <a:prstGeom prst="rect">
              <a:avLst/>
            </a:prstGeom>
            <a:noFill/>
          </p:spPr>
          <p:txBody>
            <a:bodyPr wrap="square" lIns="0" tIns="0" rIns="0" bIns="0" rtlCol="0" anchor="ctr">
              <a:noAutofit/>
            </a:bodyPr>
            <a:lstStyle/>
            <a:p>
              <a:pPr algn="ctr" defTabSz="914355">
                <a:lnSpc>
                  <a:spcPct val="117000"/>
                </a:lnSpc>
                <a:spcAft>
                  <a:spcPts val="500"/>
                </a:spcAft>
                <a:defRPr/>
              </a:pPr>
              <a:r>
                <a:rPr lang="en-US" sz="2000" b="1">
                  <a:solidFill>
                    <a:srgbClr val="000000"/>
                  </a:solidFill>
                  <a:latin typeface="Helvetica Now Text" panose="020B0504030202020204" pitchFamily="34" charset="77"/>
                </a:rPr>
                <a:t>Treatment</a:t>
              </a:r>
            </a:p>
          </p:txBody>
        </p:sp>
        <p:grpSp>
          <p:nvGrpSpPr>
            <p:cNvPr id="1084" name="Group 1083">
              <a:extLst>
                <a:ext uri="{FF2B5EF4-FFF2-40B4-BE49-F238E27FC236}">
                  <a16:creationId xmlns:a16="http://schemas.microsoft.com/office/drawing/2014/main" id="{6DDDF372-A5D8-1D9D-1EA1-CC1171CD23E5}"/>
                </a:ext>
              </a:extLst>
            </p:cNvPr>
            <p:cNvGrpSpPr/>
            <p:nvPr/>
          </p:nvGrpSpPr>
          <p:grpSpPr>
            <a:xfrm>
              <a:off x="3723228" y="9407692"/>
              <a:ext cx="2131112" cy="1458916"/>
              <a:chOff x="20975745" y="6451054"/>
              <a:chExt cx="2131112" cy="1458916"/>
            </a:xfrm>
          </p:grpSpPr>
          <p:pic>
            <p:nvPicPr>
              <p:cNvPr id="1085" name="Graphic 1084">
                <a:extLst>
                  <a:ext uri="{FF2B5EF4-FFF2-40B4-BE49-F238E27FC236}">
                    <a16:creationId xmlns:a16="http://schemas.microsoft.com/office/drawing/2014/main" id="{E575F269-31ED-FED7-699E-2D90D01BF6F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435951" y="6451054"/>
                <a:ext cx="1060201" cy="406946"/>
              </a:xfrm>
              <a:prstGeom prst="rect">
                <a:avLst/>
              </a:prstGeom>
              <a:effectLst>
                <a:glow rad="101600">
                  <a:schemeClr val="bg1">
                    <a:alpha val="75000"/>
                  </a:schemeClr>
                </a:glow>
              </a:effectLst>
            </p:spPr>
          </p:pic>
          <p:sp>
            <p:nvSpPr>
              <p:cNvPr id="1086" name="TextBox 1085">
                <a:extLst>
                  <a:ext uri="{FF2B5EF4-FFF2-40B4-BE49-F238E27FC236}">
                    <a16:creationId xmlns:a16="http://schemas.microsoft.com/office/drawing/2014/main" id="{3E99F53A-DDBE-B711-4FEF-248822A1367F}"/>
                  </a:ext>
                </a:extLst>
              </p:cNvPr>
              <p:cNvSpPr txBox="1"/>
              <p:nvPr/>
            </p:nvSpPr>
            <p:spPr>
              <a:xfrm>
                <a:off x="20975745" y="7015110"/>
                <a:ext cx="2131112" cy="894860"/>
              </a:xfrm>
              <a:prstGeom prst="rect">
                <a:avLst/>
              </a:prstGeom>
              <a:noFill/>
            </p:spPr>
            <p:txBody>
              <a:bodyPr wrap="square">
                <a:spAutoFit/>
              </a:bodyPr>
              <a:lstStyle/>
              <a:p>
                <a:pPr algn="ctr" defTabSz="914355">
                  <a:lnSpc>
                    <a:spcPts val="900"/>
                  </a:lnSpc>
                  <a:defRPr/>
                </a:pPr>
                <a:r>
                  <a:rPr lang="en-US" sz="1000" dirty="0">
                    <a:solidFill>
                      <a:srgbClr val="000000"/>
                    </a:solidFill>
                    <a:latin typeface="Helvetica Now Text"/>
                  </a:rPr>
                  <a:t>Human Sustainability Index</a:t>
                </a:r>
              </a:p>
            </p:txBody>
          </p:sp>
        </p:grpSp>
        <p:pic>
          <p:nvPicPr>
            <p:cNvPr id="1026" name="Picture 2">
              <a:extLst>
                <a:ext uri="{FF2B5EF4-FFF2-40B4-BE49-F238E27FC236}">
                  <a16:creationId xmlns:a16="http://schemas.microsoft.com/office/drawing/2014/main" id="{A8D11EFF-4210-0F02-4A90-87E131F19FB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414010" y="10715576"/>
              <a:ext cx="4699450" cy="79107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4045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26DFAC-B6E8-5EB1-7B1E-021C339C3CFC}"/>
              </a:ext>
            </a:extLst>
          </p:cNvPr>
          <p:cNvSpPr>
            <a:spLocks noChangeAspect="1"/>
          </p:cNvSpPr>
          <p:nvPr/>
        </p:nvSpPr>
        <p:spPr>
          <a:xfrm>
            <a:off x="6291532" y="1425050"/>
            <a:ext cx="2559443" cy="47490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28585" tIns="228585" rIns="228585" bIns="22859" rtlCol="0" anchor="t" anchorCtr="0"/>
          <a:lstStyle/>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a:p>
            <a:pPr defTabSz="457177" eaLnBrk="0" fontAlgn="base" hangingPunct="0">
              <a:spcBef>
                <a:spcPct val="0"/>
              </a:spcBef>
              <a:spcAft>
                <a:spcPts val="300"/>
              </a:spcAft>
              <a:defRPr/>
            </a:pPr>
            <a:endParaRPr lang="en-US" sz="2000" b="1" kern="0">
              <a:solidFill>
                <a:srgbClr val="007585"/>
              </a:solidFill>
              <a:latin typeface="Helvetica Now Text" panose="020B0504030202020204" pitchFamily="34" charset="0"/>
              <a:ea typeface="Calibri Light" charset="0"/>
              <a:cs typeface="Segoe UI" panose="020B0502040204020203" pitchFamily="34" charset="0"/>
            </a:endParaRPr>
          </a:p>
          <a:p>
            <a:pPr defTabSz="457177" eaLnBrk="0" fontAlgn="base" hangingPunct="0">
              <a:lnSpc>
                <a:spcPts val="2000"/>
              </a:lnSpc>
              <a:spcBef>
                <a:spcPts val="600"/>
              </a:spcBef>
              <a:spcAft>
                <a:spcPts val="300"/>
              </a:spcAft>
              <a:defRPr/>
            </a:pPr>
            <a:endParaRPr lang="en-US" sz="2000" b="1" kern="0">
              <a:solidFill>
                <a:srgbClr val="007585"/>
              </a:solidFill>
              <a:latin typeface="Helvetica Now Text" panose="020B0504030202020204" pitchFamily="34" charset="0"/>
              <a:ea typeface="Calibri Light" charset="0"/>
              <a:cs typeface="Segoe UI" panose="020B0502040204020203" pitchFamily="34" charset="0"/>
            </a:endParaRPr>
          </a:p>
          <a:p>
            <a:pPr defTabSz="457177" eaLnBrk="0" fontAlgn="base" hangingPunct="0">
              <a:lnSpc>
                <a:spcPts val="2000"/>
              </a:lnSpc>
              <a:spcBef>
                <a:spcPts val="600"/>
              </a:spcBef>
              <a:spcAft>
                <a:spcPts val="300"/>
              </a:spcAft>
              <a:defRPr/>
            </a:pPr>
            <a:r>
              <a:rPr lang="en-US" sz="2000" b="1" kern="0">
                <a:solidFill>
                  <a:srgbClr val="007585"/>
                </a:solidFill>
                <a:latin typeface="Helvetica Now Text" panose="020B0504030202020204" pitchFamily="34" charset="0"/>
                <a:ea typeface="Calibri Light" charset="0"/>
                <a:cs typeface="Segoe UI" panose="020B0502040204020203" pitchFamily="34" charset="0"/>
              </a:rPr>
              <a:t>66%</a:t>
            </a:r>
            <a:r>
              <a:rPr lang="en-US" sz="3000" b="1" kern="0">
                <a:solidFill>
                  <a:srgbClr val="007585"/>
                </a:solidFill>
                <a:latin typeface="Helvetica Now Text" panose="020B0504030202020204" pitchFamily="34" charset="0"/>
                <a:ea typeface="Calibri Light" charset="0"/>
                <a:cs typeface="Segoe UI" panose="020B0502040204020203" pitchFamily="34" charset="0"/>
              </a:rPr>
              <a:t> </a:t>
            </a:r>
            <a:r>
              <a:rPr lang="en-US" sz="1400" kern="0">
                <a:solidFill>
                  <a:srgbClr val="5D6D78"/>
                </a:solidFill>
                <a:latin typeface="Helvetica Now Text" panose="020B0504030202020204" pitchFamily="34" charset="0"/>
                <a:ea typeface="Calibri Light" charset="0"/>
                <a:cs typeface="Segoe UI" panose="020B0502040204020203" pitchFamily="34" charset="0"/>
              </a:rPr>
              <a:t>of female parents and </a:t>
            </a:r>
            <a:r>
              <a:rPr lang="en-US" sz="2000" b="1" kern="0">
                <a:solidFill>
                  <a:srgbClr val="007585"/>
                </a:solidFill>
                <a:latin typeface="Helvetica Now Text" panose="020B0504030202020204" pitchFamily="34" charset="0"/>
                <a:ea typeface="Calibri Light" charset="0"/>
                <a:cs typeface="Segoe UI" panose="020B0502040204020203" pitchFamily="34" charset="0"/>
              </a:rPr>
              <a:t>51%</a:t>
            </a:r>
          </a:p>
          <a:p>
            <a:pPr defTabSz="457177" eaLnBrk="0" fontAlgn="base" hangingPunct="0">
              <a:spcBef>
                <a:spcPct val="0"/>
              </a:spcBef>
              <a:spcAft>
                <a:spcPts val="300"/>
              </a:spcAft>
              <a:defRPr/>
            </a:pPr>
            <a:r>
              <a:rPr lang="en-US" sz="1400" kern="0">
                <a:solidFill>
                  <a:srgbClr val="5D6D78"/>
                </a:solidFill>
                <a:latin typeface="Helvetica Now Text" panose="020B0504030202020204" pitchFamily="34" charset="0"/>
                <a:ea typeface="Calibri Light" charset="0"/>
                <a:cs typeface="Segoe UI" panose="020B0502040204020203" pitchFamily="34" charset="0"/>
              </a:rPr>
              <a:t>of male parents said </a:t>
            </a:r>
          </a:p>
          <a:p>
            <a:pPr defTabSz="457177" eaLnBrk="0" fontAlgn="base" hangingPunct="0">
              <a:spcBef>
                <a:spcPct val="0"/>
              </a:spcBef>
              <a:spcAft>
                <a:spcPts val="300"/>
              </a:spcAft>
              <a:defRPr/>
            </a:pPr>
            <a:r>
              <a:rPr lang="en-US" sz="1400" kern="0">
                <a:solidFill>
                  <a:srgbClr val="5D6D78"/>
                </a:solidFill>
                <a:latin typeface="Helvetica Now Text" panose="020B0504030202020204" pitchFamily="34" charset="0"/>
                <a:ea typeface="Calibri Light" charset="0"/>
                <a:cs typeface="Segoe UI" panose="020B0502040204020203" pitchFamily="34" charset="0"/>
              </a:rPr>
              <a:t>their workplace culture </a:t>
            </a:r>
          </a:p>
          <a:p>
            <a:pPr defTabSz="457177" eaLnBrk="0" fontAlgn="base" hangingPunct="0">
              <a:spcBef>
                <a:spcPct val="0"/>
              </a:spcBef>
              <a:spcAft>
                <a:spcPts val="300"/>
              </a:spcAft>
              <a:defRPr/>
            </a:pPr>
            <a:r>
              <a:rPr lang="en-US" sz="1400" kern="0">
                <a:solidFill>
                  <a:srgbClr val="5D6D78"/>
                </a:solidFill>
                <a:latin typeface="Helvetica Now Text" panose="020B0504030202020204" pitchFamily="34" charset="0"/>
                <a:ea typeface="Calibri Light" charset="0"/>
                <a:cs typeface="Segoe UI" panose="020B0502040204020203" pitchFamily="34" charset="0"/>
              </a:rPr>
              <a:t>is not supportive of their </a:t>
            </a:r>
          </a:p>
          <a:p>
            <a:pPr defTabSz="457177" eaLnBrk="0" fontAlgn="base" hangingPunct="0">
              <a:spcBef>
                <a:spcPct val="0"/>
              </a:spcBef>
              <a:spcAft>
                <a:spcPts val="300"/>
              </a:spcAft>
              <a:defRPr/>
            </a:pPr>
            <a:r>
              <a:rPr lang="en-US" sz="1400" kern="0">
                <a:solidFill>
                  <a:srgbClr val="5D6D78"/>
                </a:solidFill>
                <a:latin typeface="Helvetica Now Text" panose="020B0504030202020204" pitchFamily="34" charset="0"/>
                <a:ea typeface="Calibri Light" charset="0"/>
                <a:cs typeface="Segoe UI" panose="020B0502040204020203" pitchFamily="34" charset="0"/>
              </a:rPr>
              <a:t>mental health </a:t>
            </a:r>
          </a:p>
        </p:txBody>
      </p:sp>
      <p:sp>
        <p:nvSpPr>
          <p:cNvPr id="11" name="Rectangle 10">
            <a:extLst>
              <a:ext uri="{FF2B5EF4-FFF2-40B4-BE49-F238E27FC236}">
                <a16:creationId xmlns:a16="http://schemas.microsoft.com/office/drawing/2014/main" id="{4F0E317D-3C95-063A-CDCA-8E6BF9E09F64}"/>
              </a:ext>
            </a:extLst>
          </p:cNvPr>
          <p:cNvSpPr>
            <a:spLocks noChangeAspect="1"/>
          </p:cNvSpPr>
          <p:nvPr/>
        </p:nvSpPr>
        <p:spPr>
          <a:xfrm>
            <a:off x="8989775" y="1429022"/>
            <a:ext cx="2677057" cy="47451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28585" tIns="228585" rIns="228585" bIns="22859" rtlCol="0" anchor="t" anchorCtr="0"/>
          <a:lstStyle/>
          <a:p>
            <a:pPr defTabSz="457177" eaLnBrk="0" fontAlgn="base" hangingPunct="0">
              <a:spcBef>
                <a:spcPct val="0"/>
              </a:spcBef>
              <a:spcAft>
                <a:spcPts val="100"/>
              </a:spcAft>
              <a:defRPr/>
            </a:pPr>
            <a:endParaRPr lang="en-US" sz="1200" spc="-25" baseline="30000">
              <a:solidFill>
                <a:srgbClr val="000000"/>
              </a:solidFill>
              <a:latin typeface="Helvetica Now Text" panose="020B0504030202020204" pitchFamily="34" charset="0"/>
            </a:endParaRPr>
          </a:p>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p:txBody>
      </p:sp>
      <p:sp>
        <p:nvSpPr>
          <p:cNvPr id="2" name="Slide Number Placeholder 1">
            <a:extLst>
              <a:ext uri="{FF2B5EF4-FFF2-40B4-BE49-F238E27FC236}">
                <a16:creationId xmlns:a16="http://schemas.microsoft.com/office/drawing/2014/main" id="{5ED99853-7551-2566-6F37-5D58CC2594A7}"/>
              </a:ext>
            </a:extLst>
          </p:cNvPr>
          <p:cNvSpPr>
            <a:spLocks noGrp="1"/>
          </p:cNvSpPr>
          <p:nvPr>
            <p:ph type="sldNum" sz="quarter" idx="12"/>
          </p:nvPr>
        </p:nvSpPr>
        <p:spPr/>
        <p:txBody>
          <a:bodyPr/>
          <a:lstStyle/>
          <a:p>
            <a:pPr defTabSz="914310">
              <a:defRPr/>
            </a:pPr>
            <a:fld id="{91D568E7-61F5-D04E-995D-81EF41C01A2A}" type="slidenum">
              <a:rPr lang="en-GB">
                <a:solidFill>
                  <a:srgbClr val="000000"/>
                </a:solidFill>
              </a:rPr>
              <a:pPr defTabSz="914310">
                <a:defRPr/>
              </a:pPr>
              <a:t>13</a:t>
            </a:fld>
            <a:endParaRPr lang="en-GB">
              <a:solidFill>
                <a:srgbClr val="000000"/>
              </a:solidFill>
            </a:endParaRPr>
          </a:p>
        </p:txBody>
      </p:sp>
      <p:sp>
        <p:nvSpPr>
          <p:cNvPr id="4" name="Title 3">
            <a:extLst>
              <a:ext uri="{FF2B5EF4-FFF2-40B4-BE49-F238E27FC236}">
                <a16:creationId xmlns:a16="http://schemas.microsoft.com/office/drawing/2014/main" id="{821B7F52-EAFF-DD5F-8304-E66D5104A8E7}"/>
              </a:ext>
            </a:extLst>
          </p:cNvPr>
          <p:cNvSpPr>
            <a:spLocks noGrp="1"/>
          </p:cNvSpPr>
          <p:nvPr>
            <p:ph type="title"/>
          </p:nvPr>
        </p:nvSpPr>
        <p:spPr/>
        <p:txBody>
          <a:bodyPr/>
          <a:lstStyle/>
          <a:p>
            <a:r>
              <a:rPr lang="en-US" sz="2700" dirty="0">
                <a:latin typeface="Helvetica Now Text"/>
              </a:rPr>
              <a:t>The Barriers to Positive Mental Health</a:t>
            </a:r>
          </a:p>
        </p:txBody>
      </p:sp>
      <p:sp>
        <p:nvSpPr>
          <p:cNvPr id="5" name="Footer Placeholder 4">
            <a:extLst>
              <a:ext uri="{FF2B5EF4-FFF2-40B4-BE49-F238E27FC236}">
                <a16:creationId xmlns:a16="http://schemas.microsoft.com/office/drawing/2014/main" id="{D8E09153-9C6E-D236-55EB-BE3C6598BBD4}"/>
              </a:ext>
            </a:extLst>
          </p:cNvPr>
          <p:cNvSpPr>
            <a:spLocks noGrp="1"/>
          </p:cNvSpPr>
          <p:nvPr>
            <p:ph type="ftr" sz="quarter" idx="4294967295"/>
          </p:nvPr>
        </p:nvSpPr>
        <p:spPr>
          <a:xfrm>
            <a:off x="7153275" y="6276975"/>
            <a:ext cx="5038725" cy="365125"/>
          </a:xfrm>
          <a:prstGeom prst="rect">
            <a:avLst/>
          </a:prstGeom>
        </p:spPr>
        <p:txBody>
          <a:bodyPr vert="horz" wrap="square" lIns="0" tIns="0" rIns="0" bIns="0" rtlCol="0" anchor="ctr"/>
          <a:lstStyle>
            <a:defPPr>
              <a:defRPr lang="en-US"/>
            </a:defPPr>
            <a:lvl1pPr marL="0" marR="0" indent="0" algn="r" defTabSz="914355" rtl="0" eaLnBrk="1" fontAlgn="auto" latinLnBrk="0" hangingPunct="1">
              <a:lnSpc>
                <a:spcPct val="100000"/>
              </a:lnSpc>
              <a:spcBef>
                <a:spcPts val="0"/>
              </a:spcBef>
              <a:spcAft>
                <a:spcPts val="0"/>
              </a:spcAft>
              <a:buClrTx/>
              <a:buSzTx/>
              <a:buFontTx/>
              <a:buNone/>
              <a:tabLst/>
              <a:defRPr sz="400" b="0" i="0" kern="1200">
                <a:solidFill>
                  <a:schemeClr val="tx1"/>
                </a:solidFill>
                <a:latin typeface="Helvetica Now Text" panose="020B050403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Health Learning Afternoon_November 2023</a:t>
            </a:r>
            <a:endParaRPr lang="en-GB">
              <a:solidFill>
                <a:srgbClr val="000000"/>
              </a:solidFill>
            </a:endParaRPr>
          </a:p>
        </p:txBody>
      </p:sp>
      <p:sp>
        <p:nvSpPr>
          <p:cNvPr id="7" name="Rectangle 6">
            <a:extLst>
              <a:ext uri="{FF2B5EF4-FFF2-40B4-BE49-F238E27FC236}">
                <a16:creationId xmlns:a16="http://schemas.microsoft.com/office/drawing/2014/main" id="{67211A00-5E87-8ACC-F768-50CBF034D46A}"/>
              </a:ext>
            </a:extLst>
          </p:cNvPr>
          <p:cNvSpPr>
            <a:spLocks noChangeAspect="1"/>
          </p:cNvSpPr>
          <p:nvPr/>
        </p:nvSpPr>
        <p:spPr>
          <a:xfrm>
            <a:off x="3585526" y="1419573"/>
            <a:ext cx="2567204" cy="47660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28585" tIns="228585" rIns="228585" bIns="22859" rtlCol="0" anchor="t" anchorCtr="0"/>
          <a:lstStyle/>
          <a:p>
            <a:pPr defTabSz="914310">
              <a:spcAft>
                <a:spcPts val="300"/>
              </a:spcAft>
              <a:defRPr/>
            </a:pPr>
            <a:endParaRPr lang="en-GB" sz="1200">
              <a:solidFill>
                <a:srgbClr val="000000"/>
              </a:solidFill>
              <a:latin typeface="Helvetica Now Text"/>
            </a:endParaRPr>
          </a:p>
          <a:p>
            <a:pPr marL="171442" indent="-171442" defTabSz="914310">
              <a:spcAft>
                <a:spcPts val="300"/>
              </a:spcAft>
              <a:buFont typeface="Arial" panose="020B0604020202020204" pitchFamily="34" charset="0"/>
              <a:buChar char="•"/>
              <a:defRPr/>
            </a:pPr>
            <a:endParaRPr lang="en-GB" sz="1200">
              <a:solidFill>
                <a:srgbClr val="000000"/>
              </a:solidFill>
              <a:latin typeface="Helvetica Now Text"/>
            </a:endParaRPr>
          </a:p>
          <a:p>
            <a:pPr marL="171442" indent="-171442" defTabSz="914310">
              <a:spcAft>
                <a:spcPts val="300"/>
              </a:spcAft>
              <a:buFont typeface="Arial" panose="020B0604020202020204" pitchFamily="34" charset="0"/>
              <a:buChar char="•"/>
              <a:defRPr/>
            </a:pPr>
            <a:endParaRPr lang="en-GB" sz="1200">
              <a:solidFill>
                <a:srgbClr val="000000"/>
              </a:solidFill>
              <a:latin typeface="Helvetica Now Text"/>
            </a:endParaRPr>
          </a:p>
        </p:txBody>
      </p:sp>
      <p:sp>
        <p:nvSpPr>
          <p:cNvPr id="8" name="Rectangle 7">
            <a:extLst>
              <a:ext uri="{FF2B5EF4-FFF2-40B4-BE49-F238E27FC236}">
                <a16:creationId xmlns:a16="http://schemas.microsoft.com/office/drawing/2014/main" id="{CABA87B9-B117-16DC-DDE5-EFA7BFD9FA15}"/>
              </a:ext>
            </a:extLst>
          </p:cNvPr>
          <p:cNvSpPr>
            <a:spLocks noChangeAspect="1"/>
          </p:cNvSpPr>
          <p:nvPr/>
        </p:nvSpPr>
        <p:spPr>
          <a:xfrm>
            <a:off x="843702" y="1408077"/>
            <a:ext cx="2603023" cy="47660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28585" tIns="228585" rIns="228585" bIns="22859" rtlCol="0" anchor="t" anchorCtr="0"/>
          <a:lstStyle/>
          <a:p>
            <a:pPr defTabSz="914310">
              <a:lnSpc>
                <a:spcPts val="1900"/>
              </a:lnSpc>
              <a:spcAft>
                <a:spcPts val="1100"/>
              </a:spcAft>
              <a:defRPr/>
            </a:pPr>
            <a:endParaRPr lang="en-US" sz="1600" b="1">
              <a:solidFill>
                <a:srgbClr val="EB0017"/>
              </a:solidFill>
              <a:latin typeface="Helvetica Now Text"/>
            </a:endParaRPr>
          </a:p>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p:txBody>
      </p:sp>
      <p:sp>
        <p:nvSpPr>
          <p:cNvPr id="10" name="TextBox 9">
            <a:extLst>
              <a:ext uri="{FF2B5EF4-FFF2-40B4-BE49-F238E27FC236}">
                <a16:creationId xmlns:a16="http://schemas.microsoft.com/office/drawing/2014/main" id="{7C04920D-D531-07F9-6A0C-5FD5DCC85211}"/>
              </a:ext>
            </a:extLst>
          </p:cNvPr>
          <p:cNvSpPr txBox="1"/>
          <p:nvPr/>
        </p:nvSpPr>
        <p:spPr>
          <a:xfrm>
            <a:off x="7674372" y="3013592"/>
            <a:ext cx="0" cy="0"/>
          </a:xfrm>
          <a:prstGeom prst="rect">
            <a:avLst/>
          </a:prstGeom>
          <a:noFill/>
        </p:spPr>
        <p:txBody>
          <a:bodyPr wrap="none" lIns="0" tIns="0" rIns="0" bIns="0" rtlCol="0">
            <a:noAutofit/>
          </a:bodyPr>
          <a:lstStyle/>
          <a:p>
            <a:pPr defTabSz="914310">
              <a:lnSpc>
                <a:spcPct val="117000"/>
              </a:lnSpc>
              <a:spcAft>
                <a:spcPts val="500"/>
              </a:spcAft>
              <a:defRPr/>
            </a:pPr>
            <a:endParaRPr lang="en-US" sz="1200">
              <a:solidFill>
                <a:srgbClr val="000000"/>
              </a:solidFill>
              <a:latin typeface="Helvetica Now Text" panose="020B0504030202020204" pitchFamily="34" charset="77"/>
            </a:endParaRPr>
          </a:p>
        </p:txBody>
      </p:sp>
      <p:sp>
        <p:nvSpPr>
          <p:cNvPr id="16" name="Rectangle 15">
            <a:extLst>
              <a:ext uri="{FF2B5EF4-FFF2-40B4-BE49-F238E27FC236}">
                <a16:creationId xmlns:a16="http://schemas.microsoft.com/office/drawing/2014/main" id="{1AA669C3-C948-C9C8-8724-FABF27E75C82}"/>
              </a:ext>
            </a:extLst>
          </p:cNvPr>
          <p:cNvSpPr>
            <a:spLocks noChangeAspect="1"/>
          </p:cNvSpPr>
          <p:nvPr/>
        </p:nvSpPr>
        <p:spPr>
          <a:xfrm>
            <a:off x="5279678" y="2557530"/>
            <a:ext cx="1793299" cy="3059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28585" tIns="228585" rIns="228585" bIns="22859" rtlCol="0" anchor="t" anchorCtr="0"/>
          <a:lstStyle/>
          <a:p>
            <a:pPr defTabSz="457177" eaLnBrk="0" fontAlgn="base" hangingPunct="0">
              <a:spcBef>
                <a:spcPct val="0"/>
              </a:spcBef>
              <a:spcAft>
                <a:spcPts val="300"/>
              </a:spcAft>
              <a:defRPr/>
            </a:pPr>
            <a:endParaRPr lang="en-US" sz="1500" baseline="30000">
              <a:solidFill>
                <a:srgbClr val="000000"/>
              </a:solidFill>
              <a:latin typeface="Helvetica Now Text" panose="020B0504030202020204" pitchFamily="34" charset="0"/>
            </a:endParaRPr>
          </a:p>
          <a:p>
            <a:pPr defTabSz="457177" eaLnBrk="0" fontAlgn="base" hangingPunct="0">
              <a:spcBef>
                <a:spcPct val="0"/>
              </a:spcBef>
              <a:spcAft>
                <a:spcPts val="300"/>
              </a:spcAft>
              <a:defRPr/>
            </a:pPr>
            <a:endParaRPr lang="en-US" sz="1400" kern="0">
              <a:solidFill>
                <a:srgbClr val="000000">
                  <a:lumMod val="85000"/>
                  <a:lumOff val="15000"/>
                </a:srgbClr>
              </a:solidFill>
              <a:latin typeface="Helvetica Now Text" panose="020B0504030202020204" pitchFamily="34" charset="0"/>
              <a:ea typeface="Calibri Light" charset="0"/>
              <a:cs typeface="Segoe UI" panose="020B0502040204020203" pitchFamily="34" charset="0"/>
            </a:endParaRPr>
          </a:p>
        </p:txBody>
      </p:sp>
      <p:sp>
        <p:nvSpPr>
          <p:cNvPr id="28" name="TextBox 27">
            <a:extLst>
              <a:ext uri="{FF2B5EF4-FFF2-40B4-BE49-F238E27FC236}">
                <a16:creationId xmlns:a16="http://schemas.microsoft.com/office/drawing/2014/main" id="{EFF01E77-22F4-00A0-4290-222114EB9A7D}"/>
              </a:ext>
            </a:extLst>
          </p:cNvPr>
          <p:cNvSpPr txBox="1"/>
          <p:nvPr/>
        </p:nvSpPr>
        <p:spPr>
          <a:xfrm>
            <a:off x="3752134" y="2755950"/>
            <a:ext cx="2122640" cy="3031597"/>
          </a:xfrm>
          <a:prstGeom prst="rect">
            <a:avLst/>
          </a:prstGeom>
          <a:noFill/>
        </p:spPr>
        <p:txBody>
          <a:bodyPr wrap="square" lIns="45717" tIns="22859" rIns="45717" bIns="22859" anchor="t">
            <a:spAutoFit/>
          </a:bodyPr>
          <a:lstStyle/>
          <a:p>
            <a:pPr defTabSz="914310">
              <a:defRPr/>
            </a:pPr>
            <a:r>
              <a:rPr lang="en-US" sz="2000" b="1">
                <a:solidFill>
                  <a:srgbClr val="EB0017"/>
                </a:solidFill>
                <a:latin typeface="Helvetica Now Text"/>
                <a:ea typeface="Times New Roman" panose="02020603050405020304" pitchFamily="18" charset="0"/>
              </a:rPr>
              <a:t>Less than half </a:t>
            </a:r>
            <a:br>
              <a:rPr lang="en-US" sz="3000" b="1">
                <a:solidFill>
                  <a:srgbClr val="000000"/>
                </a:solidFill>
                <a:latin typeface="Helvetica Now Text" panose="020B0504030202020204" pitchFamily="34" charset="0"/>
                <a:ea typeface="Times New Roman" panose="02020603050405020304" pitchFamily="18" charset="0"/>
              </a:rPr>
            </a:br>
            <a:r>
              <a:rPr lang="en-US" sz="1400">
                <a:solidFill>
                  <a:srgbClr val="5D6D78"/>
                </a:solidFill>
                <a:latin typeface="Helvetica Now Text"/>
                <a:ea typeface="Times New Roman" panose="02020603050405020304" pitchFamily="18" charset="0"/>
              </a:rPr>
              <a:t>of those who need mental health care get help</a:t>
            </a:r>
            <a:endParaRPr lang="en-US" sz="1400" strike="sngStrike">
              <a:solidFill>
                <a:srgbClr val="5D6D78"/>
              </a:solidFill>
              <a:latin typeface="Helvetica Now Text" panose="020B0504030202020204" pitchFamily="34" charset="0"/>
              <a:ea typeface="Times New Roman" panose="02020603050405020304" pitchFamily="18" charset="0"/>
            </a:endParaRPr>
          </a:p>
          <a:p>
            <a:pPr defTabSz="914310">
              <a:defRPr/>
            </a:pPr>
            <a:endParaRPr lang="en-US" sz="1400">
              <a:solidFill>
                <a:srgbClr val="5D6D78"/>
              </a:solidFill>
              <a:latin typeface="Helvetica Now Text" panose="020B0504030202020204" pitchFamily="34" charset="0"/>
              <a:ea typeface="Times New Roman" panose="02020603050405020304" pitchFamily="18" charset="0"/>
            </a:endParaRPr>
          </a:p>
          <a:p>
            <a:pPr defTabSz="914310">
              <a:defRPr/>
            </a:pPr>
            <a:endParaRPr lang="en-US" sz="1400">
              <a:solidFill>
                <a:srgbClr val="5D6D78"/>
              </a:solidFill>
              <a:latin typeface="Helvetica Now Text" panose="020B0504030202020204" pitchFamily="34" charset="0"/>
              <a:ea typeface="Times New Roman" panose="02020603050405020304" pitchFamily="18" charset="0"/>
            </a:endParaRPr>
          </a:p>
          <a:p>
            <a:pPr defTabSz="914310">
              <a:defRPr/>
            </a:pPr>
            <a:r>
              <a:rPr lang="en-US" sz="2000" b="1">
                <a:solidFill>
                  <a:srgbClr val="EB0017"/>
                </a:solidFill>
                <a:latin typeface="Helvetica Now Text"/>
                <a:ea typeface="Times New Roman" panose="02020603050405020304" pitchFamily="18" charset="0"/>
              </a:rPr>
              <a:t>Only 20% </a:t>
            </a:r>
            <a:r>
              <a:rPr lang="en-US" sz="1400">
                <a:solidFill>
                  <a:srgbClr val="5D6D78"/>
                </a:solidFill>
                <a:latin typeface="Helvetica Now Text"/>
                <a:ea typeface="Times New Roman" panose="02020603050405020304" pitchFamily="18" charset="0"/>
              </a:rPr>
              <a:t>of mental health treatments have been proven effective in research</a:t>
            </a:r>
          </a:p>
          <a:p>
            <a:pPr defTabSz="914310">
              <a:defRPr/>
            </a:pPr>
            <a:endParaRPr lang="en-US" sz="1400">
              <a:solidFill>
                <a:srgbClr val="5D6D78"/>
              </a:solidFill>
              <a:latin typeface="Helvetica Now Text" panose="020B0504030202020204" pitchFamily="34" charset="0"/>
              <a:ea typeface="Times New Roman" panose="02020603050405020304" pitchFamily="18" charset="0"/>
            </a:endParaRPr>
          </a:p>
          <a:p>
            <a:pPr defTabSz="914310">
              <a:defRPr/>
            </a:pPr>
            <a:endParaRPr lang="en-US" sz="1400">
              <a:solidFill>
                <a:srgbClr val="5D6D78"/>
              </a:solidFill>
              <a:latin typeface="Helvetica Now Text" panose="020B0504030202020204" pitchFamily="34" charset="0"/>
              <a:ea typeface="Times New Roman" panose="02020603050405020304" pitchFamily="18" charset="0"/>
            </a:endParaRPr>
          </a:p>
        </p:txBody>
      </p:sp>
      <p:sp>
        <p:nvSpPr>
          <p:cNvPr id="32" name="TextBox 31">
            <a:extLst>
              <a:ext uri="{FF2B5EF4-FFF2-40B4-BE49-F238E27FC236}">
                <a16:creationId xmlns:a16="http://schemas.microsoft.com/office/drawing/2014/main" id="{221BB53E-5D85-057B-4D9A-A8B115CA6F97}"/>
              </a:ext>
            </a:extLst>
          </p:cNvPr>
          <p:cNvSpPr txBox="1"/>
          <p:nvPr/>
        </p:nvSpPr>
        <p:spPr>
          <a:xfrm>
            <a:off x="982994" y="3883979"/>
            <a:ext cx="2329979" cy="2223606"/>
          </a:xfrm>
          <a:prstGeom prst="rect">
            <a:avLst/>
          </a:prstGeom>
          <a:noFill/>
        </p:spPr>
        <p:txBody>
          <a:bodyPr wrap="square" lIns="0" tIns="0" rIns="0" bIns="0" rtlCol="0">
            <a:noAutofit/>
          </a:bodyPr>
          <a:lstStyle/>
          <a:p>
            <a:pPr defTabSz="914310">
              <a:spcAft>
                <a:spcPts val="500"/>
              </a:spcAft>
              <a:defRPr/>
            </a:pPr>
            <a:r>
              <a:rPr lang="en-US" sz="2000" b="1">
                <a:solidFill>
                  <a:srgbClr val="007585"/>
                </a:solidFill>
                <a:latin typeface="Helvetica Now Text" panose="020B0504030202020204" pitchFamily="34" charset="0"/>
              </a:rPr>
              <a:t>28%</a:t>
            </a:r>
            <a:r>
              <a:rPr lang="en-US" sz="1400" b="1">
                <a:solidFill>
                  <a:srgbClr val="000000"/>
                </a:solidFill>
                <a:latin typeface="Helvetica Now Text" panose="020B0504030202020204" pitchFamily="34" charset="0"/>
              </a:rPr>
              <a:t> </a:t>
            </a:r>
            <a:r>
              <a:rPr lang="en-US" sz="1400">
                <a:solidFill>
                  <a:srgbClr val="5D6D78"/>
                </a:solidFill>
                <a:latin typeface="Helvetica Now Text" panose="020B0504030202020204" pitchFamily="34" charset="0"/>
              </a:rPr>
              <a:t>of adults with mental illness can’t receive treatment due to cost</a:t>
            </a:r>
            <a:r>
              <a:rPr lang="en-US" sz="1400" baseline="30000">
                <a:solidFill>
                  <a:srgbClr val="5D6D78"/>
                </a:solidFill>
                <a:latin typeface="Helvetica Now Text" panose="020B0504030202020204" pitchFamily="34" charset="0"/>
              </a:rPr>
              <a:t>3</a:t>
            </a:r>
          </a:p>
          <a:p>
            <a:pPr defTabSz="914310">
              <a:spcAft>
                <a:spcPts val="500"/>
              </a:spcAft>
              <a:defRPr/>
            </a:pPr>
            <a:r>
              <a:rPr lang="en-US" sz="2000" b="1">
                <a:solidFill>
                  <a:srgbClr val="007585"/>
                </a:solidFill>
                <a:latin typeface="Helvetica Now Text" panose="020B0504030202020204" pitchFamily="34" charset="0"/>
              </a:rPr>
              <a:t>2/3</a:t>
            </a:r>
            <a:r>
              <a:rPr lang="en-US" sz="1400">
                <a:solidFill>
                  <a:srgbClr val="5D6D78"/>
                </a:solidFill>
                <a:latin typeface="Helvetica Now Text" panose="020B0504030202020204" pitchFamily="34" charset="0"/>
              </a:rPr>
              <a:t> of Americans with a diagnosed mental health condition were unable to access treatment</a:t>
            </a:r>
            <a:r>
              <a:rPr lang="en-US" sz="1400" baseline="30000">
                <a:solidFill>
                  <a:srgbClr val="5D6D78"/>
                </a:solidFill>
                <a:latin typeface="Helvetica Now Text" panose="020B0504030202020204" pitchFamily="34" charset="0"/>
              </a:rPr>
              <a:t>6</a:t>
            </a:r>
          </a:p>
        </p:txBody>
      </p:sp>
      <p:sp>
        <p:nvSpPr>
          <p:cNvPr id="14" name="TextBox 13">
            <a:extLst>
              <a:ext uri="{FF2B5EF4-FFF2-40B4-BE49-F238E27FC236}">
                <a16:creationId xmlns:a16="http://schemas.microsoft.com/office/drawing/2014/main" id="{EEB665C5-5070-0D97-204E-040917779996}"/>
              </a:ext>
            </a:extLst>
          </p:cNvPr>
          <p:cNvSpPr txBox="1"/>
          <p:nvPr/>
        </p:nvSpPr>
        <p:spPr>
          <a:xfrm>
            <a:off x="956896" y="2583278"/>
            <a:ext cx="2541692" cy="1261884"/>
          </a:xfrm>
          <a:prstGeom prst="rect">
            <a:avLst/>
          </a:prstGeom>
          <a:noFill/>
        </p:spPr>
        <p:txBody>
          <a:bodyPr wrap="square">
            <a:spAutoFit/>
          </a:bodyPr>
          <a:lstStyle/>
          <a:p>
            <a:pPr defTabSz="914310">
              <a:defRPr/>
            </a:pPr>
            <a:r>
              <a:rPr lang="en-US" sz="1400">
                <a:solidFill>
                  <a:srgbClr val="5D6D78"/>
                </a:solidFill>
                <a:latin typeface="Helvetica Now Text" panose="020B0504030202020204" pitchFamily="34" charset="0"/>
                <a:ea typeface="Times New Roman" panose="02020603050405020304" pitchFamily="18" charset="0"/>
              </a:rPr>
              <a:t>More than </a:t>
            </a:r>
            <a:r>
              <a:rPr lang="en-US" sz="2000" b="1">
                <a:solidFill>
                  <a:srgbClr val="007585"/>
                </a:solidFill>
                <a:latin typeface="Helvetica Now Text" panose="020B0504030202020204" pitchFamily="34" charset="0"/>
                <a:ea typeface="Times New Roman" panose="02020603050405020304" pitchFamily="18" charset="0"/>
              </a:rPr>
              <a:t>1/3 </a:t>
            </a:r>
            <a:br>
              <a:rPr lang="en-US" sz="3000" b="1">
                <a:solidFill>
                  <a:srgbClr val="007585"/>
                </a:solidFill>
                <a:latin typeface="Helvetica Now Text" panose="020B0504030202020204" pitchFamily="34" charset="0"/>
                <a:ea typeface="Times New Roman" panose="02020603050405020304" pitchFamily="18" charset="0"/>
              </a:rPr>
            </a:br>
            <a:r>
              <a:rPr lang="en-US" sz="1400">
                <a:solidFill>
                  <a:srgbClr val="5D6D78"/>
                </a:solidFill>
                <a:latin typeface="Helvetica Now Text" panose="020B0504030202020204" pitchFamily="34" charset="0"/>
                <a:ea typeface="Times New Roman" panose="02020603050405020304" pitchFamily="18" charset="0"/>
              </a:rPr>
              <a:t>of the US population </a:t>
            </a:r>
            <a:br>
              <a:rPr lang="en-US" sz="1400">
                <a:solidFill>
                  <a:srgbClr val="5D6D78"/>
                </a:solidFill>
                <a:latin typeface="Helvetica Now Text" panose="020B0504030202020204" pitchFamily="34" charset="0"/>
                <a:ea typeface="Times New Roman" panose="02020603050405020304" pitchFamily="18" charset="0"/>
              </a:rPr>
            </a:br>
            <a:r>
              <a:rPr lang="en-US" sz="1400">
                <a:solidFill>
                  <a:srgbClr val="5D6D78"/>
                </a:solidFill>
                <a:latin typeface="Helvetica Now Text" panose="020B0504030202020204" pitchFamily="34" charset="0"/>
                <a:ea typeface="Times New Roman" panose="02020603050405020304" pitchFamily="18" charset="0"/>
              </a:rPr>
              <a:t>live in areas that are underserved by mental  health professionals</a:t>
            </a:r>
            <a:r>
              <a:rPr lang="en-US" sz="1400" baseline="30000">
                <a:solidFill>
                  <a:srgbClr val="5D6D78"/>
                </a:solidFill>
                <a:latin typeface="Helvetica Now Text" panose="020B0504030202020204" pitchFamily="34" charset="0"/>
                <a:ea typeface="Times New Roman" panose="02020603050405020304" pitchFamily="18" charset="0"/>
              </a:rPr>
              <a:t>4</a:t>
            </a:r>
            <a:endParaRPr lang="en-US" sz="4400">
              <a:solidFill>
                <a:srgbClr val="5D6D78"/>
              </a:solidFill>
              <a:latin typeface="Helvetica Now Text" panose="020B0504030202020204" pitchFamily="34" charset="0"/>
              <a:ea typeface="Times New Roman" panose="02020603050405020304" pitchFamily="18" charset="0"/>
            </a:endParaRPr>
          </a:p>
        </p:txBody>
      </p:sp>
      <p:sp>
        <p:nvSpPr>
          <p:cNvPr id="15" name="TextBox 14">
            <a:extLst>
              <a:ext uri="{FF2B5EF4-FFF2-40B4-BE49-F238E27FC236}">
                <a16:creationId xmlns:a16="http://schemas.microsoft.com/office/drawing/2014/main" id="{0D0A29F6-659B-BB2F-2A24-01C0762128DB}"/>
              </a:ext>
            </a:extLst>
          </p:cNvPr>
          <p:cNvSpPr txBox="1"/>
          <p:nvPr/>
        </p:nvSpPr>
        <p:spPr>
          <a:xfrm>
            <a:off x="9126317" y="2846859"/>
            <a:ext cx="2403973" cy="2900792"/>
          </a:xfrm>
          <a:prstGeom prst="rect">
            <a:avLst/>
          </a:prstGeom>
          <a:noFill/>
        </p:spPr>
        <p:txBody>
          <a:bodyPr wrap="square" lIns="45717" tIns="22859" rIns="45717" bIns="22859" anchor="t">
            <a:spAutoFit/>
          </a:bodyPr>
          <a:lstStyle/>
          <a:p>
            <a:pPr defTabSz="914310">
              <a:defRPr/>
            </a:pPr>
            <a:r>
              <a:rPr lang="en-US" sz="2000" b="1">
                <a:solidFill>
                  <a:srgbClr val="EB0017"/>
                </a:solidFill>
                <a:latin typeface="Helvetica Now Text"/>
                <a:ea typeface="Times New Roman" panose="02020603050405020304" pitchFamily="18" charset="0"/>
              </a:rPr>
              <a:t>8 of 10 </a:t>
            </a:r>
            <a:r>
              <a:rPr lang="en-US" sz="1400">
                <a:solidFill>
                  <a:srgbClr val="5D6D78"/>
                </a:solidFill>
                <a:latin typeface="Helvetica Now Text"/>
                <a:ea typeface="Times New Roman" panose="02020603050405020304" pitchFamily="18" charset="0"/>
              </a:rPr>
              <a:t>employees </a:t>
            </a:r>
          </a:p>
          <a:p>
            <a:pPr defTabSz="914310">
              <a:defRPr/>
            </a:pPr>
            <a:r>
              <a:rPr lang="en-US" sz="1400">
                <a:solidFill>
                  <a:srgbClr val="5D6D78"/>
                </a:solidFill>
                <a:latin typeface="Helvetica Now Text"/>
                <a:ea typeface="Times New Roman" panose="02020603050405020304" pitchFamily="18" charset="0"/>
              </a:rPr>
              <a:t>don’t seek care due to stigma</a:t>
            </a:r>
            <a:r>
              <a:rPr lang="en-US" sz="1400" baseline="30000">
                <a:solidFill>
                  <a:srgbClr val="5D6D78"/>
                </a:solidFill>
                <a:latin typeface="Helvetica Now Text"/>
                <a:ea typeface="Times New Roman" panose="02020603050405020304" pitchFamily="18" charset="0"/>
              </a:rPr>
              <a:t>2</a:t>
            </a:r>
            <a:endParaRPr lang="en-US" sz="1400">
              <a:solidFill>
                <a:srgbClr val="5D6D78"/>
              </a:solidFill>
              <a:latin typeface="Helvetica Now Text"/>
              <a:ea typeface="Times New Roman" panose="02020603050405020304" pitchFamily="18" charset="0"/>
            </a:endParaRPr>
          </a:p>
          <a:p>
            <a:pPr defTabSz="914310">
              <a:defRPr/>
            </a:pPr>
            <a:endParaRPr lang="en-US" sz="1400">
              <a:solidFill>
                <a:srgbClr val="5D6D78"/>
              </a:solidFill>
              <a:latin typeface="Helvetica Now Text" panose="020B0504030202020204" pitchFamily="34" charset="0"/>
              <a:ea typeface="Times New Roman" panose="02020603050405020304" pitchFamily="18" charset="0"/>
            </a:endParaRPr>
          </a:p>
          <a:p>
            <a:pPr defTabSz="914310">
              <a:lnSpc>
                <a:spcPts val="1850"/>
              </a:lnSpc>
              <a:defRPr/>
            </a:pPr>
            <a:r>
              <a:rPr lang="en-US" sz="2000" b="1">
                <a:solidFill>
                  <a:srgbClr val="EB0017"/>
                </a:solidFill>
                <a:latin typeface="Helvetica Now Text"/>
                <a:ea typeface="Times New Roman" panose="02020603050405020304" pitchFamily="18" charset="0"/>
              </a:rPr>
              <a:t>40%</a:t>
            </a:r>
            <a:r>
              <a:rPr lang="en-US" sz="1400">
                <a:solidFill>
                  <a:srgbClr val="5D6D78"/>
                </a:solidFill>
                <a:latin typeface="Helvetica Now Text"/>
                <a:ea typeface="Times New Roman" panose="02020603050405020304" pitchFamily="18" charset="0"/>
              </a:rPr>
              <a:t> of women take less care of their mental health due to caregiving</a:t>
            </a:r>
            <a:r>
              <a:rPr lang="en-US" sz="1400" baseline="30000">
                <a:solidFill>
                  <a:srgbClr val="5D6D78"/>
                </a:solidFill>
                <a:latin typeface="Helvetica Now Text"/>
                <a:ea typeface="Times New Roman" panose="02020603050405020304" pitchFamily="18" charset="0"/>
              </a:rPr>
              <a:t>1</a:t>
            </a:r>
            <a:r>
              <a:rPr lang="en-US" sz="1400">
                <a:solidFill>
                  <a:srgbClr val="5D6D78"/>
                </a:solidFill>
                <a:latin typeface="Helvetica Now Text"/>
                <a:ea typeface="Times New Roman" panose="02020603050405020304" pitchFamily="18" charset="0"/>
              </a:rPr>
              <a:t> </a:t>
            </a:r>
            <a:endParaRPr lang="en-US" sz="1400">
              <a:solidFill>
                <a:srgbClr val="5D6D78"/>
              </a:solidFill>
              <a:latin typeface="Helvetica Now Text" panose="020B0504030202020204" pitchFamily="34" charset="0"/>
              <a:ea typeface="Times New Roman" panose="02020603050405020304" pitchFamily="18" charset="0"/>
            </a:endParaRPr>
          </a:p>
          <a:p>
            <a:pPr defTabSz="914310">
              <a:defRPr/>
            </a:pPr>
            <a:endParaRPr lang="en-US" sz="1400">
              <a:solidFill>
                <a:srgbClr val="5D6D78"/>
              </a:solidFill>
              <a:latin typeface="Helvetica Now Text" panose="020B0504030202020204" pitchFamily="34" charset="0"/>
              <a:ea typeface="Times New Roman" panose="02020603050405020304" pitchFamily="18" charset="0"/>
            </a:endParaRPr>
          </a:p>
          <a:p>
            <a:pPr defTabSz="914310">
              <a:defRPr/>
            </a:pPr>
            <a:r>
              <a:rPr lang="en-US" sz="1400">
                <a:solidFill>
                  <a:srgbClr val="5D6D78"/>
                </a:solidFill>
                <a:latin typeface="Helvetica Now Text"/>
              </a:rPr>
              <a:t>Approximately </a:t>
            </a:r>
            <a:r>
              <a:rPr lang="en-US" sz="2000" b="1">
                <a:solidFill>
                  <a:srgbClr val="EB0017"/>
                </a:solidFill>
                <a:latin typeface="Helvetica Now Text"/>
                <a:ea typeface="Times New Roman" panose="02020603050405020304" pitchFamily="18" charset="0"/>
              </a:rPr>
              <a:t>half </a:t>
            </a:r>
            <a:r>
              <a:rPr lang="en-US" sz="1400">
                <a:solidFill>
                  <a:srgbClr val="5D6D78"/>
                </a:solidFill>
                <a:latin typeface="Helvetica Now Text"/>
              </a:rPr>
              <a:t>of U.S. adults report experiencing loneliness</a:t>
            </a:r>
            <a:r>
              <a:rPr lang="en-US" sz="1400" baseline="30000">
                <a:solidFill>
                  <a:srgbClr val="5D6D78"/>
                </a:solidFill>
                <a:latin typeface="Helvetica Now Text"/>
                <a:ea typeface="Times New Roman" panose="02020603050405020304" pitchFamily="18" charset="0"/>
              </a:rPr>
              <a:t>5</a:t>
            </a:r>
          </a:p>
          <a:p>
            <a:pPr defTabSz="914310">
              <a:defRPr/>
            </a:pPr>
            <a:endParaRPr lang="en-US" sz="1400">
              <a:solidFill>
                <a:srgbClr val="5D6D78"/>
              </a:solidFill>
              <a:latin typeface="Helvetica Now Text" panose="020B0504030202020204" pitchFamily="34" charset="0"/>
              <a:ea typeface="Times New Roman" panose="02020603050405020304" pitchFamily="18" charset="0"/>
            </a:endParaRPr>
          </a:p>
        </p:txBody>
      </p:sp>
      <p:sp>
        <p:nvSpPr>
          <p:cNvPr id="3" name="Rectangle 2">
            <a:extLst>
              <a:ext uri="{FF2B5EF4-FFF2-40B4-BE49-F238E27FC236}">
                <a16:creationId xmlns:a16="http://schemas.microsoft.com/office/drawing/2014/main" id="{DD32A649-4CF8-C6A7-E8ED-E85CEC407D2A}"/>
              </a:ext>
            </a:extLst>
          </p:cNvPr>
          <p:cNvSpPr/>
          <p:nvPr/>
        </p:nvSpPr>
        <p:spPr>
          <a:xfrm>
            <a:off x="843703" y="1419498"/>
            <a:ext cx="642895" cy="590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1500">
              <a:solidFill>
                <a:srgbClr val="5D6D78"/>
              </a:solidFill>
              <a:latin typeface="Helvetica Now Text"/>
            </a:endParaRPr>
          </a:p>
        </p:txBody>
      </p:sp>
      <p:sp>
        <p:nvSpPr>
          <p:cNvPr id="6" name="TextBox 5">
            <a:extLst>
              <a:ext uri="{FF2B5EF4-FFF2-40B4-BE49-F238E27FC236}">
                <a16:creationId xmlns:a16="http://schemas.microsoft.com/office/drawing/2014/main" id="{33398F95-6757-3B66-63B7-91B72BB56E59}"/>
              </a:ext>
            </a:extLst>
          </p:cNvPr>
          <p:cNvSpPr txBox="1"/>
          <p:nvPr/>
        </p:nvSpPr>
        <p:spPr>
          <a:xfrm>
            <a:off x="982995" y="2067403"/>
            <a:ext cx="2030487" cy="572163"/>
          </a:xfrm>
          <a:prstGeom prst="rect">
            <a:avLst/>
          </a:prstGeom>
          <a:noFill/>
        </p:spPr>
        <p:txBody>
          <a:bodyPr wrap="square" lIns="0" tIns="0" rIns="0" bIns="0" rtlCol="0">
            <a:noAutofit/>
          </a:bodyPr>
          <a:lstStyle/>
          <a:p>
            <a:pPr defTabSz="914310">
              <a:lnSpc>
                <a:spcPts val="1900"/>
              </a:lnSpc>
              <a:spcAft>
                <a:spcPts val="1100"/>
              </a:spcAft>
              <a:defRPr/>
            </a:pPr>
            <a:r>
              <a:rPr lang="en-US" sz="1600" b="1">
                <a:solidFill>
                  <a:srgbClr val="EB0017"/>
                </a:solidFill>
                <a:latin typeface="Helvetica Now Text"/>
              </a:rPr>
              <a:t>Access and Affordability</a:t>
            </a:r>
            <a:endParaRPr lang="en-US" sz="1600" spc="-25" baseline="30000">
              <a:solidFill>
                <a:srgbClr val="000000"/>
              </a:solidFill>
              <a:latin typeface="Helvetica Now Text" panose="020B0504030202020204" pitchFamily="34" charset="0"/>
            </a:endParaRPr>
          </a:p>
        </p:txBody>
      </p:sp>
      <p:pic>
        <p:nvPicPr>
          <p:cNvPr id="52" name="Graphic 51" descr="Map with pin with solid fill">
            <a:extLst>
              <a:ext uri="{FF2B5EF4-FFF2-40B4-BE49-F238E27FC236}">
                <a16:creationId xmlns:a16="http://schemas.microsoft.com/office/drawing/2014/main" id="{E3FC7865-C72A-6B7A-6E81-22226C1A32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807" y="1452111"/>
            <a:ext cx="457170" cy="457170"/>
          </a:xfrm>
          <a:prstGeom prst="rect">
            <a:avLst/>
          </a:prstGeom>
        </p:spPr>
      </p:pic>
      <p:sp>
        <p:nvSpPr>
          <p:cNvPr id="17" name="TextBox 16">
            <a:extLst>
              <a:ext uri="{FF2B5EF4-FFF2-40B4-BE49-F238E27FC236}">
                <a16:creationId xmlns:a16="http://schemas.microsoft.com/office/drawing/2014/main" id="{63DD5492-B910-78E3-5842-F3261783BE7B}"/>
              </a:ext>
            </a:extLst>
          </p:cNvPr>
          <p:cNvSpPr txBox="1"/>
          <p:nvPr/>
        </p:nvSpPr>
        <p:spPr>
          <a:xfrm>
            <a:off x="3794648" y="2052130"/>
            <a:ext cx="2009644" cy="572163"/>
          </a:xfrm>
          <a:prstGeom prst="rect">
            <a:avLst/>
          </a:prstGeom>
          <a:noFill/>
        </p:spPr>
        <p:txBody>
          <a:bodyPr wrap="square" lIns="0" tIns="0" rIns="0" bIns="0" rtlCol="0">
            <a:noAutofit/>
          </a:bodyPr>
          <a:lstStyle/>
          <a:p>
            <a:pPr defTabSz="914310">
              <a:lnSpc>
                <a:spcPts val="1900"/>
              </a:lnSpc>
              <a:spcAft>
                <a:spcPts val="1100"/>
              </a:spcAft>
              <a:defRPr/>
            </a:pPr>
            <a:r>
              <a:rPr lang="en-GB" sz="1600" b="1">
                <a:solidFill>
                  <a:srgbClr val="007585"/>
                </a:solidFill>
                <a:latin typeface="Helvetica Now Text"/>
              </a:rPr>
              <a:t>Care Fragmentation and Gaps in Quality</a:t>
            </a:r>
            <a:r>
              <a:rPr lang="en-GB" sz="1600" b="1" baseline="30000">
                <a:solidFill>
                  <a:srgbClr val="007585"/>
                </a:solidFill>
                <a:latin typeface="Helvetica Now Text"/>
              </a:rPr>
              <a:t>2</a:t>
            </a:r>
            <a:endParaRPr lang="en-GB" sz="1600" b="1">
              <a:solidFill>
                <a:srgbClr val="007585"/>
              </a:solidFill>
              <a:latin typeface="Helvetica Now Text"/>
            </a:endParaRPr>
          </a:p>
        </p:txBody>
      </p:sp>
      <p:grpSp>
        <p:nvGrpSpPr>
          <p:cNvPr id="21" name="Group 20">
            <a:extLst>
              <a:ext uri="{FF2B5EF4-FFF2-40B4-BE49-F238E27FC236}">
                <a16:creationId xmlns:a16="http://schemas.microsoft.com/office/drawing/2014/main" id="{F8006C11-D56C-A72C-AC9A-F68ED99F7F53}"/>
              </a:ext>
            </a:extLst>
          </p:cNvPr>
          <p:cNvGrpSpPr/>
          <p:nvPr/>
        </p:nvGrpSpPr>
        <p:grpSpPr>
          <a:xfrm>
            <a:off x="3578753" y="1419498"/>
            <a:ext cx="642895" cy="590370"/>
            <a:chOff x="7039781" y="2858044"/>
            <a:chExt cx="1285790" cy="1180739"/>
          </a:xfrm>
        </p:grpSpPr>
        <p:sp>
          <p:nvSpPr>
            <p:cNvPr id="18" name="Rectangle 17">
              <a:extLst>
                <a:ext uri="{FF2B5EF4-FFF2-40B4-BE49-F238E27FC236}">
                  <a16:creationId xmlns:a16="http://schemas.microsoft.com/office/drawing/2014/main" id="{811C1444-30D2-9FEA-D90E-797393CAAAD2}"/>
                </a:ext>
              </a:extLst>
            </p:cNvPr>
            <p:cNvSpPr/>
            <p:nvPr/>
          </p:nvSpPr>
          <p:spPr>
            <a:xfrm>
              <a:off x="7039781" y="2858044"/>
              <a:ext cx="1285790" cy="11807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1500">
                <a:solidFill>
                  <a:srgbClr val="5D6D78"/>
                </a:solidFill>
                <a:latin typeface="Helvetica Now Text"/>
              </a:endParaRPr>
            </a:p>
          </p:txBody>
        </p:sp>
        <p:sp>
          <p:nvSpPr>
            <p:cNvPr id="49" name="Graphic 42" descr="Brain in head with solid fill">
              <a:extLst>
                <a:ext uri="{FF2B5EF4-FFF2-40B4-BE49-F238E27FC236}">
                  <a16:creationId xmlns:a16="http://schemas.microsoft.com/office/drawing/2014/main" id="{7DAE6FED-B382-8BAD-8D63-3C60BCB39EC4}"/>
                </a:ext>
              </a:extLst>
            </p:cNvPr>
            <p:cNvSpPr/>
            <p:nvPr/>
          </p:nvSpPr>
          <p:spPr>
            <a:xfrm>
              <a:off x="7357950" y="3018514"/>
              <a:ext cx="647944" cy="761950"/>
            </a:xfrm>
            <a:custGeom>
              <a:avLst/>
              <a:gdLst>
                <a:gd name="connsiteX0" fmla="*/ 435484 w 647985"/>
                <a:gd name="connsiteY0" fmla="*/ 312420 h 762000"/>
                <a:gd name="connsiteX1" fmla="*/ 350711 w 647985"/>
                <a:gd name="connsiteY1" fmla="*/ 312420 h 762000"/>
                <a:gd name="connsiteX2" fmla="*/ 284989 w 647985"/>
                <a:gd name="connsiteY2" fmla="*/ 377190 h 762000"/>
                <a:gd name="connsiteX3" fmla="*/ 284989 w 647985"/>
                <a:gd name="connsiteY3" fmla="*/ 447675 h 762000"/>
                <a:gd name="connsiteX4" fmla="*/ 242126 w 647985"/>
                <a:gd name="connsiteY4" fmla="*/ 447675 h 762000"/>
                <a:gd name="connsiteX5" fmla="*/ 242126 w 647985"/>
                <a:gd name="connsiteY5" fmla="*/ 391478 h 762000"/>
                <a:gd name="connsiteX6" fmla="*/ 228791 w 647985"/>
                <a:gd name="connsiteY6" fmla="*/ 329565 h 762000"/>
                <a:gd name="connsiteX7" fmla="*/ 200216 w 647985"/>
                <a:gd name="connsiteY7" fmla="*/ 304800 h 762000"/>
                <a:gd name="connsiteX8" fmla="*/ 179261 w 647985"/>
                <a:gd name="connsiteY8" fmla="*/ 286703 h 762000"/>
                <a:gd name="connsiteX9" fmla="*/ 172594 w 647985"/>
                <a:gd name="connsiteY9" fmla="*/ 273368 h 762000"/>
                <a:gd name="connsiteX10" fmla="*/ 207836 w 647985"/>
                <a:gd name="connsiteY10" fmla="*/ 268605 h 762000"/>
                <a:gd name="connsiteX11" fmla="*/ 218314 w 647985"/>
                <a:gd name="connsiteY11" fmla="*/ 259080 h 762000"/>
                <a:gd name="connsiteX12" fmla="*/ 210694 w 647985"/>
                <a:gd name="connsiteY12" fmla="*/ 246698 h 762000"/>
                <a:gd name="connsiteX13" fmla="*/ 166879 w 647985"/>
                <a:gd name="connsiteY13" fmla="*/ 251460 h 762000"/>
                <a:gd name="connsiteX14" fmla="*/ 165926 w 647985"/>
                <a:gd name="connsiteY14" fmla="*/ 246698 h 762000"/>
                <a:gd name="connsiteX15" fmla="*/ 168784 w 647985"/>
                <a:gd name="connsiteY15" fmla="*/ 220980 h 762000"/>
                <a:gd name="connsiteX16" fmla="*/ 213551 w 647985"/>
                <a:gd name="connsiteY16" fmla="*/ 185738 h 762000"/>
                <a:gd name="connsiteX17" fmla="*/ 224981 w 647985"/>
                <a:gd name="connsiteY17" fmla="*/ 182880 h 762000"/>
                <a:gd name="connsiteX18" fmla="*/ 227839 w 647985"/>
                <a:gd name="connsiteY18" fmla="*/ 181928 h 762000"/>
                <a:gd name="connsiteX19" fmla="*/ 228791 w 647985"/>
                <a:gd name="connsiteY19" fmla="*/ 181928 h 762000"/>
                <a:gd name="connsiteX20" fmla="*/ 241174 w 647985"/>
                <a:gd name="connsiteY20" fmla="*/ 184785 h 762000"/>
                <a:gd name="connsiteX21" fmla="*/ 245936 w 647985"/>
                <a:gd name="connsiteY21" fmla="*/ 185738 h 762000"/>
                <a:gd name="connsiteX22" fmla="*/ 251651 w 647985"/>
                <a:gd name="connsiteY22" fmla="*/ 186690 h 762000"/>
                <a:gd name="connsiteX23" fmla="*/ 264986 w 647985"/>
                <a:gd name="connsiteY23" fmla="*/ 226695 h 762000"/>
                <a:gd name="connsiteX24" fmla="*/ 245936 w 647985"/>
                <a:gd name="connsiteY24" fmla="*/ 263843 h 762000"/>
                <a:gd name="connsiteX25" fmla="*/ 244984 w 647985"/>
                <a:gd name="connsiteY25" fmla="*/ 279083 h 762000"/>
                <a:gd name="connsiteX26" fmla="*/ 259271 w 647985"/>
                <a:gd name="connsiteY26" fmla="*/ 280035 h 762000"/>
                <a:gd name="connsiteX27" fmla="*/ 275464 w 647985"/>
                <a:gd name="connsiteY27" fmla="*/ 260033 h 762000"/>
                <a:gd name="connsiteX28" fmla="*/ 276416 w 647985"/>
                <a:gd name="connsiteY28" fmla="*/ 260033 h 762000"/>
                <a:gd name="connsiteX29" fmla="*/ 323089 w 647985"/>
                <a:gd name="connsiteY29" fmla="*/ 245745 h 762000"/>
                <a:gd name="connsiteX30" fmla="*/ 327851 w 647985"/>
                <a:gd name="connsiteY30" fmla="*/ 239077 h 762000"/>
                <a:gd name="connsiteX31" fmla="*/ 325946 w 647985"/>
                <a:gd name="connsiteY31" fmla="*/ 231458 h 762000"/>
                <a:gd name="connsiteX32" fmla="*/ 311659 w 647985"/>
                <a:gd name="connsiteY32" fmla="*/ 228600 h 762000"/>
                <a:gd name="connsiteX33" fmla="*/ 284036 w 647985"/>
                <a:gd name="connsiteY33" fmla="*/ 238125 h 762000"/>
                <a:gd name="connsiteX34" fmla="*/ 285941 w 647985"/>
                <a:gd name="connsiteY34" fmla="*/ 228600 h 762000"/>
                <a:gd name="connsiteX35" fmla="*/ 280226 w 647985"/>
                <a:gd name="connsiteY35" fmla="*/ 193358 h 762000"/>
                <a:gd name="connsiteX36" fmla="*/ 303086 w 647985"/>
                <a:gd name="connsiteY36" fmla="*/ 195263 h 762000"/>
                <a:gd name="connsiteX37" fmla="*/ 323089 w 647985"/>
                <a:gd name="connsiteY37" fmla="*/ 193358 h 762000"/>
                <a:gd name="connsiteX38" fmla="*/ 370714 w 647985"/>
                <a:gd name="connsiteY38" fmla="*/ 223838 h 762000"/>
                <a:gd name="connsiteX39" fmla="*/ 418339 w 647985"/>
                <a:gd name="connsiteY39" fmla="*/ 279083 h 762000"/>
                <a:gd name="connsiteX40" fmla="*/ 423101 w 647985"/>
                <a:gd name="connsiteY40" fmla="*/ 289560 h 762000"/>
                <a:gd name="connsiteX41" fmla="*/ 434531 w 647985"/>
                <a:gd name="connsiteY41" fmla="*/ 289560 h 762000"/>
                <a:gd name="connsiteX42" fmla="*/ 439294 w 647985"/>
                <a:gd name="connsiteY42" fmla="*/ 279083 h 762000"/>
                <a:gd name="connsiteX43" fmla="*/ 413576 w 647985"/>
                <a:gd name="connsiteY43" fmla="*/ 226695 h 762000"/>
                <a:gd name="connsiteX44" fmla="*/ 446914 w 647985"/>
                <a:gd name="connsiteY44" fmla="*/ 209550 h 762000"/>
                <a:gd name="connsiteX45" fmla="*/ 445961 w 647985"/>
                <a:gd name="connsiteY45" fmla="*/ 194310 h 762000"/>
                <a:gd name="connsiteX46" fmla="*/ 430721 w 647985"/>
                <a:gd name="connsiteY46" fmla="*/ 195263 h 762000"/>
                <a:gd name="connsiteX47" fmla="*/ 395479 w 647985"/>
                <a:gd name="connsiteY47" fmla="*/ 204788 h 762000"/>
                <a:gd name="connsiteX48" fmla="*/ 345949 w 647985"/>
                <a:gd name="connsiteY48" fmla="*/ 186690 h 762000"/>
                <a:gd name="connsiteX49" fmla="*/ 383096 w 647985"/>
                <a:gd name="connsiteY49" fmla="*/ 154305 h 762000"/>
                <a:gd name="connsiteX50" fmla="*/ 379286 w 647985"/>
                <a:gd name="connsiteY50" fmla="*/ 139065 h 762000"/>
                <a:gd name="connsiteX51" fmla="*/ 364999 w 647985"/>
                <a:gd name="connsiteY51" fmla="*/ 142875 h 762000"/>
                <a:gd name="connsiteX52" fmla="*/ 260224 w 647985"/>
                <a:gd name="connsiteY52" fmla="*/ 167640 h 762000"/>
                <a:gd name="connsiteX53" fmla="*/ 276416 w 647985"/>
                <a:gd name="connsiteY53" fmla="*/ 124778 h 762000"/>
                <a:gd name="connsiteX54" fmla="*/ 270701 w 647985"/>
                <a:gd name="connsiteY54" fmla="*/ 115253 h 762000"/>
                <a:gd name="connsiteX55" fmla="*/ 259271 w 647985"/>
                <a:gd name="connsiteY55" fmla="*/ 116205 h 762000"/>
                <a:gd name="connsiteX56" fmla="*/ 254509 w 647985"/>
                <a:gd name="connsiteY56" fmla="*/ 126682 h 762000"/>
                <a:gd name="connsiteX57" fmla="*/ 220219 w 647985"/>
                <a:gd name="connsiteY57" fmla="*/ 162878 h 762000"/>
                <a:gd name="connsiteX58" fmla="*/ 210694 w 647985"/>
                <a:gd name="connsiteY58" fmla="*/ 165735 h 762000"/>
                <a:gd name="connsiteX59" fmla="*/ 178309 w 647985"/>
                <a:gd name="connsiteY59" fmla="*/ 138113 h 762000"/>
                <a:gd name="connsiteX60" fmla="*/ 167831 w 647985"/>
                <a:gd name="connsiteY60" fmla="*/ 140970 h 762000"/>
                <a:gd name="connsiteX61" fmla="*/ 164974 w 647985"/>
                <a:gd name="connsiteY61" fmla="*/ 152400 h 762000"/>
                <a:gd name="connsiteX62" fmla="*/ 173546 w 647985"/>
                <a:gd name="connsiteY62" fmla="*/ 160020 h 762000"/>
                <a:gd name="connsiteX63" fmla="*/ 190691 w 647985"/>
                <a:gd name="connsiteY63" fmla="*/ 174308 h 762000"/>
                <a:gd name="connsiteX64" fmla="*/ 190691 w 647985"/>
                <a:gd name="connsiteY64" fmla="*/ 175260 h 762000"/>
                <a:gd name="connsiteX65" fmla="*/ 151639 w 647985"/>
                <a:gd name="connsiteY65" fmla="*/ 215265 h 762000"/>
                <a:gd name="connsiteX66" fmla="*/ 148781 w 647985"/>
                <a:gd name="connsiteY66" fmla="*/ 228600 h 762000"/>
                <a:gd name="connsiteX67" fmla="*/ 144019 w 647985"/>
                <a:gd name="connsiteY67" fmla="*/ 221933 h 762000"/>
                <a:gd name="connsiteX68" fmla="*/ 136399 w 647985"/>
                <a:gd name="connsiteY68" fmla="*/ 196215 h 762000"/>
                <a:gd name="connsiteX69" fmla="*/ 129731 w 647985"/>
                <a:gd name="connsiteY69" fmla="*/ 187643 h 762000"/>
                <a:gd name="connsiteX70" fmla="*/ 119254 w 647985"/>
                <a:gd name="connsiteY70" fmla="*/ 189548 h 762000"/>
                <a:gd name="connsiteX71" fmla="*/ 116396 w 647985"/>
                <a:gd name="connsiteY71" fmla="*/ 200025 h 762000"/>
                <a:gd name="connsiteX72" fmla="*/ 126874 w 647985"/>
                <a:gd name="connsiteY72" fmla="*/ 231458 h 762000"/>
                <a:gd name="connsiteX73" fmla="*/ 150686 w 647985"/>
                <a:gd name="connsiteY73" fmla="*/ 253365 h 762000"/>
                <a:gd name="connsiteX74" fmla="*/ 163069 w 647985"/>
                <a:gd name="connsiteY74" fmla="*/ 292418 h 762000"/>
                <a:gd name="connsiteX75" fmla="*/ 138304 w 647985"/>
                <a:gd name="connsiteY75" fmla="*/ 313373 h 762000"/>
                <a:gd name="connsiteX76" fmla="*/ 132589 w 647985"/>
                <a:gd name="connsiteY76" fmla="*/ 322898 h 762000"/>
                <a:gd name="connsiteX77" fmla="*/ 138304 w 647985"/>
                <a:gd name="connsiteY77" fmla="*/ 332423 h 762000"/>
                <a:gd name="connsiteX78" fmla="*/ 148781 w 647985"/>
                <a:gd name="connsiteY78" fmla="*/ 331470 h 762000"/>
                <a:gd name="connsiteX79" fmla="*/ 174499 w 647985"/>
                <a:gd name="connsiteY79" fmla="*/ 309563 h 762000"/>
                <a:gd name="connsiteX80" fmla="*/ 191644 w 647985"/>
                <a:gd name="connsiteY80" fmla="*/ 321945 h 762000"/>
                <a:gd name="connsiteX81" fmla="*/ 216409 w 647985"/>
                <a:gd name="connsiteY81" fmla="*/ 342900 h 762000"/>
                <a:gd name="connsiteX82" fmla="*/ 224981 w 647985"/>
                <a:gd name="connsiteY82" fmla="*/ 390525 h 762000"/>
                <a:gd name="connsiteX83" fmla="*/ 224981 w 647985"/>
                <a:gd name="connsiteY83" fmla="*/ 447675 h 762000"/>
                <a:gd name="connsiteX84" fmla="*/ 181166 w 647985"/>
                <a:gd name="connsiteY84" fmla="*/ 447675 h 762000"/>
                <a:gd name="connsiteX85" fmla="*/ 143066 w 647985"/>
                <a:gd name="connsiteY85" fmla="*/ 371475 h 762000"/>
                <a:gd name="connsiteX86" fmla="*/ 83059 w 647985"/>
                <a:gd name="connsiteY86" fmla="*/ 307658 h 762000"/>
                <a:gd name="connsiteX87" fmla="*/ 82106 w 647985"/>
                <a:gd name="connsiteY87" fmla="*/ 300990 h 762000"/>
                <a:gd name="connsiteX88" fmla="*/ 84964 w 647985"/>
                <a:gd name="connsiteY88" fmla="*/ 224790 h 762000"/>
                <a:gd name="connsiteX89" fmla="*/ 82106 w 647985"/>
                <a:gd name="connsiteY89" fmla="*/ 204788 h 762000"/>
                <a:gd name="connsiteX90" fmla="*/ 134494 w 647985"/>
                <a:gd name="connsiteY90" fmla="*/ 141923 h 762000"/>
                <a:gd name="connsiteX91" fmla="*/ 196406 w 647985"/>
                <a:gd name="connsiteY91" fmla="*/ 98107 h 762000"/>
                <a:gd name="connsiteX92" fmla="*/ 211646 w 647985"/>
                <a:gd name="connsiteY92" fmla="*/ 100013 h 762000"/>
                <a:gd name="connsiteX93" fmla="*/ 257366 w 647985"/>
                <a:gd name="connsiteY93" fmla="*/ 77153 h 762000"/>
                <a:gd name="connsiteX94" fmla="*/ 305944 w 647985"/>
                <a:gd name="connsiteY94" fmla="*/ 94298 h 762000"/>
                <a:gd name="connsiteX95" fmla="*/ 363094 w 647985"/>
                <a:gd name="connsiteY95" fmla="*/ 85725 h 762000"/>
                <a:gd name="connsiteX96" fmla="*/ 405004 w 647985"/>
                <a:gd name="connsiteY96" fmla="*/ 125730 h 762000"/>
                <a:gd name="connsiteX97" fmla="*/ 408814 w 647985"/>
                <a:gd name="connsiteY97" fmla="*/ 125730 h 762000"/>
                <a:gd name="connsiteX98" fmla="*/ 474536 w 647985"/>
                <a:gd name="connsiteY98" fmla="*/ 190500 h 762000"/>
                <a:gd name="connsiteX99" fmla="*/ 474536 w 647985"/>
                <a:gd name="connsiteY99" fmla="*/ 193358 h 762000"/>
                <a:gd name="connsiteX100" fmla="*/ 506921 w 647985"/>
                <a:gd name="connsiteY100" fmla="*/ 254318 h 762000"/>
                <a:gd name="connsiteX101" fmla="*/ 435484 w 647985"/>
                <a:gd name="connsiteY101" fmla="*/ 312420 h 762000"/>
                <a:gd name="connsiteX102" fmla="*/ 638366 w 647985"/>
                <a:gd name="connsiteY102" fmla="*/ 412433 h 762000"/>
                <a:gd name="connsiteX103" fmla="*/ 572644 w 647985"/>
                <a:gd name="connsiteY103" fmla="*/ 299085 h 762000"/>
                <a:gd name="connsiteX104" fmla="*/ 572644 w 647985"/>
                <a:gd name="connsiteY104" fmla="*/ 295275 h 762000"/>
                <a:gd name="connsiteX105" fmla="*/ 432626 w 647985"/>
                <a:gd name="connsiteY105" fmla="*/ 40005 h 762000"/>
                <a:gd name="connsiteX106" fmla="*/ 140209 w 647985"/>
                <a:gd name="connsiteY106" fmla="*/ 40005 h 762000"/>
                <a:gd name="connsiteX107" fmla="*/ 191 w 647985"/>
                <a:gd name="connsiteY107" fmla="*/ 295275 h 762000"/>
                <a:gd name="connsiteX108" fmla="*/ 112586 w 647985"/>
                <a:gd name="connsiteY108" fmla="*/ 523875 h 762000"/>
                <a:gd name="connsiteX109" fmla="*/ 112586 w 647985"/>
                <a:gd name="connsiteY109" fmla="*/ 762000 h 762000"/>
                <a:gd name="connsiteX110" fmla="*/ 413576 w 647985"/>
                <a:gd name="connsiteY110" fmla="*/ 762000 h 762000"/>
                <a:gd name="connsiteX111" fmla="*/ 413576 w 647985"/>
                <a:gd name="connsiteY111" fmla="*/ 648653 h 762000"/>
                <a:gd name="connsiteX112" fmla="*/ 460249 w 647985"/>
                <a:gd name="connsiteY112" fmla="*/ 648653 h 762000"/>
                <a:gd name="connsiteX113" fmla="*/ 540259 w 647985"/>
                <a:gd name="connsiteY113" fmla="*/ 615315 h 762000"/>
                <a:gd name="connsiteX114" fmla="*/ 572644 w 647985"/>
                <a:gd name="connsiteY114" fmla="*/ 535305 h 762000"/>
                <a:gd name="connsiteX115" fmla="*/ 572644 w 647985"/>
                <a:gd name="connsiteY115" fmla="*/ 478155 h 762000"/>
                <a:gd name="connsiteX116" fmla="*/ 614554 w 647985"/>
                <a:gd name="connsiteY116" fmla="*/ 478155 h 762000"/>
                <a:gd name="connsiteX117" fmla="*/ 638366 w 647985"/>
                <a:gd name="connsiteY117" fmla="*/ 41243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47985" h="762000">
                  <a:moveTo>
                    <a:pt x="435484" y="312420"/>
                  </a:moveTo>
                  <a:lnTo>
                    <a:pt x="350711" y="312420"/>
                  </a:lnTo>
                  <a:cubicBezTo>
                    <a:pt x="314516" y="312420"/>
                    <a:pt x="284989" y="340995"/>
                    <a:pt x="284989" y="377190"/>
                  </a:cubicBezTo>
                  <a:lnTo>
                    <a:pt x="284989" y="447675"/>
                  </a:lnTo>
                  <a:lnTo>
                    <a:pt x="242126" y="447675"/>
                  </a:lnTo>
                  <a:lnTo>
                    <a:pt x="242126" y="391478"/>
                  </a:lnTo>
                  <a:cubicBezTo>
                    <a:pt x="242126" y="371475"/>
                    <a:pt x="243079" y="345758"/>
                    <a:pt x="228791" y="329565"/>
                  </a:cubicBezTo>
                  <a:cubicBezTo>
                    <a:pt x="220219" y="320040"/>
                    <a:pt x="210694" y="312420"/>
                    <a:pt x="200216" y="304800"/>
                  </a:cubicBezTo>
                  <a:cubicBezTo>
                    <a:pt x="192596" y="300038"/>
                    <a:pt x="184976" y="294323"/>
                    <a:pt x="179261" y="286703"/>
                  </a:cubicBezTo>
                  <a:cubicBezTo>
                    <a:pt x="176404" y="282893"/>
                    <a:pt x="174499" y="278130"/>
                    <a:pt x="172594" y="273368"/>
                  </a:cubicBezTo>
                  <a:cubicBezTo>
                    <a:pt x="184024" y="268605"/>
                    <a:pt x="196406" y="267653"/>
                    <a:pt x="207836" y="268605"/>
                  </a:cubicBezTo>
                  <a:cubicBezTo>
                    <a:pt x="213551" y="268605"/>
                    <a:pt x="218314" y="264795"/>
                    <a:pt x="218314" y="259080"/>
                  </a:cubicBezTo>
                  <a:cubicBezTo>
                    <a:pt x="219266" y="253365"/>
                    <a:pt x="215456" y="248602"/>
                    <a:pt x="210694" y="246698"/>
                  </a:cubicBezTo>
                  <a:cubicBezTo>
                    <a:pt x="196406" y="244793"/>
                    <a:pt x="181166" y="246698"/>
                    <a:pt x="166879" y="251460"/>
                  </a:cubicBezTo>
                  <a:cubicBezTo>
                    <a:pt x="166879" y="249555"/>
                    <a:pt x="166879" y="247650"/>
                    <a:pt x="165926" y="246698"/>
                  </a:cubicBezTo>
                  <a:cubicBezTo>
                    <a:pt x="164974" y="238125"/>
                    <a:pt x="166879" y="229552"/>
                    <a:pt x="168784" y="220980"/>
                  </a:cubicBezTo>
                  <a:cubicBezTo>
                    <a:pt x="176404" y="200978"/>
                    <a:pt x="195454" y="192405"/>
                    <a:pt x="213551" y="185738"/>
                  </a:cubicBezTo>
                  <a:cubicBezTo>
                    <a:pt x="216409" y="184785"/>
                    <a:pt x="220219" y="183833"/>
                    <a:pt x="224981" y="182880"/>
                  </a:cubicBezTo>
                  <a:lnTo>
                    <a:pt x="227839" y="181928"/>
                  </a:lnTo>
                  <a:lnTo>
                    <a:pt x="228791" y="181928"/>
                  </a:lnTo>
                  <a:cubicBezTo>
                    <a:pt x="233554" y="182880"/>
                    <a:pt x="237364" y="183833"/>
                    <a:pt x="241174" y="184785"/>
                  </a:cubicBezTo>
                  <a:lnTo>
                    <a:pt x="245936" y="185738"/>
                  </a:lnTo>
                  <a:lnTo>
                    <a:pt x="251651" y="186690"/>
                  </a:lnTo>
                  <a:cubicBezTo>
                    <a:pt x="261176" y="198120"/>
                    <a:pt x="265939" y="212408"/>
                    <a:pt x="264986" y="226695"/>
                  </a:cubicBezTo>
                  <a:cubicBezTo>
                    <a:pt x="264034" y="240983"/>
                    <a:pt x="257366" y="254318"/>
                    <a:pt x="245936" y="263843"/>
                  </a:cubicBezTo>
                  <a:cubicBezTo>
                    <a:pt x="242126" y="267653"/>
                    <a:pt x="241174" y="274320"/>
                    <a:pt x="244984" y="279083"/>
                  </a:cubicBezTo>
                  <a:cubicBezTo>
                    <a:pt x="248794" y="282893"/>
                    <a:pt x="254509" y="283845"/>
                    <a:pt x="259271" y="280035"/>
                  </a:cubicBezTo>
                  <a:cubicBezTo>
                    <a:pt x="265939" y="274320"/>
                    <a:pt x="271654" y="267653"/>
                    <a:pt x="275464" y="260033"/>
                  </a:cubicBezTo>
                  <a:lnTo>
                    <a:pt x="276416" y="260033"/>
                  </a:lnTo>
                  <a:cubicBezTo>
                    <a:pt x="292609" y="258127"/>
                    <a:pt x="308801" y="253365"/>
                    <a:pt x="323089" y="245745"/>
                  </a:cubicBezTo>
                  <a:cubicBezTo>
                    <a:pt x="324994" y="243840"/>
                    <a:pt x="326899" y="241935"/>
                    <a:pt x="327851" y="239077"/>
                  </a:cubicBezTo>
                  <a:cubicBezTo>
                    <a:pt x="328804" y="236220"/>
                    <a:pt x="327851" y="233363"/>
                    <a:pt x="325946" y="231458"/>
                  </a:cubicBezTo>
                  <a:cubicBezTo>
                    <a:pt x="322136" y="226695"/>
                    <a:pt x="316421" y="225743"/>
                    <a:pt x="311659" y="228600"/>
                  </a:cubicBezTo>
                  <a:cubicBezTo>
                    <a:pt x="303086" y="233363"/>
                    <a:pt x="294514" y="237173"/>
                    <a:pt x="284036" y="238125"/>
                  </a:cubicBezTo>
                  <a:cubicBezTo>
                    <a:pt x="284989" y="235268"/>
                    <a:pt x="285941" y="231458"/>
                    <a:pt x="285941" y="228600"/>
                  </a:cubicBezTo>
                  <a:cubicBezTo>
                    <a:pt x="286894" y="216218"/>
                    <a:pt x="284989" y="203835"/>
                    <a:pt x="280226" y="193358"/>
                  </a:cubicBezTo>
                  <a:cubicBezTo>
                    <a:pt x="287846" y="194310"/>
                    <a:pt x="295466" y="195263"/>
                    <a:pt x="303086" y="195263"/>
                  </a:cubicBezTo>
                  <a:cubicBezTo>
                    <a:pt x="309754" y="195263"/>
                    <a:pt x="316421" y="194310"/>
                    <a:pt x="323089" y="193358"/>
                  </a:cubicBezTo>
                  <a:cubicBezTo>
                    <a:pt x="335471" y="208598"/>
                    <a:pt x="351664" y="219075"/>
                    <a:pt x="370714" y="223838"/>
                  </a:cubicBezTo>
                  <a:cubicBezTo>
                    <a:pt x="395479" y="236220"/>
                    <a:pt x="418339" y="252413"/>
                    <a:pt x="418339" y="279083"/>
                  </a:cubicBezTo>
                  <a:cubicBezTo>
                    <a:pt x="418339" y="282893"/>
                    <a:pt x="420244" y="287655"/>
                    <a:pt x="423101" y="289560"/>
                  </a:cubicBezTo>
                  <a:cubicBezTo>
                    <a:pt x="426911" y="291465"/>
                    <a:pt x="430721" y="291465"/>
                    <a:pt x="434531" y="289560"/>
                  </a:cubicBezTo>
                  <a:cubicBezTo>
                    <a:pt x="438341" y="287655"/>
                    <a:pt x="440246" y="282893"/>
                    <a:pt x="439294" y="279083"/>
                  </a:cubicBezTo>
                  <a:cubicBezTo>
                    <a:pt x="439294" y="258127"/>
                    <a:pt x="429769" y="239077"/>
                    <a:pt x="413576" y="226695"/>
                  </a:cubicBezTo>
                  <a:cubicBezTo>
                    <a:pt x="426911" y="225743"/>
                    <a:pt x="438341" y="219075"/>
                    <a:pt x="446914" y="209550"/>
                  </a:cubicBezTo>
                  <a:cubicBezTo>
                    <a:pt x="450724" y="204788"/>
                    <a:pt x="449771" y="198120"/>
                    <a:pt x="445961" y="194310"/>
                  </a:cubicBezTo>
                  <a:cubicBezTo>
                    <a:pt x="441199" y="190500"/>
                    <a:pt x="434531" y="191453"/>
                    <a:pt x="430721" y="195263"/>
                  </a:cubicBezTo>
                  <a:cubicBezTo>
                    <a:pt x="425959" y="200978"/>
                    <a:pt x="413576" y="205740"/>
                    <a:pt x="395479" y="204788"/>
                  </a:cubicBezTo>
                  <a:cubicBezTo>
                    <a:pt x="377381" y="204788"/>
                    <a:pt x="359284" y="198120"/>
                    <a:pt x="345949" y="186690"/>
                  </a:cubicBezTo>
                  <a:cubicBezTo>
                    <a:pt x="361189" y="180023"/>
                    <a:pt x="374524" y="168593"/>
                    <a:pt x="383096" y="154305"/>
                  </a:cubicBezTo>
                  <a:cubicBezTo>
                    <a:pt x="385954" y="149543"/>
                    <a:pt x="384049" y="142875"/>
                    <a:pt x="379286" y="139065"/>
                  </a:cubicBezTo>
                  <a:cubicBezTo>
                    <a:pt x="374524" y="136208"/>
                    <a:pt x="367856" y="138113"/>
                    <a:pt x="364999" y="142875"/>
                  </a:cubicBezTo>
                  <a:cubicBezTo>
                    <a:pt x="348806" y="172403"/>
                    <a:pt x="314516" y="180975"/>
                    <a:pt x="260224" y="167640"/>
                  </a:cubicBezTo>
                  <a:cubicBezTo>
                    <a:pt x="272606" y="157163"/>
                    <a:pt x="278321" y="140970"/>
                    <a:pt x="276416" y="124778"/>
                  </a:cubicBezTo>
                  <a:cubicBezTo>
                    <a:pt x="276416" y="120968"/>
                    <a:pt x="274511" y="117157"/>
                    <a:pt x="270701" y="115253"/>
                  </a:cubicBezTo>
                  <a:cubicBezTo>
                    <a:pt x="266891" y="113348"/>
                    <a:pt x="263081" y="113348"/>
                    <a:pt x="259271" y="116205"/>
                  </a:cubicBezTo>
                  <a:cubicBezTo>
                    <a:pt x="255461" y="118110"/>
                    <a:pt x="254509" y="122873"/>
                    <a:pt x="254509" y="126682"/>
                  </a:cubicBezTo>
                  <a:cubicBezTo>
                    <a:pt x="255461" y="151448"/>
                    <a:pt x="242126" y="156210"/>
                    <a:pt x="220219" y="162878"/>
                  </a:cubicBezTo>
                  <a:cubicBezTo>
                    <a:pt x="217361" y="163830"/>
                    <a:pt x="213551" y="164783"/>
                    <a:pt x="210694" y="165735"/>
                  </a:cubicBezTo>
                  <a:cubicBezTo>
                    <a:pt x="204979" y="152400"/>
                    <a:pt x="192596" y="141923"/>
                    <a:pt x="178309" y="138113"/>
                  </a:cubicBezTo>
                  <a:cubicBezTo>
                    <a:pt x="174499" y="137160"/>
                    <a:pt x="170689" y="138113"/>
                    <a:pt x="167831" y="140970"/>
                  </a:cubicBezTo>
                  <a:cubicBezTo>
                    <a:pt x="164974" y="143828"/>
                    <a:pt x="164021" y="147638"/>
                    <a:pt x="164974" y="152400"/>
                  </a:cubicBezTo>
                  <a:cubicBezTo>
                    <a:pt x="165926" y="156210"/>
                    <a:pt x="168784" y="159068"/>
                    <a:pt x="173546" y="160020"/>
                  </a:cubicBezTo>
                  <a:cubicBezTo>
                    <a:pt x="181166" y="161925"/>
                    <a:pt x="186881" y="167640"/>
                    <a:pt x="190691" y="174308"/>
                  </a:cubicBezTo>
                  <a:lnTo>
                    <a:pt x="190691" y="175260"/>
                  </a:lnTo>
                  <a:cubicBezTo>
                    <a:pt x="172594" y="182880"/>
                    <a:pt x="158306" y="197168"/>
                    <a:pt x="151639" y="215265"/>
                  </a:cubicBezTo>
                  <a:cubicBezTo>
                    <a:pt x="149734" y="219075"/>
                    <a:pt x="148781" y="223838"/>
                    <a:pt x="148781" y="228600"/>
                  </a:cubicBezTo>
                  <a:cubicBezTo>
                    <a:pt x="146876" y="226695"/>
                    <a:pt x="144971" y="224790"/>
                    <a:pt x="144019" y="221933"/>
                  </a:cubicBezTo>
                  <a:cubicBezTo>
                    <a:pt x="140209" y="214313"/>
                    <a:pt x="137351" y="204788"/>
                    <a:pt x="136399" y="196215"/>
                  </a:cubicBezTo>
                  <a:cubicBezTo>
                    <a:pt x="135446" y="192405"/>
                    <a:pt x="132589" y="188595"/>
                    <a:pt x="129731" y="187643"/>
                  </a:cubicBezTo>
                  <a:cubicBezTo>
                    <a:pt x="125921" y="185738"/>
                    <a:pt x="122111" y="186690"/>
                    <a:pt x="119254" y="189548"/>
                  </a:cubicBezTo>
                  <a:cubicBezTo>
                    <a:pt x="116396" y="192405"/>
                    <a:pt x="114491" y="196215"/>
                    <a:pt x="116396" y="200025"/>
                  </a:cubicBezTo>
                  <a:cubicBezTo>
                    <a:pt x="118301" y="211455"/>
                    <a:pt x="121159" y="221933"/>
                    <a:pt x="126874" y="231458"/>
                  </a:cubicBezTo>
                  <a:cubicBezTo>
                    <a:pt x="132589" y="240983"/>
                    <a:pt x="140209" y="248602"/>
                    <a:pt x="150686" y="253365"/>
                  </a:cubicBezTo>
                  <a:cubicBezTo>
                    <a:pt x="151639" y="266700"/>
                    <a:pt x="156401" y="280035"/>
                    <a:pt x="163069" y="292418"/>
                  </a:cubicBezTo>
                  <a:cubicBezTo>
                    <a:pt x="156401" y="300990"/>
                    <a:pt x="147829" y="307658"/>
                    <a:pt x="138304" y="313373"/>
                  </a:cubicBezTo>
                  <a:cubicBezTo>
                    <a:pt x="135446" y="315278"/>
                    <a:pt x="133541" y="319088"/>
                    <a:pt x="132589" y="322898"/>
                  </a:cubicBezTo>
                  <a:cubicBezTo>
                    <a:pt x="132589" y="326708"/>
                    <a:pt x="134494" y="330518"/>
                    <a:pt x="138304" y="332423"/>
                  </a:cubicBezTo>
                  <a:cubicBezTo>
                    <a:pt x="142114" y="334328"/>
                    <a:pt x="145924" y="334328"/>
                    <a:pt x="148781" y="331470"/>
                  </a:cubicBezTo>
                  <a:cubicBezTo>
                    <a:pt x="158306" y="324803"/>
                    <a:pt x="166879" y="318135"/>
                    <a:pt x="174499" y="309563"/>
                  </a:cubicBezTo>
                  <a:cubicBezTo>
                    <a:pt x="180214" y="314325"/>
                    <a:pt x="185929" y="318135"/>
                    <a:pt x="191644" y="321945"/>
                  </a:cubicBezTo>
                  <a:cubicBezTo>
                    <a:pt x="201169" y="327660"/>
                    <a:pt x="208789" y="334328"/>
                    <a:pt x="216409" y="342900"/>
                  </a:cubicBezTo>
                  <a:cubicBezTo>
                    <a:pt x="224981" y="353378"/>
                    <a:pt x="224981" y="373380"/>
                    <a:pt x="224981" y="390525"/>
                  </a:cubicBezTo>
                  <a:lnTo>
                    <a:pt x="224981" y="447675"/>
                  </a:lnTo>
                  <a:lnTo>
                    <a:pt x="181166" y="447675"/>
                  </a:lnTo>
                  <a:cubicBezTo>
                    <a:pt x="181166" y="377190"/>
                    <a:pt x="146876" y="373380"/>
                    <a:pt x="143066" y="371475"/>
                  </a:cubicBezTo>
                  <a:cubicBezTo>
                    <a:pt x="128779" y="367665"/>
                    <a:pt x="91631" y="347663"/>
                    <a:pt x="83059" y="307658"/>
                  </a:cubicBezTo>
                  <a:cubicBezTo>
                    <a:pt x="82106" y="305753"/>
                    <a:pt x="82106" y="302895"/>
                    <a:pt x="82106" y="300990"/>
                  </a:cubicBezTo>
                  <a:cubicBezTo>
                    <a:pt x="65914" y="278130"/>
                    <a:pt x="66866" y="246698"/>
                    <a:pt x="84964" y="224790"/>
                  </a:cubicBezTo>
                  <a:cubicBezTo>
                    <a:pt x="83059" y="218123"/>
                    <a:pt x="82106" y="211455"/>
                    <a:pt x="82106" y="204788"/>
                  </a:cubicBezTo>
                  <a:cubicBezTo>
                    <a:pt x="82106" y="174308"/>
                    <a:pt x="104014" y="147638"/>
                    <a:pt x="134494" y="141923"/>
                  </a:cubicBezTo>
                  <a:cubicBezTo>
                    <a:pt x="144019" y="115253"/>
                    <a:pt x="168784" y="97155"/>
                    <a:pt x="196406" y="98107"/>
                  </a:cubicBezTo>
                  <a:cubicBezTo>
                    <a:pt x="201169" y="98107"/>
                    <a:pt x="206884" y="99060"/>
                    <a:pt x="211646" y="100013"/>
                  </a:cubicBezTo>
                  <a:cubicBezTo>
                    <a:pt x="223076" y="86678"/>
                    <a:pt x="239269" y="79057"/>
                    <a:pt x="257366" y="77153"/>
                  </a:cubicBezTo>
                  <a:cubicBezTo>
                    <a:pt x="275464" y="76200"/>
                    <a:pt x="292609" y="81915"/>
                    <a:pt x="305944" y="94298"/>
                  </a:cubicBezTo>
                  <a:cubicBezTo>
                    <a:pt x="323089" y="82868"/>
                    <a:pt x="344044" y="80010"/>
                    <a:pt x="363094" y="85725"/>
                  </a:cubicBezTo>
                  <a:cubicBezTo>
                    <a:pt x="383096" y="91440"/>
                    <a:pt x="398336" y="106680"/>
                    <a:pt x="405004" y="125730"/>
                  </a:cubicBezTo>
                  <a:lnTo>
                    <a:pt x="408814" y="125730"/>
                  </a:lnTo>
                  <a:cubicBezTo>
                    <a:pt x="445009" y="125730"/>
                    <a:pt x="473584" y="154305"/>
                    <a:pt x="474536" y="190500"/>
                  </a:cubicBezTo>
                  <a:lnTo>
                    <a:pt x="474536" y="193358"/>
                  </a:lnTo>
                  <a:cubicBezTo>
                    <a:pt x="496444" y="205740"/>
                    <a:pt x="508826" y="229552"/>
                    <a:pt x="506921" y="254318"/>
                  </a:cubicBezTo>
                  <a:cubicBezTo>
                    <a:pt x="499301" y="287655"/>
                    <a:pt x="469774" y="313373"/>
                    <a:pt x="435484" y="312420"/>
                  </a:cubicBezTo>
                  <a:close/>
                  <a:moveTo>
                    <a:pt x="638366" y="412433"/>
                  </a:moveTo>
                  <a:lnTo>
                    <a:pt x="572644" y="299085"/>
                  </a:lnTo>
                  <a:lnTo>
                    <a:pt x="572644" y="295275"/>
                  </a:lnTo>
                  <a:cubicBezTo>
                    <a:pt x="576454" y="190500"/>
                    <a:pt x="523114" y="92393"/>
                    <a:pt x="432626" y="40005"/>
                  </a:cubicBezTo>
                  <a:cubicBezTo>
                    <a:pt x="342139" y="-13335"/>
                    <a:pt x="230696" y="-13335"/>
                    <a:pt x="140209" y="40005"/>
                  </a:cubicBezTo>
                  <a:cubicBezTo>
                    <a:pt x="49721" y="92393"/>
                    <a:pt x="-3619" y="190500"/>
                    <a:pt x="191" y="295275"/>
                  </a:cubicBezTo>
                  <a:cubicBezTo>
                    <a:pt x="191" y="384810"/>
                    <a:pt x="41149" y="469583"/>
                    <a:pt x="112586" y="523875"/>
                  </a:cubicBezTo>
                  <a:lnTo>
                    <a:pt x="112586" y="762000"/>
                  </a:lnTo>
                  <a:lnTo>
                    <a:pt x="413576" y="762000"/>
                  </a:lnTo>
                  <a:lnTo>
                    <a:pt x="413576" y="648653"/>
                  </a:lnTo>
                  <a:lnTo>
                    <a:pt x="460249" y="648653"/>
                  </a:lnTo>
                  <a:cubicBezTo>
                    <a:pt x="490729" y="648653"/>
                    <a:pt x="519304" y="637223"/>
                    <a:pt x="540259" y="615315"/>
                  </a:cubicBezTo>
                  <a:cubicBezTo>
                    <a:pt x="561214" y="594360"/>
                    <a:pt x="572644" y="564833"/>
                    <a:pt x="572644" y="535305"/>
                  </a:cubicBezTo>
                  <a:lnTo>
                    <a:pt x="572644" y="478155"/>
                  </a:lnTo>
                  <a:lnTo>
                    <a:pt x="614554" y="478155"/>
                  </a:lnTo>
                  <a:cubicBezTo>
                    <a:pt x="639319" y="476250"/>
                    <a:pt x="661226" y="447675"/>
                    <a:pt x="638366" y="412433"/>
                  </a:cubicBezTo>
                  <a:close/>
                </a:path>
              </a:pathLst>
            </a:custGeom>
            <a:solidFill>
              <a:schemeClr val="bg1"/>
            </a:solidFill>
            <a:ln w="9525" cap="flat">
              <a:noFill/>
              <a:prstDash val="solid"/>
              <a:miter/>
            </a:ln>
          </p:spPr>
          <p:txBody>
            <a:bodyPr rtlCol="0" anchor="ctr"/>
            <a:lstStyle/>
            <a:p>
              <a:pPr defTabSz="914310">
                <a:defRPr/>
              </a:pPr>
              <a:endParaRPr lang="en-US">
                <a:solidFill>
                  <a:srgbClr val="000000"/>
                </a:solidFill>
                <a:latin typeface="Helvetica Now Text"/>
              </a:endParaRPr>
            </a:p>
          </p:txBody>
        </p:sp>
      </p:grpSp>
      <p:sp>
        <p:nvSpPr>
          <p:cNvPr id="19" name="TextBox 18">
            <a:extLst>
              <a:ext uri="{FF2B5EF4-FFF2-40B4-BE49-F238E27FC236}">
                <a16:creationId xmlns:a16="http://schemas.microsoft.com/office/drawing/2014/main" id="{63E4C34E-3ABE-9D81-CDFE-4AEC75FFECD0}"/>
              </a:ext>
            </a:extLst>
          </p:cNvPr>
          <p:cNvSpPr txBox="1"/>
          <p:nvPr/>
        </p:nvSpPr>
        <p:spPr>
          <a:xfrm>
            <a:off x="6575939" y="2074504"/>
            <a:ext cx="2009644" cy="572163"/>
          </a:xfrm>
          <a:prstGeom prst="rect">
            <a:avLst/>
          </a:prstGeom>
          <a:noFill/>
        </p:spPr>
        <p:txBody>
          <a:bodyPr wrap="square" lIns="0" tIns="0" rIns="0" bIns="0" rtlCol="0">
            <a:noAutofit/>
          </a:bodyPr>
          <a:lstStyle/>
          <a:p>
            <a:pPr defTabSz="914310">
              <a:lnSpc>
                <a:spcPts val="1900"/>
              </a:lnSpc>
              <a:spcAft>
                <a:spcPts val="1100"/>
              </a:spcAft>
              <a:defRPr/>
            </a:pPr>
            <a:r>
              <a:rPr lang="en-US" sz="1600" b="1">
                <a:solidFill>
                  <a:srgbClr val="EB0017"/>
                </a:solidFill>
                <a:latin typeface="Helvetica Now Text"/>
              </a:rPr>
              <a:t>Workplace Culture and Management</a:t>
            </a:r>
            <a:r>
              <a:rPr lang="en-US" sz="1600" b="1" baseline="30000">
                <a:solidFill>
                  <a:srgbClr val="EB0017"/>
                </a:solidFill>
                <a:latin typeface="Helvetica Now Text"/>
              </a:rPr>
              <a:t>1</a:t>
            </a:r>
            <a:endParaRPr lang="en-US" sz="1200" spc="-25" baseline="30000">
              <a:solidFill>
                <a:srgbClr val="000000"/>
              </a:solidFill>
              <a:latin typeface="Helvetica Now Text" panose="020B0504030202020204" pitchFamily="34" charset="0"/>
            </a:endParaRPr>
          </a:p>
        </p:txBody>
      </p:sp>
      <p:graphicFrame>
        <p:nvGraphicFramePr>
          <p:cNvPr id="24" name="Chart 23">
            <a:extLst>
              <a:ext uri="{FF2B5EF4-FFF2-40B4-BE49-F238E27FC236}">
                <a16:creationId xmlns:a16="http://schemas.microsoft.com/office/drawing/2014/main" id="{16E40BBB-94A7-3957-E40F-ED362D122149}"/>
              </a:ext>
            </a:extLst>
          </p:cNvPr>
          <p:cNvGraphicFramePr/>
          <p:nvPr/>
        </p:nvGraphicFramePr>
        <p:xfrm>
          <a:off x="6178075" y="2684092"/>
          <a:ext cx="1646843" cy="1097896"/>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A0CC99EE-FFC5-4222-E8AF-0B585A642942}"/>
              </a:ext>
            </a:extLst>
          </p:cNvPr>
          <p:cNvSpPr txBox="1"/>
          <p:nvPr/>
        </p:nvSpPr>
        <p:spPr>
          <a:xfrm>
            <a:off x="6721938" y="3069614"/>
            <a:ext cx="798413" cy="255136"/>
          </a:xfrm>
          <a:prstGeom prst="rect">
            <a:avLst/>
          </a:prstGeom>
          <a:noFill/>
        </p:spPr>
        <p:txBody>
          <a:bodyPr wrap="square" lIns="0" tIns="0" rIns="0" bIns="0" rtlCol="0">
            <a:noAutofit/>
          </a:bodyPr>
          <a:lstStyle/>
          <a:p>
            <a:pPr defTabSz="914310">
              <a:lnSpc>
                <a:spcPct val="117000"/>
              </a:lnSpc>
              <a:spcAft>
                <a:spcPts val="500"/>
              </a:spcAft>
              <a:defRPr/>
            </a:pPr>
            <a:r>
              <a:rPr lang="en-US" b="1" kern="0" dirty="0">
                <a:solidFill>
                  <a:srgbClr val="007585"/>
                </a:solidFill>
                <a:latin typeface="Helvetica Now Text" panose="020B0504030202020204" pitchFamily="34" charset="0"/>
                <a:cs typeface="Segoe UI" panose="020B0502040204020203" pitchFamily="34" charset="0"/>
              </a:rPr>
              <a:t>72%</a:t>
            </a:r>
          </a:p>
        </p:txBody>
      </p:sp>
      <p:sp>
        <p:nvSpPr>
          <p:cNvPr id="27" name="TextBox 26">
            <a:extLst>
              <a:ext uri="{FF2B5EF4-FFF2-40B4-BE49-F238E27FC236}">
                <a16:creationId xmlns:a16="http://schemas.microsoft.com/office/drawing/2014/main" id="{BFB54D76-6CB2-7F77-2B61-71B348BFD2C4}"/>
              </a:ext>
            </a:extLst>
          </p:cNvPr>
          <p:cNvSpPr txBox="1"/>
          <p:nvPr/>
        </p:nvSpPr>
        <p:spPr>
          <a:xfrm>
            <a:off x="7572873" y="2773228"/>
            <a:ext cx="1150411" cy="1097896"/>
          </a:xfrm>
          <a:prstGeom prst="rect">
            <a:avLst/>
          </a:prstGeom>
          <a:noFill/>
        </p:spPr>
        <p:txBody>
          <a:bodyPr wrap="square" lIns="0" tIns="0" rIns="0" bIns="0" rtlCol="0">
            <a:noAutofit/>
          </a:bodyPr>
          <a:lstStyle/>
          <a:p>
            <a:pPr defTabSz="914310">
              <a:spcAft>
                <a:spcPts val="500"/>
              </a:spcAft>
              <a:defRPr/>
            </a:pPr>
            <a:r>
              <a:rPr lang="en-US" sz="1400" kern="0">
                <a:solidFill>
                  <a:srgbClr val="5D6D78"/>
                </a:solidFill>
                <a:latin typeface="Helvetica Now Text" panose="020B0504030202020204" pitchFamily="34" charset="0"/>
                <a:cs typeface="Segoe UI" panose="020B0502040204020203" pitchFamily="34" charset="0"/>
              </a:rPr>
              <a:t>of Gen </a:t>
            </a:r>
            <a:r>
              <a:rPr lang="en-US" sz="1400" kern="0" err="1">
                <a:solidFill>
                  <a:srgbClr val="5D6D78"/>
                </a:solidFill>
                <a:latin typeface="Helvetica Now Text" panose="020B0504030202020204" pitchFamily="34" charset="0"/>
                <a:cs typeface="Segoe UI" panose="020B0502040204020203" pitchFamily="34" charset="0"/>
              </a:rPr>
              <a:t>Zers</a:t>
            </a:r>
            <a:r>
              <a:rPr lang="en-US" sz="1400" kern="0">
                <a:solidFill>
                  <a:srgbClr val="5D6D78"/>
                </a:solidFill>
                <a:latin typeface="Helvetica Now Text" panose="020B0504030202020204" pitchFamily="34" charset="0"/>
                <a:cs typeface="Segoe UI" panose="020B0502040204020203" pitchFamily="34" charset="0"/>
              </a:rPr>
              <a:t> want to talk about mental health openly at work</a:t>
            </a:r>
          </a:p>
        </p:txBody>
      </p:sp>
      <p:grpSp>
        <p:nvGrpSpPr>
          <p:cNvPr id="22" name="Group 21">
            <a:extLst>
              <a:ext uri="{FF2B5EF4-FFF2-40B4-BE49-F238E27FC236}">
                <a16:creationId xmlns:a16="http://schemas.microsoft.com/office/drawing/2014/main" id="{D4F5ADF5-CB53-5E25-B36F-17CD6A0B789F}"/>
              </a:ext>
            </a:extLst>
          </p:cNvPr>
          <p:cNvGrpSpPr/>
          <p:nvPr/>
        </p:nvGrpSpPr>
        <p:grpSpPr>
          <a:xfrm>
            <a:off x="6291531" y="1429477"/>
            <a:ext cx="642895" cy="590370"/>
            <a:chOff x="12674650" y="2838996"/>
            <a:chExt cx="1285790" cy="1180739"/>
          </a:xfrm>
        </p:grpSpPr>
        <p:sp>
          <p:nvSpPr>
            <p:cNvPr id="29" name="Rectangle 28">
              <a:extLst>
                <a:ext uri="{FF2B5EF4-FFF2-40B4-BE49-F238E27FC236}">
                  <a16:creationId xmlns:a16="http://schemas.microsoft.com/office/drawing/2014/main" id="{B7DC26E0-930A-E8CA-FCB5-CF62BB46734E}"/>
                </a:ext>
              </a:extLst>
            </p:cNvPr>
            <p:cNvSpPr/>
            <p:nvPr/>
          </p:nvSpPr>
          <p:spPr>
            <a:xfrm>
              <a:off x="12674650" y="2838996"/>
              <a:ext cx="1285790" cy="11807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1500">
                <a:solidFill>
                  <a:srgbClr val="5D6D78"/>
                </a:solidFill>
                <a:latin typeface="Helvetica Now Text"/>
              </a:endParaRPr>
            </a:p>
          </p:txBody>
        </p:sp>
        <p:pic>
          <p:nvPicPr>
            <p:cNvPr id="37" name="Graphic 36" descr="Care with solid fill">
              <a:extLst>
                <a:ext uri="{FF2B5EF4-FFF2-40B4-BE49-F238E27FC236}">
                  <a16:creationId xmlns:a16="http://schemas.microsoft.com/office/drawing/2014/main" id="{CF0AB844-0F39-3CA5-277E-27342137E4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30137" y="2964608"/>
              <a:ext cx="914340" cy="914340"/>
            </a:xfrm>
            <a:prstGeom prst="rect">
              <a:avLst/>
            </a:prstGeom>
          </p:spPr>
        </p:pic>
      </p:grpSp>
      <p:sp>
        <p:nvSpPr>
          <p:cNvPr id="30" name="TextBox 29">
            <a:extLst>
              <a:ext uri="{FF2B5EF4-FFF2-40B4-BE49-F238E27FC236}">
                <a16:creationId xmlns:a16="http://schemas.microsoft.com/office/drawing/2014/main" id="{E18AEBFA-B87C-C4F8-DD67-03C72FFD1AF7}"/>
              </a:ext>
            </a:extLst>
          </p:cNvPr>
          <p:cNvSpPr txBox="1"/>
          <p:nvPr/>
        </p:nvSpPr>
        <p:spPr>
          <a:xfrm>
            <a:off x="9175920" y="2072674"/>
            <a:ext cx="2403973" cy="572163"/>
          </a:xfrm>
          <a:prstGeom prst="rect">
            <a:avLst/>
          </a:prstGeom>
          <a:noFill/>
        </p:spPr>
        <p:txBody>
          <a:bodyPr wrap="square" lIns="0" tIns="0" rIns="0" bIns="0" rtlCol="0">
            <a:noAutofit/>
          </a:bodyPr>
          <a:lstStyle/>
          <a:p>
            <a:pPr defTabSz="914310">
              <a:lnSpc>
                <a:spcPts val="1900"/>
              </a:lnSpc>
              <a:spcAft>
                <a:spcPts val="1100"/>
              </a:spcAft>
              <a:defRPr/>
            </a:pPr>
            <a:r>
              <a:rPr lang="en-GB" sz="1600" b="1">
                <a:solidFill>
                  <a:srgbClr val="007585"/>
                </a:solidFill>
                <a:latin typeface="Helvetica Now Text"/>
              </a:rPr>
              <a:t>Societal and Individual Influences and Impacts</a:t>
            </a:r>
          </a:p>
        </p:txBody>
      </p:sp>
      <p:sp>
        <p:nvSpPr>
          <p:cNvPr id="31" name="Rectangle 30">
            <a:extLst>
              <a:ext uri="{FF2B5EF4-FFF2-40B4-BE49-F238E27FC236}">
                <a16:creationId xmlns:a16="http://schemas.microsoft.com/office/drawing/2014/main" id="{45A4C1BE-9860-3C29-B6E5-9352C1CE9F12}"/>
              </a:ext>
            </a:extLst>
          </p:cNvPr>
          <p:cNvSpPr/>
          <p:nvPr/>
        </p:nvSpPr>
        <p:spPr>
          <a:xfrm>
            <a:off x="8994056" y="1438254"/>
            <a:ext cx="642895" cy="590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1500">
              <a:solidFill>
                <a:srgbClr val="5D6D78"/>
              </a:solidFill>
              <a:latin typeface="Helvetica Now Text"/>
            </a:endParaRPr>
          </a:p>
        </p:txBody>
      </p:sp>
      <p:pic>
        <p:nvPicPr>
          <p:cNvPr id="23" name="Graphic 22" descr="Comment Like with solid fill">
            <a:extLst>
              <a:ext uri="{FF2B5EF4-FFF2-40B4-BE49-F238E27FC236}">
                <a16:creationId xmlns:a16="http://schemas.microsoft.com/office/drawing/2014/main" id="{7DE24CCF-55C6-5279-E0DD-95C4098ED7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37744" y="1482304"/>
            <a:ext cx="535217" cy="535217"/>
          </a:xfrm>
          <a:prstGeom prst="rect">
            <a:avLst/>
          </a:prstGeom>
        </p:spPr>
      </p:pic>
      <p:sp>
        <p:nvSpPr>
          <p:cNvPr id="33" name="TextBox 32">
            <a:extLst>
              <a:ext uri="{FF2B5EF4-FFF2-40B4-BE49-F238E27FC236}">
                <a16:creationId xmlns:a16="http://schemas.microsoft.com/office/drawing/2014/main" id="{E4554596-639A-BDF5-5F77-7D64A89EF0DB}"/>
              </a:ext>
            </a:extLst>
          </p:cNvPr>
          <p:cNvSpPr txBox="1"/>
          <p:nvPr/>
        </p:nvSpPr>
        <p:spPr>
          <a:xfrm>
            <a:off x="1166321" y="6185533"/>
            <a:ext cx="6110654" cy="648896"/>
          </a:xfrm>
          <a:prstGeom prst="rect">
            <a:avLst/>
          </a:prstGeom>
          <a:noFill/>
        </p:spPr>
        <p:txBody>
          <a:bodyPr wrap="square">
            <a:spAutoFit/>
          </a:bodyPr>
          <a:lstStyle/>
          <a:p>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239507" indent="-239507">
              <a:lnSpc>
                <a:spcPct val="98000"/>
              </a:lnSpc>
              <a:spcBef>
                <a:spcPts val="209"/>
              </a:spcBef>
              <a:buAutoNum type="arabicPeriod"/>
            </a:pPr>
            <a:r>
              <a:rPr lang="en-US" sz="500" dirty="0">
                <a:latin typeface="Helvetica Now Text" panose="020B0504030202020204" pitchFamily="34" charset="0"/>
                <a:ea typeface="Times New Roman" panose="02020603050405020304" pitchFamily="18" charset="0"/>
                <a:cs typeface="Arial"/>
              </a:rPr>
              <a:t>Calm 2023 Workforce Mental Health Trends Report </a:t>
            </a:r>
            <a:endParaRPr lang="en-US" sz="500" dirty="0">
              <a:latin typeface="Helvetica Now Text" panose="020B0504030202020204" pitchFamily="34" charset="0"/>
              <a:ea typeface="Times New Roman" panose="02020603050405020304" pitchFamily="18" charset="0"/>
              <a:cs typeface="Arial" panose="020B0604020202020204" pitchFamily="34" charset="0"/>
            </a:endParaRPr>
          </a:p>
          <a:p>
            <a:pPr marL="239507" indent="-239507">
              <a:lnSpc>
                <a:spcPct val="98000"/>
              </a:lnSpc>
              <a:spcBef>
                <a:spcPts val="209"/>
              </a:spcBef>
              <a:buFontTx/>
              <a:buAutoNum type="arabicPeriod"/>
            </a:pPr>
            <a:r>
              <a:rPr lang="en-US" sz="500" i="1" dirty="0">
                <a:latin typeface="Helvetica Now Text" panose="020B0504030202020204" pitchFamily="34" charset="0"/>
              </a:rPr>
              <a:t>Overcoming barriers to mental health treatment</a:t>
            </a:r>
            <a:r>
              <a:rPr lang="en-US" sz="500" dirty="0">
                <a:latin typeface="Helvetica Now Text" panose="020B0504030202020204" pitchFamily="34" charset="0"/>
              </a:rPr>
              <a:t>. Lyra Health. (2022, October 19). </a:t>
            </a:r>
            <a:r>
              <a:rPr lang="en-US" sz="500" dirty="0">
                <a:latin typeface="Helvetica Now Text" panose="020B0504030202020204" pitchFamily="34" charset="0"/>
                <a:hlinkClick r:id="rId10">
                  <a:extLst>
                    <a:ext uri="{A12FA001-AC4F-418D-AE19-62706E023703}">
                      <ahyp:hlinkClr xmlns:ahyp="http://schemas.microsoft.com/office/drawing/2018/hyperlinkcolor" val="tx"/>
                    </a:ext>
                  </a:extLst>
                </a:hlinkClick>
              </a:rPr>
              <a:t>https://www.lyrahealth.com/blog/barriers-mental-health/</a:t>
            </a:r>
            <a:endParaRPr lang="en-US" sz="500" dirty="0">
              <a:latin typeface="Helvetica Now Text" panose="020B0504030202020204" pitchFamily="34" charset="0"/>
            </a:endParaRPr>
          </a:p>
          <a:p>
            <a:pPr marL="240166" indent="-240166">
              <a:lnSpc>
                <a:spcPct val="98000"/>
              </a:lnSpc>
              <a:spcBef>
                <a:spcPts val="209"/>
              </a:spcBef>
              <a:buFontTx/>
              <a:buAutoNum type="arabicPeriod"/>
            </a:pPr>
            <a:r>
              <a:rPr lang="en-US" sz="500" i="1" dirty="0">
                <a:latin typeface="Helvetica Now Text" panose="020B0504030202020204" pitchFamily="34" charset="0"/>
              </a:rPr>
              <a:t>The state of Mental Health in America</a:t>
            </a:r>
            <a:r>
              <a:rPr lang="en-US" sz="500" dirty="0">
                <a:latin typeface="Helvetica Now Text" panose="020B0504030202020204" pitchFamily="34" charset="0"/>
              </a:rPr>
              <a:t>. Mental Health America. (n.d.). </a:t>
            </a:r>
            <a:r>
              <a:rPr lang="en-US" sz="500" dirty="0">
                <a:latin typeface="Helvetica Now Text" panose="020B0504030202020204" pitchFamily="34" charset="0"/>
                <a:hlinkClick r:id="rId11">
                  <a:extLst>
                    <a:ext uri="{A12FA001-AC4F-418D-AE19-62706E023703}">
                      <ahyp:hlinkClr xmlns:ahyp="http://schemas.microsoft.com/office/drawing/2018/hyperlinkcolor" val="tx"/>
                    </a:ext>
                  </a:extLst>
                </a:hlinkClick>
              </a:rPr>
              <a:t>https://mhanational.org/issues/state-mental-health-america</a:t>
            </a:r>
            <a:r>
              <a:rPr lang="en-US" sz="500" dirty="0">
                <a:latin typeface="Helvetica Now Text" panose="020B0504030202020204" pitchFamily="34" charset="0"/>
              </a:rPr>
              <a:t> </a:t>
            </a:r>
          </a:p>
          <a:p>
            <a:pPr marL="240166" indent="-240166">
              <a:lnSpc>
                <a:spcPct val="98000"/>
              </a:lnSpc>
              <a:spcBef>
                <a:spcPts val="209"/>
              </a:spcBef>
              <a:buFontTx/>
              <a:buAutoNum type="arabicPeriod"/>
            </a:pPr>
            <a:r>
              <a:rPr lang="en-US" sz="500" dirty="0">
                <a:latin typeface="Helvetica Now Text" panose="020B0504030202020204" pitchFamily="34" charset="0"/>
              </a:rPr>
              <a:t>Over One-Third of Americans Live in Areas Lacking Mental Health Professionals” </a:t>
            </a:r>
            <a:r>
              <a:rPr lang="en-US" sz="500" dirty="0" err="1">
                <a:latin typeface="Helvetica Now Text" panose="020B0504030202020204" pitchFamily="34" charset="0"/>
              </a:rPr>
              <a:t>USAFacts</a:t>
            </a:r>
            <a:r>
              <a:rPr lang="en-US" sz="500" dirty="0">
                <a:latin typeface="Helvetica Now Text" panose="020B0504030202020204" pitchFamily="34" charset="0"/>
              </a:rPr>
              <a:t>, 14 July 2021, </a:t>
            </a:r>
            <a:r>
              <a:rPr lang="en-US" sz="500" u="sng" dirty="0">
                <a:latin typeface="Helvetica Now Text" panose="020B0504030202020204" pitchFamily="34" charset="0"/>
                <a:hlinkClick r:id="rId12">
                  <a:extLst>
                    <a:ext uri="{A12FA001-AC4F-418D-AE19-62706E023703}">
                      <ahyp:hlinkClr xmlns:ahyp="http://schemas.microsoft.com/office/drawing/2018/hyperlinkcolor" val="tx"/>
                    </a:ext>
                  </a:extLst>
                </a:hlinkClick>
              </a:rPr>
              <a:t>Over one-third of Americans live in areas lacking mental health professionals - </a:t>
            </a:r>
            <a:r>
              <a:rPr lang="en-US" sz="500" u="sng" dirty="0" err="1">
                <a:latin typeface="Helvetica Now Text" panose="020B0504030202020204" pitchFamily="34" charset="0"/>
                <a:hlinkClick r:id="rId12">
                  <a:extLst>
                    <a:ext uri="{A12FA001-AC4F-418D-AE19-62706E023703}">
                      <ahyp:hlinkClr xmlns:ahyp="http://schemas.microsoft.com/office/drawing/2018/hyperlinkcolor" val="tx"/>
                    </a:ext>
                  </a:extLst>
                </a:hlinkClick>
              </a:rPr>
              <a:t>USAFacts</a:t>
            </a:r>
            <a:r>
              <a:rPr lang="en-US" sz="500" dirty="0">
                <a:latin typeface="Helvetica Now Text" panose="020B0504030202020204" pitchFamily="34" charset="0"/>
              </a:rPr>
              <a:t> </a:t>
            </a:r>
          </a:p>
        </p:txBody>
      </p:sp>
    </p:spTree>
    <p:extLst>
      <p:ext uri="{BB962C8B-B14F-4D97-AF65-F5344CB8AC3E}">
        <p14:creationId xmlns:p14="http://schemas.microsoft.com/office/powerpoint/2010/main" val="110623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83F54-5DE6-2949-1CE7-DF1335075FB8}"/>
              </a:ext>
            </a:extLst>
          </p:cNvPr>
          <p:cNvSpPr>
            <a:spLocks noGrp="1"/>
          </p:cNvSpPr>
          <p:nvPr>
            <p:ph type="body" sz="quarter" idx="16"/>
          </p:nvPr>
        </p:nvSpPr>
        <p:spPr/>
        <p:txBody>
          <a:bodyPr/>
          <a:lstStyle/>
          <a:p>
            <a:r>
              <a:rPr lang="en-US" dirty="0"/>
              <a:t>Morale In School Districts</a:t>
            </a:r>
          </a:p>
        </p:txBody>
      </p:sp>
    </p:spTree>
    <p:extLst>
      <p:ext uri="{BB962C8B-B14F-4D97-AF65-F5344CB8AC3E}">
        <p14:creationId xmlns:p14="http://schemas.microsoft.com/office/powerpoint/2010/main" val="2825426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151ABF-9FAC-5FB0-56CE-6DB547E3C15A}"/>
              </a:ext>
            </a:extLst>
          </p:cNvPr>
          <p:cNvSpPr>
            <a:spLocks noGrp="1"/>
          </p:cNvSpPr>
          <p:nvPr>
            <p:ph type="sldNum" sz="quarter" idx="12"/>
          </p:nvPr>
        </p:nvSpPr>
        <p:spPr/>
        <p:txBody>
          <a:bodyPr/>
          <a:lstStyle/>
          <a:p>
            <a:fld id="{91D568E7-61F5-D04E-995D-81EF41C01A2A}" type="slidenum">
              <a:rPr lang="en-GB" smtClean="0"/>
              <a:pPr/>
              <a:t>15</a:t>
            </a:fld>
            <a:endParaRPr lang="en-GB"/>
          </a:p>
        </p:txBody>
      </p:sp>
      <p:sp>
        <p:nvSpPr>
          <p:cNvPr id="3" name="Title 2">
            <a:extLst>
              <a:ext uri="{FF2B5EF4-FFF2-40B4-BE49-F238E27FC236}">
                <a16:creationId xmlns:a16="http://schemas.microsoft.com/office/drawing/2014/main" id="{04187BE0-DEB8-1FE9-F50F-32F748133FED}"/>
              </a:ext>
            </a:extLst>
          </p:cNvPr>
          <p:cNvSpPr>
            <a:spLocks noGrp="1"/>
          </p:cNvSpPr>
          <p:nvPr>
            <p:ph type="title"/>
          </p:nvPr>
        </p:nvSpPr>
        <p:spPr/>
        <p:txBody>
          <a:bodyPr/>
          <a:lstStyle/>
          <a:p>
            <a:r>
              <a:rPr lang="en-US" dirty="0"/>
              <a:t>Defining Morale</a:t>
            </a:r>
          </a:p>
        </p:txBody>
      </p:sp>
      <p:sp>
        <p:nvSpPr>
          <p:cNvPr id="5" name="Content Placeholder 4">
            <a:extLst>
              <a:ext uri="{FF2B5EF4-FFF2-40B4-BE49-F238E27FC236}">
                <a16:creationId xmlns:a16="http://schemas.microsoft.com/office/drawing/2014/main" id="{28695C34-7BF8-AA05-1CD6-64B0D475CAE0}"/>
              </a:ext>
            </a:extLst>
          </p:cNvPr>
          <p:cNvSpPr>
            <a:spLocks noGrp="1"/>
          </p:cNvSpPr>
          <p:nvPr>
            <p:ph sz="quarter" idx="14"/>
          </p:nvPr>
        </p:nvSpPr>
        <p:spPr/>
        <p:txBody>
          <a:bodyPr/>
          <a:lstStyle/>
          <a:p>
            <a:r>
              <a:rPr lang="en-US" sz="2000" b="0" i="0" dirty="0" err="1">
                <a:effectLst/>
                <a:latin typeface="Helvetica Now Text" panose="020B0504030202020204" pitchFamily="34" charset="0"/>
              </a:rPr>
              <a:t>mo·rale</a:t>
            </a:r>
            <a:endParaRPr lang="en-US" sz="2000" b="0" i="0" dirty="0">
              <a:effectLst/>
              <a:latin typeface="Helvetica Now Text" panose="020B0504030202020204" pitchFamily="34" charset="0"/>
            </a:endParaRPr>
          </a:p>
          <a:p>
            <a:r>
              <a:rPr lang="en-US" sz="2000" b="0" i="0" dirty="0">
                <a:effectLst/>
                <a:latin typeface="Helvetica Now Text" panose="020B0504030202020204" pitchFamily="34" charset="0"/>
              </a:rPr>
              <a:t>/</a:t>
            </a:r>
            <a:r>
              <a:rPr lang="en-US" sz="2000" b="0" i="0" dirty="0" err="1">
                <a:effectLst/>
                <a:latin typeface="Helvetica Now Text" panose="020B0504030202020204" pitchFamily="34" charset="0"/>
              </a:rPr>
              <a:t>məˈral</a:t>
            </a:r>
            <a:r>
              <a:rPr lang="en-US" sz="2000" b="0" i="0" dirty="0">
                <a:effectLst/>
                <a:latin typeface="Helvetica Now Text" panose="020B0504030202020204" pitchFamily="34" charset="0"/>
              </a:rPr>
              <a:t>/</a:t>
            </a:r>
          </a:p>
          <a:p>
            <a:r>
              <a:rPr lang="en-US" sz="2000" b="0" i="0" dirty="0">
                <a:effectLst/>
                <a:latin typeface="Helvetica Now Text" panose="020B0504030202020204" pitchFamily="34" charset="0"/>
              </a:rPr>
              <a:t>noun</a:t>
            </a:r>
          </a:p>
          <a:p>
            <a:pPr marL="457200" indent="-457200">
              <a:buFont typeface="Arial" panose="020B0604020202020204" pitchFamily="34" charset="0"/>
              <a:buChar char="•"/>
            </a:pPr>
            <a:r>
              <a:rPr lang="en-US" sz="2800" b="0" i="0" dirty="0">
                <a:effectLst/>
                <a:latin typeface="Helvetica Now Text" panose="020B0504030202020204" pitchFamily="34" charset="0"/>
              </a:rPr>
              <a:t>the confidence, enthusiasm, and discipline of a person or group at a particular time</a:t>
            </a:r>
          </a:p>
          <a:p>
            <a:pPr marL="457200" indent="-457200">
              <a:buFont typeface="Arial" panose="020B0604020202020204" pitchFamily="34" charset="0"/>
              <a:buChar char="•"/>
            </a:pPr>
            <a:r>
              <a:rPr lang="en-US" sz="2800" b="0" i="0" dirty="0">
                <a:effectLst/>
                <a:latin typeface="Helvetica Now Text" panose="020B0504030202020204" pitchFamily="34" charset="0"/>
              </a:rPr>
              <a:t>the capacity of a group of people to pull together persistently and consistently in pursuit of a common purpose</a:t>
            </a:r>
          </a:p>
        </p:txBody>
      </p:sp>
      <p:sp>
        <p:nvSpPr>
          <p:cNvPr id="11" name="TextBox 10">
            <a:extLst>
              <a:ext uri="{FF2B5EF4-FFF2-40B4-BE49-F238E27FC236}">
                <a16:creationId xmlns:a16="http://schemas.microsoft.com/office/drawing/2014/main" id="{E0D93073-217C-D919-1A7F-30536F0F959C}"/>
              </a:ext>
            </a:extLst>
          </p:cNvPr>
          <p:cNvSpPr txBox="1"/>
          <p:nvPr/>
        </p:nvSpPr>
        <p:spPr>
          <a:xfrm>
            <a:off x="1123229" y="6282079"/>
            <a:ext cx="6096000" cy="400110"/>
          </a:xfrm>
          <a:prstGeom prst="rect">
            <a:avLst/>
          </a:prstGeom>
          <a:noFill/>
        </p:spPr>
        <p:txBody>
          <a:bodyPr wrap="square">
            <a:spAutoFit/>
          </a:bodyPr>
          <a:lstStyle/>
          <a:p>
            <a:r>
              <a:rPr lang="en-US" sz="500" b="1" dirty="0">
                <a:latin typeface="Helvetica Now Text" panose="020B0504030202020204" pitchFamily="34" charset="0"/>
                <a:ea typeface="MS Mincho" panose="02020609040205080304" pitchFamily="49" charset="-128"/>
                <a:cs typeface="Arial" panose="020B0604020202020204" pitchFamily="34" charset="0"/>
              </a:rPr>
              <a:t>Sources:</a:t>
            </a:r>
          </a:p>
          <a:p>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Oxford Languages and Google - English | Oxford Languages (oup.com)</a:t>
            </a:r>
            <a:endParaRPr lang="en-US" sz="500" dirty="0">
              <a:latin typeface="Helvetica Now Text" panose="020B0504030202020204" pitchFamily="34" charset="0"/>
            </a:endParaRPr>
          </a:p>
          <a:p>
            <a:r>
              <a:rPr lang="en-US" sz="500" dirty="0">
                <a:latin typeface="Helvetica Now Text" panose="020B0504030202020204" pitchFamily="34" charset="0"/>
              </a:rPr>
              <a:t>Alexander H. Leighton</a:t>
            </a:r>
          </a:p>
          <a:p>
            <a:endParaRPr lang="en-US" sz="500" dirty="0">
              <a:latin typeface="Helvetica Now Text" panose="020B0504030202020204" pitchFamily="34" charset="0"/>
            </a:endParaRPr>
          </a:p>
        </p:txBody>
      </p:sp>
    </p:spTree>
    <p:extLst>
      <p:ext uri="{BB962C8B-B14F-4D97-AF65-F5344CB8AC3E}">
        <p14:creationId xmlns:p14="http://schemas.microsoft.com/office/powerpoint/2010/main" val="366270815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87F031-5932-5B0A-661F-EBDACDB90736}"/>
              </a:ext>
            </a:extLst>
          </p:cNvPr>
          <p:cNvSpPr>
            <a:spLocks noGrp="1"/>
          </p:cNvSpPr>
          <p:nvPr>
            <p:ph type="sldNum" sz="quarter" idx="12"/>
          </p:nvPr>
        </p:nvSpPr>
        <p:spPr/>
        <p:txBody>
          <a:bodyPr/>
          <a:lstStyle/>
          <a:p>
            <a:fld id="{91D568E7-61F5-D04E-995D-81EF41C01A2A}" type="slidenum">
              <a:rPr lang="en-GB" smtClean="0"/>
              <a:pPr/>
              <a:t>16</a:t>
            </a:fld>
            <a:endParaRPr lang="en-GB"/>
          </a:p>
        </p:txBody>
      </p:sp>
      <p:sp>
        <p:nvSpPr>
          <p:cNvPr id="3" name="Title 2">
            <a:extLst>
              <a:ext uri="{FF2B5EF4-FFF2-40B4-BE49-F238E27FC236}">
                <a16:creationId xmlns:a16="http://schemas.microsoft.com/office/drawing/2014/main" id="{65099C91-3571-247C-FB23-5C99C6A73EF6}"/>
              </a:ext>
            </a:extLst>
          </p:cNvPr>
          <p:cNvSpPr>
            <a:spLocks noGrp="1"/>
          </p:cNvSpPr>
          <p:nvPr>
            <p:ph type="title"/>
          </p:nvPr>
        </p:nvSpPr>
        <p:spPr/>
        <p:txBody>
          <a:bodyPr/>
          <a:lstStyle/>
          <a:p>
            <a:r>
              <a:rPr lang="en-US" dirty="0"/>
              <a:t>How Is Teacher Morale Calculated?</a:t>
            </a:r>
          </a:p>
        </p:txBody>
      </p:sp>
      <p:sp>
        <p:nvSpPr>
          <p:cNvPr id="5" name="Content Placeholder 4">
            <a:extLst>
              <a:ext uri="{FF2B5EF4-FFF2-40B4-BE49-F238E27FC236}">
                <a16:creationId xmlns:a16="http://schemas.microsoft.com/office/drawing/2014/main" id="{1261C921-2B0C-B617-ADEB-C8BFE79FE70C}"/>
              </a:ext>
            </a:extLst>
          </p:cNvPr>
          <p:cNvSpPr>
            <a:spLocks noGrp="1"/>
          </p:cNvSpPr>
          <p:nvPr>
            <p:ph sz="quarter" idx="14"/>
          </p:nvPr>
        </p:nvSpPr>
        <p:spPr/>
        <p:txBody>
          <a:bodyPr/>
          <a:lstStyle/>
          <a:p>
            <a:pPr algn="l" fontAlgn="base"/>
            <a:r>
              <a:rPr lang="en-US" sz="1600" b="0" i="0" dirty="0">
                <a:solidFill>
                  <a:srgbClr val="1F1F1F"/>
                </a:solidFill>
                <a:effectLst/>
                <a:latin typeface="Helvetica Now Text" panose="020B0504030202020204" pitchFamily="34" charset="0"/>
              </a:rPr>
              <a:t>1. Compared to one year ago, my morale at work right now is:</a:t>
            </a:r>
          </a:p>
          <a:p>
            <a:pPr marL="609600" lvl="4" indent="-342900" fontAlgn="base">
              <a:buFont typeface="+mj-lt"/>
              <a:buAutoNum type="alphaLcParenR"/>
            </a:pPr>
            <a:r>
              <a:rPr lang="en-US" sz="1400" b="0" i="0" dirty="0">
                <a:solidFill>
                  <a:srgbClr val="1F1F1F"/>
                </a:solidFill>
                <a:effectLst/>
                <a:latin typeface="Helvetica Now Text" panose="020B0504030202020204" pitchFamily="34" charset="0"/>
              </a:rPr>
              <a:t>Worse (-100 points)</a:t>
            </a:r>
          </a:p>
          <a:p>
            <a:pPr marL="609600" lvl="4" indent="-342900" fontAlgn="base">
              <a:buFont typeface="+mj-lt"/>
              <a:buAutoNum type="alphaLcParenR"/>
            </a:pPr>
            <a:r>
              <a:rPr lang="en-US" sz="1400" b="0" i="0" dirty="0">
                <a:solidFill>
                  <a:srgbClr val="1F1F1F"/>
                </a:solidFill>
                <a:effectLst/>
                <a:latin typeface="Helvetica Now Text" panose="020B0504030202020204" pitchFamily="34" charset="0"/>
              </a:rPr>
              <a:t>The same (0 points)</a:t>
            </a:r>
          </a:p>
          <a:p>
            <a:pPr marL="609600" lvl="4" indent="-342900" fontAlgn="base">
              <a:buFont typeface="+mj-lt"/>
              <a:buAutoNum type="alphaLcParenR"/>
            </a:pPr>
            <a:r>
              <a:rPr lang="en-US" sz="1400" b="0" i="0" dirty="0">
                <a:solidFill>
                  <a:srgbClr val="1F1F1F"/>
                </a:solidFill>
                <a:effectLst/>
                <a:latin typeface="Helvetica Now Text" panose="020B0504030202020204" pitchFamily="34" charset="0"/>
              </a:rPr>
              <a:t>Better (+100 points)</a:t>
            </a:r>
          </a:p>
          <a:p>
            <a:pPr lvl="4" fontAlgn="base">
              <a:buFont typeface="Arial" panose="020B0604020202020204" pitchFamily="34" charset="0"/>
              <a:buChar char="•"/>
            </a:pPr>
            <a:endParaRPr lang="en-US" sz="1400" b="0" i="0" dirty="0">
              <a:solidFill>
                <a:srgbClr val="1F1F1F"/>
              </a:solidFill>
              <a:effectLst/>
              <a:latin typeface="Helvetica Now Text" panose="020B0504030202020204" pitchFamily="34" charset="0"/>
            </a:endParaRPr>
          </a:p>
          <a:p>
            <a:pPr algn="l" fontAlgn="base"/>
            <a:r>
              <a:rPr lang="en-US" sz="1600" b="0" i="0" dirty="0">
                <a:solidFill>
                  <a:srgbClr val="1F1F1F"/>
                </a:solidFill>
                <a:effectLst/>
                <a:latin typeface="Helvetica Now Text" panose="020B0504030202020204" pitchFamily="34" charset="0"/>
              </a:rPr>
              <a:t>2. Right now, my morale at work is:</a:t>
            </a:r>
          </a:p>
          <a:p>
            <a:pPr marL="609600" lvl="4" indent="-342900" fontAlgn="base">
              <a:buFont typeface="+mj-lt"/>
              <a:buAutoNum type="alphaLcParenR"/>
            </a:pPr>
            <a:r>
              <a:rPr lang="en-US" sz="1400" b="0" i="0" dirty="0">
                <a:solidFill>
                  <a:srgbClr val="1F1F1F"/>
                </a:solidFill>
                <a:effectLst/>
                <a:latin typeface="Helvetica Now Text" panose="020B0504030202020204" pitchFamily="34" charset="0"/>
              </a:rPr>
              <a:t>Mostly bad (-100 points)</a:t>
            </a:r>
          </a:p>
          <a:p>
            <a:pPr marL="609600" lvl="4" indent="-342900" fontAlgn="base">
              <a:buFont typeface="+mj-lt"/>
              <a:buAutoNum type="alphaLcParenR"/>
            </a:pPr>
            <a:r>
              <a:rPr lang="en-US" sz="1400" b="0" i="0" dirty="0">
                <a:solidFill>
                  <a:srgbClr val="1F1F1F"/>
                </a:solidFill>
                <a:effectLst/>
                <a:latin typeface="Helvetica Now Text" panose="020B0504030202020204" pitchFamily="34" charset="0"/>
              </a:rPr>
              <a:t>Equally good and bad (0 points)</a:t>
            </a:r>
          </a:p>
          <a:p>
            <a:pPr marL="609600" lvl="4" indent="-342900" fontAlgn="base">
              <a:buFont typeface="+mj-lt"/>
              <a:buAutoNum type="alphaLcParenR"/>
            </a:pPr>
            <a:r>
              <a:rPr lang="en-US" sz="1400" b="0" i="0" dirty="0">
                <a:solidFill>
                  <a:srgbClr val="1F1F1F"/>
                </a:solidFill>
                <a:effectLst/>
                <a:latin typeface="Helvetica Now Text" panose="020B0504030202020204" pitchFamily="34" charset="0"/>
              </a:rPr>
              <a:t>Mostly good (+100 points)</a:t>
            </a:r>
          </a:p>
          <a:p>
            <a:pPr lvl="4" fontAlgn="base">
              <a:buFont typeface="Arial" panose="020B0604020202020204" pitchFamily="34" charset="0"/>
              <a:buChar char="•"/>
            </a:pPr>
            <a:endParaRPr lang="en-US" sz="1400" b="0" i="0" dirty="0">
              <a:solidFill>
                <a:srgbClr val="1F1F1F"/>
              </a:solidFill>
              <a:effectLst/>
              <a:latin typeface="Helvetica Now Text" panose="020B0504030202020204" pitchFamily="34" charset="0"/>
            </a:endParaRPr>
          </a:p>
          <a:p>
            <a:pPr algn="l" fontAlgn="base"/>
            <a:r>
              <a:rPr lang="en-US" sz="1600" b="0" i="0" dirty="0">
                <a:solidFill>
                  <a:srgbClr val="1F1F1F"/>
                </a:solidFill>
                <a:effectLst/>
                <a:latin typeface="Helvetica Now Text" panose="020B0504030202020204" pitchFamily="34" charset="0"/>
              </a:rPr>
              <a:t>3. One year from now, I expect my morale at work will be:</a:t>
            </a:r>
          </a:p>
          <a:p>
            <a:pPr marL="609600" lvl="4" indent="-342900" fontAlgn="base">
              <a:buFont typeface="+mj-lt"/>
              <a:buAutoNum type="alphaLcParenR"/>
            </a:pPr>
            <a:r>
              <a:rPr lang="en-US" sz="1400" b="0" i="0" dirty="0">
                <a:solidFill>
                  <a:srgbClr val="1F1F1F"/>
                </a:solidFill>
                <a:effectLst/>
                <a:latin typeface="Helvetica Now Text" panose="020B0504030202020204" pitchFamily="34" charset="0"/>
              </a:rPr>
              <a:t>Worse (-100 points)</a:t>
            </a:r>
          </a:p>
          <a:p>
            <a:pPr marL="609600" lvl="4" indent="-342900" fontAlgn="base">
              <a:buFont typeface="+mj-lt"/>
              <a:buAutoNum type="alphaLcParenR"/>
            </a:pPr>
            <a:r>
              <a:rPr lang="en-US" sz="1400" b="0" i="0" dirty="0">
                <a:solidFill>
                  <a:srgbClr val="1F1F1F"/>
                </a:solidFill>
                <a:effectLst/>
                <a:latin typeface="Helvetica Now Text" panose="020B0504030202020204" pitchFamily="34" charset="0"/>
              </a:rPr>
              <a:t>The same (0 points)</a:t>
            </a:r>
          </a:p>
          <a:p>
            <a:pPr marL="609600" lvl="4" indent="-342900" fontAlgn="base">
              <a:buFont typeface="+mj-lt"/>
              <a:buAutoNum type="alphaLcParenR"/>
            </a:pPr>
            <a:r>
              <a:rPr lang="en-US" sz="1400" b="0" i="0" dirty="0">
                <a:solidFill>
                  <a:srgbClr val="1F1F1F"/>
                </a:solidFill>
                <a:effectLst/>
                <a:latin typeface="Helvetica Now Text" panose="020B0504030202020204" pitchFamily="34" charset="0"/>
              </a:rPr>
              <a:t>Better (+100 points)</a:t>
            </a:r>
          </a:p>
          <a:p>
            <a:endParaRPr lang="en-US" sz="1600" dirty="0">
              <a:latin typeface="Helvetica Now Text" panose="020B0504030202020204" pitchFamily="34" charset="0"/>
            </a:endParaRPr>
          </a:p>
        </p:txBody>
      </p:sp>
      <p:sp>
        <p:nvSpPr>
          <p:cNvPr id="6" name="TextBox 5">
            <a:extLst>
              <a:ext uri="{FF2B5EF4-FFF2-40B4-BE49-F238E27FC236}">
                <a16:creationId xmlns:a16="http://schemas.microsoft.com/office/drawing/2014/main" id="{140DAE44-410C-D364-0EDC-F1027F982438}"/>
              </a:ext>
            </a:extLst>
          </p:cNvPr>
          <p:cNvSpPr txBox="1"/>
          <p:nvPr/>
        </p:nvSpPr>
        <p:spPr>
          <a:xfrm>
            <a:off x="1189686" y="6224585"/>
            <a:ext cx="10686952" cy="633415"/>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14296" indent="-114296" defTabSz="914355">
              <a:lnSpc>
                <a:spcPct val="98000"/>
              </a:lnSpc>
              <a:spcBef>
                <a:spcPts val="100"/>
              </a:spcBef>
              <a:buFontTx/>
              <a:buAutoNum type="arabicPeriod"/>
            </a:pPr>
            <a:r>
              <a:rPr lang="en-US" sz="500" dirty="0">
                <a:latin typeface="Helvetica Now Text" panose="020B0504030202020204" pitchFamily="34" charset="0"/>
                <a:hlinkClick r:id="rId2">
                  <a:extLst>
                    <a:ext uri="{A12FA001-AC4F-418D-AE19-62706E023703}">
                      <ahyp:hlinkClr xmlns:ahyp="http://schemas.microsoft.com/office/drawing/2018/hyperlinkcolor" val="tx"/>
                    </a:ext>
                  </a:extLst>
                </a:hlinkClick>
              </a:rPr>
              <a:t>Introducing the Teacher Morale Index (edweek.org)</a:t>
            </a:r>
            <a:endParaRPr lang="en-US" sz="500" dirty="0">
              <a:latin typeface="Helvetica Now Text" panose="020B0504030202020204" pitchFamily="34" charset="0"/>
              <a:cs typeface="Arial" panose="020B0604020202020204" pitchFamily="34" charset="0"/>
            </a:endParaRPr>
          </a:p>
        </p:txBody>
      </p:sp>
    </p:spTree>
    <p:extLst>
      <p:ext uri="{BB962C8B-B14F-4D97-AF65-F5344CB8AC3E}">
        <p14:creationId xmlns:p14="http://schemas.microsoft.com/office/powerpoint/2010/main" val="77046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additive="base">
                                        <p:cTn id="4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 calcmode="lin" valueType="num">
                                      <p:cBhvr additive="base">
                                        <p:cTn id="4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anim calcmode="lin" valueType="num">
                                      <p:cBhvr additive="base">
                                        <p:cTn id="51"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anim calcmode="lin" valueType="num">
                                      <p:cBhvr additive="base">
                                        <p:cTn id="55"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149506-8ED8-1B66-E0A3-9E1B7E78EE9A}"/>
              </a:ext>
            </a:extLst>
          </p:cNvPr>
          <p:cNvSpPr>
            <a:spLocks noGrp="1"/>
          </p:cNvSpPr>
          <p:nvPr>
            <p:ph type="sldNum" sz="quarter" idx="12"/>
          </p:nvPr>
        </p:nvSpPr>
        <p:spPr/>
        <p:txBody>
          <a:bodyPr/>
          <a:lstStyle/>
          <a:p>
            <a:fld id="{91D568E7-61F5-D04E-995D-81EF41C01A2A}" type="slidenum">
              <a:rPr lang="en-GB" smtClean="0"/>
              <a:pPr/>
              <a:t>17</a:t>
            </a:fld>
            <a:endParaRPr lang="en-GB"/>
          </a:p>
        </p:txBody>
      </p:sp>
      <p:sp>
        <p:nvSpPr>
          <p:cNvPr id="3" name="Title 2">
            <a:extLst>
              <a:ext uri="{FF2B5EF4-FFF2-40B4-BE49-F238E27FC236}">
                <a16:creationId xmlns:a16="http://schemas.microsoft.com/office/drawing/2014/main" id="{A58C5017-939E-BEDC-57F1-28FE263597AE}"/>
              </a:ext>
            </a:extLst>
          </p:cNvPr>
          <p:cNvSpPr>
            <a:spLocks noGrp="1"/>
          </p:cNvSpPr>
          <p:nvPr>
            <p:ph type="title"/>
          </p:nvPr>
        </p:nvSpPr>
        <p:spPr/>
        <p:txBody>
          <a:bodyPr/>
          <a:lstStyle/>
          <a:p>
            <a:r>
              <a:rPr lang="en-US" dirty="0"/>
              <a:t>Current State of Teacher Morale</a:t>
            </a:r>
          </a:p>
        </p:txBody>
      </p:sp>
      <p:pic>
        <p:nvPicPr>
          <p:cNvPr id="5" name="Picture 4">
            <a:extLst>
              <a:ext uri="{FF2B5EF4-FFF2-40B4-BE49-F238E27FC236}">
                <a16:creationId xmlns:a16="http://schemas.microsoft.com/office/drawing/2014/main" id="{53FFF732-D76F-C1EC-C359-FEE1509FD335}"/>
              </a:ext>
            </a:extLst>
          </p:cNvPr>
          <p:cNvPicPr>
            <a:picLocks noChangeAspect="1"/>
          </p:cNvPicPr>
          <p:nvPr/>
        </p:nvPicPr>
        <p:blipFill rotWithShape="1">
          <a:blip r:embed="rId2"/>
          <a:srcRect b="16367"/>
          <a:stretch/>
        </p:blipFill>
        <p:spPr>
          <a:xfrm>
            <a:off x="2804117" y="1330418"/>
            <a:ext cx="6829425" cy="3520980"/>
          </a:xfrm>
          <a:prstGeom prst="rect">
            <a:avLst/>
          </a:prstGeom>
        </p:spPr>
      </p:pic>
      <p:sp>
        <p:nvSpPr>
          <p:cNvPr id="7" name="TextBox 6">
            <a:extLst>
              <a:ext uri="{FF2B5EF4-FFF2-40B4-BE49-F238E27FC236}">
                <a16:creationId xmlns:a16="http://schemas.microsoft.com/office/drawing/2014/main" id="{FD691C62-C281-3FF7-D7BB-F21C6EC3A59F}"/>
              </a:ext>
            </a:extLst>
          </p:cNvPr>
          <p:cNvSpPr txBox="1"/>
          <p:nvPr/>
        </p:nvSpPr>
        <p:spPr>
          <a:xfrm>
            <a:off x="5540992" y="5063319"/>
            <a:ext cx="2811439" cy="470706"/>
          </a:xfrm>
          <a:prstGeom prst="rect">
            <a:avLst/>
          </a:prstGeom>
          <a:noFill/>
        </p:spPr>
        <p:txBody>
          <a:bodyPr wrap="square" lIns="0" tIns="0" rIns="0" bIns="0" rtlCol="0">
            <a:noAutofit/>
          </a:bodyPr>
          <a:lstStyle/>
          <a:p>
            <a:pPr marL="0" algn="l">
              <a:lnSpc>
                <a:spcPct val="117000"/>
              </a:lnSpc>
              <a:spcAft>
                <a:spcPts val="1000"/>
              </a:spcAft>
            </a:pPr>
            <a:r>
              <a:rPr lang="en-US" sz="2400" dirty="0">
                <a:latin typeface="Helvetica Now Text" panose="020B0504030202020204" pitchFamily="34" charset="77"/>
              </a:rPr>
              <a:t>Ov</a:t>
            </a:r>
            <a:r>
              <a:rPr lang="en-US" sz="2400" b="0" i="0" dirty="0">
                <a:solidFill>
                  <a:schemeClr val="tx1"/>
                </a:solidFill>
                <a:latin typeface="Helvetica Now Text" panose="020B0504030202020204" pitchFamily="34" charset="77"/>
              </a:rPr>
              <a:t>erall -13</a:t>
            </a:r>
          </a:p>
        </p:txBody>
      </p:sp>
      <p:sp>
        <p:nvSpPr>
          <p:cNvPr id="8" name="TextBox 7">
            <a:extLst>
              <a:ext uri="{FF2B5EF4-FFF2-40B4-BE49-F238E27FC236}">
                <a16:creationId xmlns:a16="http://schemas.microsoft.com/office/drawing/2014/main" id="{2591D442-5119-8AFF-5D40-E1602A50F222}"/>
              </a:ext>
            </a:extLst>
          </p:cNvPr>
          <p:cNvSpPr txBox="1"/>
          <p:nvPr/>
        </p:nvSpPr>
        <p:spPr>
          <a:xfrm>
            <a:off x="1189686" y="6224585"/>
            <a:ext cx="10686952" cy="633415"/>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14296" indent="-114296" defTabSz="914355">
              <a:lnSpc>
                <a:spcPct val="98000"/>
              </a:lnSpc>
              <a:spcBef>
                <a:spcPts val="100"/>
              </a:spcBef>
              <a:buFontTx/>
              <a:buAutoNum type="arabicPeriod"/>
            </a:pPr>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Introducing the Teacher Morale Index (edweek.org)</a:t>
            </a:r>
            <a:endParaRPr lang="en-US" sz="500" dirty="0">
              <a:latin typeface="Helvetica Now Text" panose="020B0504030202020204" pitchFamily="34" charset="0"/>
              <a:cs typeface="Arial" panose="020B0604020202020204" pitchFamily="34" charset="0"/>
            </a:endParaRPr>
          </a:p>
        </p:txBody>
      </p:sp>
    </p:spTree>
    <p:extLst>
      <p:ext uri="{BB962C8B-B14F-4D97-AF65-F5344CB8AC3E}">
        <p14:creationId xmlns:p14="http://schemas.microsoft.com/office/powerpoint/2010/main" val="1898220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422E81-BC1C-57A5-C0A8-98CBC2050102}"/>
              </a:ext>
            </a:extLst>
          </p:cNvPr>
          <p:cNvSpPr>
            <a:spLocks noGrp="1"/>
          </p:cNvSpPr>
          <p:nvPr>
            <p:ph type="sldNum" sz="quarter" idx="12"/>
          </p:nvPr>
        </p:nvSpPr>
        <p:spPr/>
        <p:txBody>
          <a:bodyPr/>
          <a:lstStyle/>
          <a:p>
            <a:fld id="{91D568E7-61F5-D04E-995D-81EF41C01A2A}" type="slidenum">
              <a:rPr lang="en-GB" smtClean="0"/>
              <a:pPr/>
              <a:t>18</a:t>
            </a:fld>
            <a:endParaRPr lang="en-GB"/>
          </a:p>
        </p:txBody>
      </p:sp>
      <p:sp>
        <p:nvSpPr>
          <p:cNvPr id="3" name="Title 2">
            <a:extLst>
              <a:ext uri="{FF2B5EF4-FFF2-40B4-BE49-F238E27FC236}">
                <a16:creationId xmlns:a16="http://schemas.microsoft.com/office/drawing/2014/main" id="{B399FB3D-4B97-BC39-4B12-C3E3B12D5898}"/>
              </a:ext>
            </a:extLst>
          </p:cNvPr>
          <p:cNvSpPr>
            <a:spLocks noGrp="1"/>
          </p:cNvSpPr>
          <p:nvPr>
            <p:ph type="title"/>
          </p:nvPr>
        </p:nvSpPr>
        <p:spPr/>
        <p:txBody>
          <a:bodyPr/>
          <a:lstStyle/>
          <a:p>
            <a:r>
              <a:rPr lang="en-US" dirty="0"/>
              <a:t>Teacher Morale By Subject</a:t>
            </a:r>
          </a:p>
        </p:txBody>
      </p:sp>
      <p:graphicFrame>
        <p:nvGraphicFramePr>
          <p:cNvPr id="6" name="Chart 5">
            <a:extLst>
              <a:ext uri="{FF2B5EF4-FFF2-40B4-BE49-F238E27FC236}">
                <a16:creationId xmlns:a16="http://schemas.microsoft.com/office/drawing/2014/main" id="{B67086A5-7869-4E68-F1F3-2A2FD92AED87}"/>
              </a:ext>
            </a:extLst>
          </p:cNvPr>
          <p:cNvGraphicFramePr/>
          <p:nvPr>
            <p:extLst>
              <p:ext uri="{D42A27DB-BD31-4B8C-83A1-F6EECF244321}">
                <p14:modId xmlns:p14="http://schemas.microsoft.com/office/powerpoint/2010/main" val="4027649033"/>
              </p:ext>
            </p:extLst>
          </p:nvPr>
        </p:nvGraphicFramePr>
        <p:xfrm>
          <a:off x="2031999" y="1160060"/>
          <a:ext cx="5255905" cy="49782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D6D196C-7789-338B-DB60-A6FC29F2780B}"/>
              </a:ext>
            </a:extLst>
          </p:cNvPr>
          <p:cNvSpPr txBox="1"/>
          <p:nvPr/>
        </p:nvSpPr>
        <p:spPr>
          <a:xfrm>
            <a:off x="7100002" y="1289714"/>
            <a:ext cx="4367284" cy="4360459"/>
          </a:xfrm>
          <a:prstGeom prst="rect">
            <a:avLst/>
          </a:prstGeom>
          <a:noFill/>
        </p:spPr>
        <p:txBody>
          <a:bodyPr wrap="square" lIns="0" tIns="0" rIns="0" bIns="0" rtlCol="0">
            <a:noAutofit/>
          </a:bodyPr>
          <a:lstStyle/>
          <a:p>
            <a:pPr>
              <a:lnSpc>
                <a:spcPct val="117000"/>
              </a:lnSpc>
              <a:spcAft>
                <a:spcPts val="1000"/>
              </a:spcAft>
            </a:pPr>
            <a:r>
              <a:rPr lang="en-US" sz="1600" b="0" i="0" dirty="0">
                <a:solidFill>
                  <a:schemeClr val="tx1"/>
                </a:solidFill>
                <a:latin typeface="Helvetica Now Text" panose="020B0504030202020204" pitchFamily="34" charset="77"/>
              </a:rPr>
              <a:t>World/Foreign Languages</a:t>
            </a:r>
          </a:p>
          <a:p>
            <a:pPr>
              <a:lnSpc>
                <a:spcPct val="117000"/>
              </a:lnSpc>
              <a:spcAft>
                <a:spcPts val="1000"/>
              </a:spcAft>
            </a:pPr>
            <a:r>
              <a:rPr lang="en-US" sz="1600" b="0" i="0" dirty="0">
                <a:solidFill>
                  <a:schemeClr val="tx1"/>
                </a:solidFill>
                <a:latin typeface="Helvetica Now Text" panose="020B0504030202020204" pitchFamily="34" charset="77"/>
              </a:rPr>
              <a:t>Career-Technical Education</a:t>
            </a:r>
          </a:p>
          <a:p>
            <a:pPr>
              <a:lnSpc>
                <a:spcPct val="117000"/>
              </a:lnSpc>
              <a:spcAft>
                <a:spcPts val="1000"/>
              </a:spcAft>
            </a:pPr>
            <a:r>
              <a:rPr lang="en-US" sz="1600" b="0" i="0" dirty="0">
                <a:solidFill>
                  <a:schemeClr val="tx1"/>
                </a:solidFill>
                <a:latin typeface="Helvetica Now Text" panose="020B0504030202020204" pitchFamily="34" charset="77"/>
              </a:rPr>
              <a:t>Math/Computer Science/Data Science</a:t>
            </a:r>
          </a:p>
          <a:p>
            <a:pPr>
              <a:lnSpc>
                <a:spcPct val="117000"/>
              </a:lnSpc>
              <a:spcAft>
                <a:spcPts val="1000"/>
              </a:spcAft>
            </a:pPr>
            <a:r>
              <a:rPr lang="en-US" sz="1600" b="0" i="0" dirty="0">
                <a:solidFill>
                  <a:schemeClr val="tx1"/>
                </a:solidFill>
                <a:latin typeface="Helvetica Now Text" panose="020B0504030202020204" pitchFamily="34" charset="77"/>
              </a:rPr>
              <a:t>Physical Education/Health</a:t>
            </a:r>
          </a:p>
          <a:p>
            <a:pPr>
              <a:lnSpc>
                <a:spcPct val="117000"/>
              </a:lnSpc>
              <a:spcAft>
                <a:spcPts val="1000"/>
              </a:spcAft>
            </a:pPr>
            <a:r>
              <a:rPr lang="en-US" sz="1600" b="0" i="0" dirty="0">
                <a:solidFill>
                  <a:schemeClr val="tx1"/>
                </a:solidFill>
                <a:latin typeface="Helvetica Now Text" panose="020B0504030202020204" pitchFamily="34" charset="77"/>
              </a:rPr>
              <a:t>English-Language Arts/Literacy/Reading</a:t>
            </a:r>
          </a:p>
          <a:p>
            <a:pPr>
              <a:lnSpc>
                <a:spcPct val="117000"/>
              </a:lnSpc>
              <a:spcAft>
                <a:spcPts val="1000"/>
              </a:spcAft>
            </a:pPr>
            <a:r>
              <a:rPr lang="en-US" sz="1600" b="0" i="0" dirty="0">
                <a:solidFill>
                  <a:schemeClr val="tx1"/>
                </a:solidFill>
                <a:latin typeface="Helvetica Now Text" panose="020B0504030202020204" pitchFamily="34" charset="77"/>
              </a:rPr>
              <a:t>Other</a:t>
            </a:r>
          </a:p>
          <a:p>
            <a:pPr>
              <a:lnSpc>
                <a:spcPct val="117000"/>
              </a:lnSpc>
              <a:spcAft>
                <a:spcPts val="1000"/>
              </a:spcAft>
            </a:pPr>
            <a:r>
              <a:rPr lang="en-US" sz="1600" b="0" i="0" dirty="0">
                <a:solidFill>
                  <a:schemeClr val="tx1"/>
                </a:solidFill>
                <a:latin typeface="Helvetica Now Text" panose="020B0504030202020204" pitchFamily="34" charset="77"/>
              </a:rPr>
              <a:t>Special Education</a:t>
            </a:r>
          </a:p>
          <a:p>
            <a:pPr>
              <a:lnSpc>
                <a:spcPct val="117000"/>
              </a:lnSpc>
              <a:spcAft>
                <a:spcPts val="1000"/>
              </a:spcAft>
            </a:pPr>
            <a:r>
              <a:rPr lang="en-US" sz="1600" b="0" i="0" dirty="0">
                <a:solidFill>
                  <a:schemeClr val="tx1"/>
                </a:solidFill>
                <a:latin typeface="Helvetica Now Text" panose="020B0504030202020204" pitchFamily="34" charset="77"/>
              </a:rPr>
              <a:t>Fine Arts</a:t>
            </a:r>
          </a:p>
          <a:p>
            <a:pPr>
              <a:lnSpc>
                <a:spcPct val="117000"/>
              </a:lnSpc>
              <a:spcAft>
                <a:spcPts val="1000"/>
              </a:spcAft>
            </a:pPr>
            <a:r>
              <a:rPr lang="en-US" sz="1600" b="0" i="0" dirty="0">
                <a:solidFill>
                  <a:schemeClr val="tx1"/>
                </a:solidFill>
                <a:latin typeface="Helvetica Now Text" panose="020B0504030202020204" pitchFamily="34" charset="77"/>
              </a:rPr>
              <a:t>Social Studies/Humanities/Civics/History</a:t>
            </a:r>
          </a:p>
          <a:p>
            <a:pPr>
              <a:lnSpc>
                <a:spcPct val="117000"/>
              </a:lnSpc>
              <a:spcAft>
                <a:spcPts val="1000"/>
              </a:spcAft>
            </a:pPr>
            <a:r>
              <a:rPr lang="en-US" sz="1600" b="0" i="0" dirty="0">
                <a:solidFill>
                  <a:schemeClr val="tx1"/>
                </a:solidFill>
                <a:latin typeface="Helvetica Now Text" panose="020B0504030202020204" pitchFamily="34" charset="77"/>
              </a:rPr>
              <a:t>Science</a:t>
            </a:r>
          </a:p>
          <a:p>
            <a:pPr marL="0" algn="l">
              <a:lnSpc>
                <a:spcPct val="117000"/>
              </a:lnSpc>
              <a:spcAft>
                <a:spcPts val="1000"/>
              </a:spcAft>
            </a:pPr>
            <a:r>
              <a:rPr lang="en-US" sz="1600" b="0" i="0" dirty="0">
                <a:solidFill>
                  <a:schemeClr val="tx1"/>
                </a:solidFill>
                <a:latin typeface="Helvetica Now Text" panose="020B0504030202020204" pitchFamily="34" charset="77"/>
              </a:rPr>
              <a:t>Elementary Education-All Subjects</a:t>
            </a:r>
          </a:p>
          <a:p>
            <a:pPr marL="0" algn="l">
              <a:lnSpc>
                <a:spcPct val="117000"/>
              </a:lnSpc>
              <a:spcAft>
                <a:spcPts val="1000"/>
              </a:spcAft>
            </a:pPr>
            <a:endParaRPr lang="en-US" sz="1400" b="0" i="0" dirty="0">
              <a:solidFill>
                <a:schemeClr val="tx1"/>
              </a:solidFill>
              <a:latin typeface="Helvetica Now Text" panose="020B0504030202020204" pitchFamily="34" charset="77"/>
            </a:endParaRPr>
          </a:p>
        </p:txBody>
      </p:sp>
      <p:sp>
        <p:nvSpPr>
          <p:cNvPr id="11" name="TextBox 10">
            <a:extLst>
              <a:ext uri="{FF2B5EF4-FFF2-40B4-BE49-F238E27FC236}">
                <a16:creationId xmlns:a16="http://schemas.microsoft.com/office/drawing/2014/main" id="{CEC9666B-0145-44F0-9C40-8787DFCDD7E2}"/>
              </a:ext>
            </a:extLst>
          </p:cNvPr>
          <p:cNvSpPr txBox="1"/>
          <p:nvPr/>
        </p:nvSpPr>
        <p:spPr>
          <a:xfrm>
            <a:off x="1189686" y="6224585"/>
            <a:ext cx="10686952" cy="633415"/>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14296" indent="-114296" defTabSz="914355">
              <a:lnSpc>
                <a:spcPct val="98000"/>
              </a:lnSpc>
              <a:spcBef>
                <a:spcPts val="100"/>
              </a:spcBef>
              <a:buFontTx/>
              <a:buAutoNum type="arabicPeriod"/>
            </a:pPr>
            <a:r>
              <a:rPr lang="en-US" sz="500" dirty="0">
                <a:latin typeface="Helvetica Now Text" panose="020B0504030202020204" pitchFamily="34" charset="0"/>
                <a:hlinkClick r:id="rId4">
                  <a:extLst>
                    <a:ext uri="{A12FA001-AC4F-418D-AE19-62706E023703}">
                      <ahyp:hlinkClr xmlns:ahyp="http://schemas.microsoft.com/office/drawing/2018/hyperlinkcolor" val="tx"/>
                    </a:ext>
                  </a:extLst>
                </a:hlinkClick>
              </a:rPr>
              <a:t>Introducing the Teacher Morale Index (edweek.org)</a:t>
            </a:r>
            <a:endParaRPr lang="en-US" sz="500" dirty="0">
              <a:latin typeface="Helvetica Now Text" panose="020B0504030202020204" pitchFamily="34" charset="0"/>
              <a:cs typeface="Arial" panose="020B0604020202020204" pitchFamily="34" charset="0"/>
            </a:endParaRPr>
          </a:p>
        </p:txBody>
      </p:sp>
    </p:spTree>
    <p:extLst>
      <p:ext uri="{BB962C8B-B14F-4D97-AF65-F5344CB8AC3E}">
        <p14:creationId xmlns:p14="http://schemas.microsoft.com/office/powerpoint/2010/main" val="4045576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422E81-BC1C-57A5-C0A8-98CBC2050102}"/>
              </a:ext>
            </a:extLst>
          </p:cNvPr>
          <p:cNvSpPr>
            <a:spLocks noGrp="1"/>
          </p:cNvSpPr>
          <p:nvPr>
            <p:ph type="sldNum" sz="quarter" idx="12"/>
          </p:nvPr>
        </p:nvSpPr>
        <p:spPr/>
        <p:txBody>
          <a:bodyPr/>
          <a:lstStyle/>
          <a:p>
            <a:fld id="{91D568E7-61F5-D04E-995D-81EF41C01A2A}" type="slidenum">
              <a:rPr lang="en-GB" smtClean="0"/>
              <a:pPr/>
              <a:t>19</a:t>
            </a:fld>
            <a:endParaRPr lang="en-GB"/>
          </a:p>
        </p:txBody>
      </p:sp>
      <p:sp>
        <p:nvSpPr>
          <p:cNvPr id="3" name="Title 2">
            <a:extLst>
              <a:ext uri="{FF2B5EF4-FFF2-40B4-BE49-F238E27FC236}">
                <a16:creationId xmlns:a16="http://schemas.microsoft.com/office/drawing/2014/main" id="{B399FB3D-4B97-BC39-4B12-C3E3B12D5898}"/>
              </a:ext>
            </a:extLst>
          </p:cNvPr>
          <p:cNvSpPr>
            <a:spLocks noGrp="1"/>
          </p:cNvSpPr>
          <p:nvPr>
            <p:ph type="title"/>
          </p:nvPr>
        </p:nvSpPr>
        <p:spPr/>
        <p:txBody>
          <a:bodyPr/>
          <a:lstStyle/>
          <a:p>
            <a:r>
              <a:rPr lang="en-US" dirty="0"/>
              <a:t>Teacher Morale By Geography</a:t>
            </a:r>
          </a:p>
        </p:txBody>
      </p:sp>
      <p:graphicFrame>
        <p:nvGraphicFramePr>
          <p:cNvPr id="8" name="Chart 7">
            <a:extLst>
              <a:ext uri="{FF2B5EF4-FFF2-40B4-BE49-F238E27FC236}">
                <a16:creationId xmlns:a16="http://schemas.microsoft.com/office/drawing/2014/main" id="{77583448-4C64-7B3B-99A9-E16F753FAD0D}"/>
              </a:ext>
            </a:extLst>
          </p:cNvPr>
          <p:cNvGraphicFramePr/>
          <p:nvPr>
            <p:extLst>
              <p:ext uri="{D42A27DB-BD31-4B8C-83A1-F6EECF244321}">
                <p14:modId xmlns:p14="http://schemas.microsoft.com/office/powerpoint/2010/main" val="3590049584"/>
              </p:ext>
            </p:extLst>
          </p:nvPr>
        </p:nvGraphicFramePr>
        <p:xfrm>
          <a:off x="2032000" y="1910687"/>
          <a:ext cx="8128000" cy="422764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791C9BB-967E-8011-24BC-C646566D570D}"/>
              </a:ext>
            </a:extLst>
          </p:cNvPr>
          <p:cNvSpPr txBox="1"/>
          <p:nvPr/>
        </p:nvSpPr>
        <p:spPr>
          <a:xfrm>
            <a:off x="1189686" y="6224585"/>
            <a:ext cx="10686952" cy="633415"/>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14296" indent="-114296" defTabSz="914355">
              <a:lnSpc>
                <a:spcPct val="98000"/>
              </a:lnSpc>
              <a:spcBef>
                <a:spcPts val="100"/>
              </a:spcBef>
              <a:buFontTx/>
              <a:buAutoNum type="arabicPeriod"/>
            </a:pPr>
            <a:r>
              <a:rPr lang="en-US" sz="500" dirty="0">
                <a:latin typeface="Helvetica Now Text" panose="020B0504030202020204" pitchFamily="34" charset="0"/>
                <a:hlinkClick r:id="rId4">
                  <a:extLst>
                    <a:ext uri="{A12FA001-AC4F-418D-AE19-62706E023703}">
                      <ahyp:hlinkClr xmlns:ahyp="http://schemas.microsoft.com/office/drawing/2018/hyperlinkcolor" val="tx"/>
                    </a:ext>
                  </a:extLst>
                </a:hlinkClick>
              </a:rPr>
              <a:t>Introducing the Teacher Morale Index (edweek.org)</a:t>
            </a:r>
            <a:endParaRPr lang="en-US" sz="500" dirty="0">
              <a:latin typeface="Helvetica Now Text" panose="020B0504030202020204" pitchFamily="34" charset="0"/>
              <a:cs typeface="Arial" panose="020B0604020202020204" pitchFamily="34" charset="0"/>
            </a:endParaRPr>
          </a:p>
        </p:txBody>
      </p:sp>
    </p:spTree>
    <p:extLst>
      <p:ext uri="{BB962C8B-B14F-4D97-AF65-F5344CB8AC3E}">
        <p14:creationId xmlns:p14="http://schemas.microsoft.com/office/powerpoint/2010/main" val="2477848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CF587C-9167-6EBB-E505-E412F59E2E8E}"/>
              </a:ext>
            </a:extLst>
          </p:cNvPr>
          <p:cNvSpPr>
            <a:spLocks noGrp="1"/>
          </p:cNvSpPr>
          <p:nvPr>
            <p:ph type="sldNum" sz="quarter" idx="12"/>
          </p:nvPr>
        </p:nvSpPr>
        <p:spPr>
          <a:xfrm>
            <a:off x="11409440" y="6261100"/>
            <a:ext cx="403815" cy="365125"/>
          </a:xfrm>
        </p:spPr>
        <p:txBody>
          <a:bodyPr vert="horz" lIns="0" tIns="0" rIns="0" bIns="0" rtlCol="0" anchor="ctr">
            <a:normAutofit/>
          </a:bodyPr>
          <a:lstStyle/>
          <a:p>
            <a:pPr>
              <a:spcAft>
                <a:spcPts val="600"/>
              </a:spcAft>
            </a:pPr>
            <a:fld id="{91D568E7-61F5-D04E-995D-81EF41C01A2A}" type="slidenum">
              <a:rPr lang="en-GB" smtClean="0"/>
              <a:pPr>
                <a:spcAft>
                  <a:spcPts val="600"/>
                </a:spcAft>
              </a:pPr>
              <a:t>2</a:t>
            </a:fld>
            <a:endParaRPr lang="en-GB"/>
          </a:p>
        </p:txBody>
      </p:sp>
      <p:sp>
        <p:nvSpPr>
          <p:cNvPr id="3" name="Title 2">
            <a:extLst>
              <a:ext uri="{FF2B5EF4-FFF2-40B4-BE49-F238E27FC236}">
                <a16:creationId xmlns:a16="http://schemas.microsoft.com/office/drawing/2014/main" id="{09A64713-4ACA-B7EA-3357-5CFE33B0C3C4}"/>
              </a:ext>
            </a:extLst>
          </p:cNvPr>
          <p:cNvSpPr>
            <a:spLocks noGrp="1"/>
          </p:cNvSpPr>
          <p:nvPr>
            <p:ph type="title"/>
          </p:nvPr>
        </p:nvSpPr>
        <p:spPr>
          <a:xfrm>
            <a:off x="1123229" y="468192"/>
            <a:ext cx="10686952" cy="400110"/>
          </a:xfrm>
        </p:spPr>
        <p:txBody>
          <a:bodyPr vert="horz" wrap="square" lIns="0" tIns="0" rIns="0" bIns="0" rtlCol="0" anchor="t">
            <a:normAutofit/>
          </a:bodyPr>
          <a:lstStyle/>
          <a:p>
            <a:r>
              <a:rPr lang="en-US" dirty="0"/>
              <a:t>State of the Education Industry</a:t>
            </a:r>
          </a:p>
        </p:txBody>
      </p:sp>
      <p:pic>
        <p:nvPicPr>
          <p:cNvPr id="10" name="Picture 9" descr="Child sitting on rug at school">
            <a:extLst>
              <a:ext uri="{FF2B5EF4-FFF2-40B4-BE49-F238E27FC236}">
                <a16:creationId xmlns:a16="http://schemas.microsoft.com/office/drawing/2014/main" id="{5831DDA1-9C07-3686-6621-F1B905B51927}"/>
              </a:ext>
            </a:extLst>
          </p:cNvPr>
          <p:cNvPicPr>
            <a:picLocks noChangeAspect="1"/>
          </p:cNvPicPr>
          <p:nvPr/>
        </p:nvPicPr>
        <p:blipFill rotWithShape="1">
          <a:blip r:embed="rId2">
            <a:extLst>
              <a:ext uri="{28A0092B-C50C-407E-A947-70E740481C1C}">
                <a14:useLocalDpi xmlns:a14="http://schemas.microsoft.com/office/drawing/2010/main" val="0"/>
              </a:ext>
            </a:extLst>
          </a:blip>
          <a:srcRect l="17664" r="7839" b="-1"/>
          <a:stretch/>
        </p:blipFill>
        <p:spPr>
          <a:xfrm>
            <a:off x="1142281" y="1562100"/>
            <a:ext cx="4953719" cy="4438650"/>
          </a:xfrm>
          <a:prstGeom prst="rect">
            <a:avLst/>
          </a:prstGeom>
          <a:noFill/>
        </p:spPr>
      </p:pic>
      <p:sp>
        <p:nvSpPr>
          <p:cNvPr id="5" name="Content Placeholder 4">
            <a:extLst>
              <a:ext uri="{FF2B5EF4-FFF2-40B4-BE49-F238E27FC236}">
                <a16:creationId xmlns:a16="http://schemas.microsoft.com/office/drawing/2014/main" id="{4712DB8F-AB99-7BEC-B067-382C8B50F3F2}"/>
              </a:ext>
            </a:extLst>
          </p:cNvPr>
          <p:cNvSpPr>
            <a:spLocks noGrp="1"/>
          </p:cNvSpPr>
          <p:nvPr>
            <p:ph sz="quarter" idx="15"/>
          </p:nvPr>
        </p:nvSpPr>
        <p:spPr>
          <a:xfrm>
            <a:off x="6476628" y="1562100"/>
            <a:ext cx="5333554" cy="4438650"/>
          </a:xfrm>
        </p:spPr>
        <p:txBody>
          <a:bodyPr vert="horz" lIns="0" tIns="0" rIns="0" bIns="0" rtlCol="0">
            <a:normAutofit/>
          </a:bodyPr>
          <a:lstStyle/>
          <a:p>
            <a:r>
              <a:rPr lang="en-US" sz="2800" b="0" dirty="0">
                <a:effectLst/>
              </a:rPr>
              <a:t>“The teaching profession is at an inflection point that could shape the course of the profession for the next generation of educators and students.”</a:t>
            </a:r>
          </a:p>
        </p:txBody>
      </p:sp>
      <p:sp>
        <p:nvSpPr>
          <p:cNvPr id="12" name="TextBox 11">
            <a:extLst>
              <a:ext uri="{FF2B5EF4-FFF2-40B4-BE49-F238E27FC236}">
                <a16:creationId xmlns:a16="http://schemas.microsoft.com/office/drawing/2014/main" id="{2D8D6348-3B99-D513-77B0-7A81DC922817}"/>
              </a:ext>
            </a:extLst>
          </p:cNvPr>
          <p:cNvSpPr txBox="1"/>
          <p:nvPr/>
        </p:nvSpPr>
        <p:spPr>
          <a:xfrm>
            <a:off x="1189686" y="6224585"/>
            <a:ext cx="10686952" cy="633415"/>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14296" indent="-114296" defTabSz="914355">
              <a:lnSpc>
                <a:spcPct val="98000"/>
              </a:lnSpc>
              <a:spcBef>
                <a:spcPts val="100"/>
              </a:spcBef>
              <a:buFontTx/>
              <a:buAutoNum type="arabicPeriod"/>
            </a:pPr>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Introducing the Teacher Morale Index (edweek.org)</a:t>
            </a:r>
            <a:endParaRPr lang="en-US" sz="500" dirty="0">
              <a:latin typeface="Helvetica Now Text" panose="020B0504030202020204" pitchFamily="34" charset="0"/>
              <a:cs typeface="Arial" panose="020B0604020202020204" pitchFamily="34" charset="0"/>
            </a:endParaRPr>
          </a:p>
        </p:txBody>
      </p:sp>
    </p:spTree>
    <p:extLst>
      <p:ext uri="{BB962C8B-B14F-4D97-AF65-F5344CB8AC3E}">
        <p14:creationId xmlns:p14="http://schemas.microsoft.com/office/powerpoint/2010/main" val="45782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422E81-BC1C-57A5-C0A8-98CBC2050102}"/>
              </a:ext>
            </a:extLst>
          </p:cNvPr>
          <p:cNvSpPr>
            <a:spLocks noGrp="1"/>
          </p:cNvSpPr>
          <p:nvPr>
            <p:ph type="sldNum" sz="quarter" idx="12"/>
          </p:nvPr>
        </p:nvSpPr>
        <p:spPr/>
        <p:txBody>
          <a:bodyPr/>
          <a:lstStyle/>
          <a:p>
            <a:fld id="{91D568E7-61F5-D04E-995D-81EF41C01A2A}" type="slidenum">
              <a:rPr lang="en-GB" smtClean="0"/>
              <a:pPr/>
              <a:t>20</a:t>
            </a:fld>
            <a:endParaRPr lang="en-GB"/>
          </a:p>
        </p:txBody>
      </p:sp>
      <p:sp>
        <p:nvSpPr>
          <p:cNvPr id="3" name="Title 2">
            <a:extLst>
              <a:ext uri="{FF2B5EF4-FFF2-40B4-BE49-F238E27FC236}">
                <a16:creationId xmlns:a16="http://schemas.microsoft.com/office/drawing/2014/main" id="{B399FB3D-4B97-BC39-4B12-C3E3B12D5898}"/>
              </a:ext>
            </a:extLst>
          </p:cNvPr>
          <p:cNvSpPr>
            <a:spLocks noGrp="1"/>
          </p:cNvSpPr>
          <p:nvPr>
            <p:ph type="title"/>
          </p:nvPr>
        </p:nvSpPr>
        <p:spPr/>
        <p:txBody>
          <a:bodyPr/>
          <a:lstStyle/>
          <a:p>
            <a:r>
              <a:rPr lang="en-US" dirty="0"/>
              <a:t>Teacher Morale By Race</a:t>
            </a:r>
          </a:p>
        </p:txBody>
      </p:sp>
      <p:graphicFrame>
        <p:nvGraphicFramePr>
          <p:cNvPr id="8" name="Chart 7">
            <a:extLst>
              <a:ext uri="{FF2B5EF4-FFF2-40B4-BE49-F238E27FC236}">
                <a16:creationId xmlns:a16="http://schemas.microsoft.com/office/drawing/2014/main" id="{77583448-4C64-7B3B-99A9-E16F753FAD0D}"/>
              </a:ext>
            </a:extLst>
          </p:cNvPr>
          <p:cNvGraphicFramePr/>
          <p:nvPr>
            <p:extLst>
              <p:ext uri="{D42A27DB-BD31-4B8C-83A1-F6EECF244321}">
                <p14:modId xmlns:p14="http://schemas.microsoft.com/office/powerpoint/2010/main" val="4152966625"/>
              </p:ext>
            </p:extLst>
          </p:nvPr>
        </p:nvGraphicFramePr>
        <p:xfrm>
          <a:off x="2032000" y="1910687"/>
          <a:ext cx="8128000" cy="422764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791C9BB-967E-8011-24BC-C646566D570D}"/>
              </a:ext>
            </a:extLst>
          </p:cNvPr>
          <p:cNvSpPr txBox="1"/>
          <p:nvPr/>
        </p:nvSpPr>
        <p:spPr>
          <a:xfrm>
            <a:off x="1189686" y="6224585"/>
            <a:ext cx="10686952" cy="633415"/>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14296" indent="-114296" defTabSz="914355">
              <a:lnSpc>
                <a:spcPct val="98000"/>
              </a:lnSpc>
              <a:spcBef>
                <a:spcPts val="100"/>
              </a:spcBef>
              <a:buFontTx/>
              <a:buAutoNum type="arabicPeriod"/>
            </a:pPr>
            <a:r>
              <a:rPr lang="en-US" sz="500" dirty="0">
                <a:latin typeface="Helvetica Now Text" panose="020B0504030202020204" pitchFamily="34" charset="0"/>
                <a:hlinkClick r:id="rId4">
                  <a:extLst>
                    <a:ext uri="{A12FA001-AC4F-418D-AE19-62706E023703}">
                      <ahyp:hlinkClr xmlns:ahyp="http://schemas.microsoft.com/office/drawing/2018/hyperlinkcolor" val="tx"/>
                    </a:ext>
                  </a:extLst>
                </a:hlinkClick>
              </a:rPr>
              <a:t>Introducing the Teacher Morale Index (edweek.org)</a:t>
            </a:r>
            <a:endParaRPr lang="en-US" sz="500" dirty="0">
              <a:latin typeface="Helvetica Now Text" panose="020B0504030202020204" pitchFamily="34" charset="0"/>
              <a:cs typeface="Arial" panose="020B0604020202020204" pitchFamily="34" charset="0"/>
            </a:endParaRPr>
          </a:p>
        </p:txBody>
      </p:sp>
    </p:spTree>
    <p:extLst>
      <p:ext uri="{BB962C8B-B14F-4D97-AF65-F5344CB8AC3E}">
        <p14:creationId xmlns:p14="http://schemas.microsoft.com/office/powerpoint/2010/main" val="76609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422E81-BC1C-57A5-C0A8-98CBC2050102}"/>
              </a:ext>
            </a:extLst>
          </p:cNvPr>
          <p:cNvSpPr>
            <a:spLocks noGrp="1"/>
          </p:cNvSpPr>
          <p:nvPr>
            <p:ph type="sldNum" sz="quarter" idx="12"/>
          </p:nvPr>
        </p:nvSpPr>
        <p:spPr/>
        <p:txBody>
          <a:bodyPr/>
          <a:lstStyle/>
          <a:p>
            <a:fld id="{91D568E7-61F5-D04E-995D-81EF41C01A2A}" type="slidenum">
              <a:rPr lang="en-GB" smtClean="0"/>
              <a:pPr/>
              <a:t>21</a:t>
            </a:fld>
            <a:endParaRPr lang="en-GB"/>
          </a:p>
        </p:txBody>
      </p:sp>
      <p:sp>
        <p:nvSpPr>
          <p:cNvPr id="3" name="Title 2">
            <a:extLst>
              <a:ext uri="{FF2B5EF4-FFF2-40B4-BE49-F238E27FC236}">
                <a16:creationId xmlns:a16="http://schemas.microsoft.com/office/drawing/2014/main" id="{B399FB3D-4B97-BC39-4B12-C3E3B12D5898}"/>
              </a:ext>
            </a:extLst>
          </p:cNvPr>
          <p:cNvSpPr>
            <a:spLocks noGrp="1"/>
          </p:cNvSpPr>
          <p:nvPr>
            <p:ph type="title"/>
          </p:nvPr>
        </p:nvSpPr>
        <p:spPr/>
        <p:txBody>
          <a:bodyPr/>
          <a:lstStyle/>
          <a:p>
            <a:r>
              <a:rPr lang="en-US" dirty="0"/>
              <a:t>Teacher Morale By Career Stage</a:t>
            </a:r>
          </a:p>
        </p:txBody>
      </p:sp>
      <p:sp>
        <p:nvSpPr>
          <p:cNvPr id="9" name="TextBox 8">
            <a:extLst>
              <a:ext uri="{FF2B5EF4-FFF2-40B4-BE49-F238E27FC236}">
                <a16:creationId xmlns:a16="http://schemas.microsoft.com/office/drawing/2014/main" id="{F791C9BB-967E-8011-24BC-C646566D570D}"/>
              </a:ext>
            </a:extLst>
          </p:cNvPr>
          <p:cNvSpPr txBox="1"/>
          <p:nvPr/>
        </p:nvSpPr>
        <p:spPr>
          <a:xfrm>
            <a:off x="1189686" y="6224585"/>
            <a:ext cx="10686952" cy="633415"/>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14296" indent="-114296" defTabSz="914355">
              <a:lnSpc>
                <a:spcPct val="98000"/>
              </a:lnSpc>
              <a:spcBef>
                <a:spcPts val="100"/>
              </a:spcBef>
              <a:buFontTx/>
              <a:buAutoNum type="arabicPeriod"/>
            </a:pPr>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Introducing the Teacher Morale Index (edweek.org)</a:t>
            </a:r>
            <a:endParaRPr lang="en-US" sz="500" dirty="0">
              <a:latin typeface="Helvetica Now Text" panose="020B050403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C78A1A69-A371-0C67-17A5-01AFABBD25D2}"/>
              </a:ext>
            </a:extLst>
          </p:cNvPr>
          <p:cNvGraphicFramePr/>
          <p:nvPr>
            <p:extLst>
              <p:ext uri="{D42A27DB-BD31-4B8C-83A1-F6EECF244321}">
                <p14:modId xmlns:p14="http://schemas.microsoft.com/office/powerpoint/2010/main" val="451637149"/>
              </p:ext>
            </p:extLst>
          </p:nvPr>
        </p:nvGraphicFramePr>
        <p:xfrm>
          <a:off x="2018352" y="1123482"/>
          <a:ext cx="7125648" cy="51011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4757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151ABF-9FAC-5FB0-56CE-6DB547E3C15A}"/>
              </a:ext>
            </a:extLst>
          </p:cNvPr>
          <p:cNvSpPr>
            <a:spLocks noGrp="1"/>
          </p:cNvSpPr>
          <p:nvPr>
            <p:ph type="sldNum" sz="quarter" idx="12"/>
          </p:nvPr>
        </p:nvSpPr>
        <p:spPr/>
        <p:txBody>
          <a:bodyPr/>
          <a:lstStyle/>
          <a:p>
            <a:fld id="{91D568E7-61F5-D04E-995D-81EF41C01A2A}" type="slidenum">
              <a:rPr lang="en-GB" smtClean="0"/>
              <a:pPr/>
              <a:t>22</a:t>
            </a:fld>
            <a:endParaRPr lang="en-GB"/>
          </a:p>
        </p:txBody>
      </p:sp>
      <p:sp>
        <p:nvSpPr>
          <p:cNvPr id="3" name="Title 2">
            <a:extLst>
              <a:ext uri="{FF2B5EF4-FFF2-40B4-BE49-F238E27FC236}">
                <a16:creationId xmlns:a16="http://schemas.microsoft.com/office/drawing/2014/main" id="{04187BE0-DEB8-1FE9-F50F-32F748133FED}"/>
              </a:ext>
            </a:extLst>
          </p:cNvPr>
          <p:cNvSpPr>
            <a:spLocks noGrp="1"/>
          </p:cNvSpPr>
          <p:nvPr>
            <p:ph type="title"/>
          </p:nvPr>
        </p:nvSpPr>
        <p:spPr/>
        <p:txBody>
          <a:bodyPr/>
          <a:lstStyle/>
          <a:p>
            <a:r>
              <a:rPr lang="en-US" dirty="0"/>
              <a:t>Why Is Teacher Morale Important?</a:t>
            </a:r>
          </a:p>
        </p:txBody>
      </p:sp>
      <p:sp>
        <p:nvSpPr>
          <p:cNvPr id="5" name="Content Placeholder 4">
            <a:extLst>
              <a:ext uri="{FF2B5EF4-FFF2-40B4-BE49-F238E27FC236}">
                <a16:creationId xmlns:a16="http://schemas.microsoft.com/office/drawing/2014/main" id="{28695C34-7BF8-AA05-1CD6-64B0D475CAE0}"/>
              </a:ext>
            </a:extLst>
          </p:cNvPr>
          <p:cNvSpPr>
            <a:spLocks noGrp="1"/>
          </p:cNvSpPr>
          <p:nvPr>
            <p:ph sz="quarter" idx="14"/>
          </p:nvPr>
        </p:nvSpPr>
        <p:spPr/>
        <p:txBody>
          <a:bodyPr/>
          <a:lstStyle/>
          <a:p>
            <a:pPr marL="285750" indent="-285750">
              <a:spcAft>
                <a:spcPts val="1200"/>
              </a:spcAft>
              <a:buFont typeface="Arial" panose="020B0604020202020204" pitchFamily="34" charset="0"/>
              <a:buChar char="•"/>
            </a:pPr>
            <a:r>
              <a:rPr lang="en-US" sz="1800" b="0" i="0" dirty="0">
                <a:effectLst/>
                <a:latin typeface="Helvetica Now Text" panose="020B0504030202020204" pitchFamily="34" charset="0"/>
              </a:rPr>
              <a:t>‍Morale is how employees feel about coming to work every day, how they approach their assigned tasks, and their attitude about the direction the organization is taking. </a:t>
            </a:r>
            <a:endParaRPr lang="en-US" sz="1800" b="0" dirty="0">
              <a:latin typeface="Helvetica Now Text" panose="020B0504030202020204" pitchFamily="34" charset="0"/>
            </a:endParaRPr>
          </a:p>
          <a:p>
            <a:pPr marL="285750" indent="-285750">
              <a:spcAft>
                <a:spcPts val="1200"/>
              </a:spcAft>
              <a:buFont typeface="Arial" panose="020B0604020202020204" pitchFamily="34" charset="0"/>
              <a:buChar char="•"/>
            </a:pPr>
            <a:r>
              <a:rPr lang="en-US" sz="1800" b="0" i="0" dirty="0">
                <a:effectLst/>
                <a:latin typeface="Helvetica Now Text" panose="020B0504030202020204" pitchFamily="34" charset="0"/>
              </a:rPr>
              <a:t>Teacher quality is the most important school-related factor influencing student achievement - and low morale negatively impacts teacher quality.</a:t>
            </a:r>
            <a:endParaRPr lang="en-US" sz="1800" b="0" dirty="0">
              <a:latin typeface="Helvetica Now Text" panose="020B0504030202020204" pitchFamily="34" charset="0"/>
            </a:endParaRPr>
          </a:p>
          <a:p>
            <a:pPr marL="285750" indent="-285750">
              <a:spcAft>
                <a:spcPts val="1200"/>
              </a:spcAft>
              <a:buFont typeface="Arial" panose="020B0604020202020204" pitchFamily="34" charset="0"/>
              <a:buChar char="•"/>
            </a:pPr>
            <a:r>
              <a:rPr lang="en-US" sz="1800" b="0" dirty="0">
                <a:latin typeface="Helvetica Now Text" panose="020B0504030202020204" pitchFamily="34" charset="0"/>
              </a:rPr>
              <a:t>L</a:t>
            </a:r>
            <a:r>
              <a:rPr lang="en-US" sz="1800" b="0" i="0" dirty="0">
                <a:effectLst/>
                <a:latin typeface="Helvetica Now Text" panose="020B0504030202020204" pitchFamily="34" charset="0"/>
              </a:rPr>
              <a:t>ow staff morale can lead to disengagement, decreased productivity, and a lack of motivation. </a:t>
            </a:r>
            <a:endParaRPr lang="en-US" sz="1800" b="0" dirty="0">
              <a:latin typeface="Helvetica Now Text" panose="020B0504030202020204" pitchFamily="34" charset="0"/>
            </a:endParaRPr>
          </a:p>
          <a:p>
            <a:pPr marL="285750" indent="-285750">
              <a:spcAft>
                <a:spcPts val="1200"/>
              </a:spcAft>
              <a:buFont typeface="Arial" panose="020B0604020202020204" pitchFamily="34" charset="0"/>
              <a:buChar char="•"/>
            </a:pPr>
            <a:r>
              <a:rPr lang="en-US" sz="1800" b="0" i="0" dirty="0">
                <a:effectLst/>
                <a:latin typeface="Helvetica Now Text" panose="020B0504030202020204" pitchFamily="34" charset="0"/>
              </a:rPr>
              <a:t>Teachers may feel undervalued or unappreciated, leading to dissatisfaction and frustration.</a:t>
            </a:r>
          </a:p>
          <a:p>
            <a:pPr marL="285750" indent="-285750">
              <a:spcAft>
                <a:spcPts val="1200"/>
              </a:spcAft>
              <a:buFont typeface="Arial" panose="020B0604020202020204" pitchFamily="34" charset="0"/>
              <a:buChar char="•"/>
            </a:pPr>
            <a:r>
              <a:rPr lang="en-US" sz="1800" b="0" i="0" dirty="0">
                <a:effectLst/>
                <a:latin typeface="Helvetica Now Text" panose="020B0504030202020204" pitchFamily="34" charset="0"/>
              </a:rPr>
              <a:t>Teachers with low morale may lack interest in their work, disengage from peers and students and perform at a minimum rate or less. </a:t>
            </a:r>
          </a:p>
          <a:p>
            <a:pPr marL="285750" indent="-285750">
              <a:spcAft>
                <a:spcPts val="1200"/>
              </a:spcAft>
              <a:buFont typeface="Arial" panose="020B0604020202020204" pitchFamily="34" charset="0"/>
              <a:buChar char="•"/>
            </a:pPr>
            <a:r>
              <a:rPr lang="en-US" sz="1800" b="0" i="0" dirty="0">
                <a:effectLst/>
                <a:latin typeface="Helvetica Now Text" panose="020B0504030202020204" pitchFamily="34" charset="0"/>
              </a:rPr>
              <a:t>The toxicity that can arise from unmotivated teachers can infiltrate a school community, potentially causing great damage.</a:t>
            </a:r>
            <a:endParaRPr lang="en-US" sz="1800" b="0" dirty="0">
              <a:latin typeface="Helvetica Now Text" panose="020B0504030202020204" pitchFamily="34" charset="0"/>
            </a:endParaRPr>
          </a:p>
          <a:p>
            <a:pPr marL="285750" indent="-285750">
              <a:spcAft>
                <a:spcPts val="1200"/>
              </a:spcAft>
              <a:buFont typeface="Arial" panose="020B0604020202020204" pitchFamily="34" charset="0"/>
              <a:buChar char="•"/>
            </a:pPr>
            <a:endParaRPr lang="en-US" sz="1800" b="0" dirty="0">
              <a:latin typeface="Helvetica Now Text" panose="020B0504030202020204" pitchFamily="34" charset="0"/>
            </a:endParaRPr>
          </a:p>
        </p:txBody>
      </p:sp>
      <p:sp>
        <p:nvSpPr>
          <p:cNvPr id="11" name="TextBox 10">
            <a:extLst>
              <a:ext uri="{FF2B5EF4-FFF2-40B4-BE49-F238E27FC236}">
                <a16:creationId xmlns:a16="http://schemas.microsoft.com/office/drawing/2014/main" id="{E0D93073-217C-D919-1A7F-30536F0F959C}"/>
              </a:ext>
            </a:extLst>
          </p:cNvPr>
          <p:cNvSpPr txBox="1"/>
          <p:nvPr/>
        </p:nvSpPr>
        <p:spPr>
          <a:xfrm>
            <a:off x="1142281" y="6120497"/>
            <a:ext cx="6096000" cy="323165"/>
          </a:xfrm>
          <a:prstGeom prst="rect">
            <a:avLst/>
          </a:prstGeom>
          <a:noFill/>
        </p:spPr>
        <p:txBody>
          <a:bodyPr wrap="square">
            <a:spAutoFit/>
          </a:bodyPr>
          <a:lstStyle/>
          <a:p>
            <a:r>
              <a:rPr lang="en-US" sz="500" b="1" dirty="0">
                <a:latin typeface="Helvetica Now Text" panose="020B0504030202020204" pitchFamily="34" charset="0"/>
                <a:ea typeface="MS Mincho" panose="02020609040205080304" pitchFamily="49" charset="-128"/>
                <a:cs typeface="Arial" panose="020B0604020202020204" pitchFamily="34" charset="0"/>
              </a:rPr>
              <a:t>Sources:</a:t>
            </a:r>
          </a:p>
          <a:p>
            <a:r>
              <a:rPr lang="en-US" sz="500" dirty="0">
                <a:latin typeface="Helvetica Now Text" panose="020B0504030202020204" pitchFamily="34" charset="0"/>
                <a:hlinkClick r:id="rId2">
                  <a:extLst>
                    <a:ext uri="{A12FA001-AC4F-418D-AE19-62706E023703}">
                      <ahyp:hlinkClr xmlns:ahyp="http://schemas.microsoft.com/office/drawing/2018/hyperlinkcolor" val="tx"/>
                    </a:ext>
                  </a:extLst>
                </a:hlinkClick>
              </a:rPr>
              <a:t>Oxford Languages and Google - English | Oxford Languages (oup.com)</a:t>
            </a:r>
            <a:endParaRPr lang="en-US" sz="500" dirty="0">
              <a:latin typeface="Helvetica Now Text" panose="020B0504030202020204" pitchFamily="34" charset="0"/>
            </a:endParaRPr>
          </a:p>
          <a:p>
            <a:endParaRPr lang="en-US" sz="500" dirty="0">
              <a:latin typeface="Helvetica Now Text" panose="020B0504030202020204" pitchFamily="34" charset="0"/>
            </a:endParaRPr>
          </a:p>
        </p:txBody>
      </p:sp>
    </p:spTree>
    <p:extLst>
      <p:ext uri="{BB962C8B-B14F-4D97-AF65-F5344CB8AC3E}">
        <p14:creationId xmlns:p14="http://schemas.microsoft.com/office/powerpoint/2010/main" val="160439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83F54-5DE6-2949-1CE7-DF1335075FB8}"/>
              </a:ext>
            </a:extLst>
          </p:cNvPr>
          <p:cNvSpPr>
            <a:spLocks noGrp="1"/>
          </p:cNvSpPr>
          <p:nvPr>
            <p:ph type="body" sz="quarter" idx="16"/>
          </p:nvPr>
        </p:nvSpPr>
        <p:spPr/>
        <p:txBody>
          <a:bodyPr/>
          <a:lstStyle/>
          <a:p>
            <a:r>
              <a:rPr lang="en-US" dirty="0"/>
              <a:t>How Can Leaders Build a Supportive Staff Culture?</a:t>
            </a:r>
          </a:p>
        </p:txBody>
      </p:sp>
    </p:spTree>
    <p:extLst>
      <p:ext uri="{BB962C8B-B14F-4D97-AF65-F5344CB8AC3E}">
        <p14:creationId xmlns:p14="http://schemas.microsoft.com/office/powerpoint/2010/main" val="2867252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a:extLst>
              <a:ext uri="{FF2B5EF4-FFF2-40B4-BE49-F238E27FC236}">
                <a16:creationId xmlns:a16="http://schemas.microsoft.com/office/drawing/2014/main" id="{92FF566C-F238-4051-B05C-57E9640A8B87}"/>
              </a:ext>
            </a:extLst>
          </p:cNvPr>
          <p:cNvCxnSpPr/>
          <p:nvPr/>
        </p:nvCxnSpPr>
        <p:spPr>
          <a:xfrm>
            <a:off x="5804869" y="4301929"/>
            <a:ext cx="3279700" cy="0"/>
          </a:xfrm>
          <a:prstGeom prst="straightConnector1">
            <a:avLst/>
          </a:prstGeom>
          <a:ln w="76200">
            <a:solidFill>
              <a:srgbClr val="82939A"/>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4776469-BB07-417E-98A8-A3E071CCF49B}"/>
              </a:ext>
            </a:extLst>
          </p:cNvPr>
          <p:cNvSpPr/>
          <p:nvPr/>
        </p:nvSpPr>
        <p:spPr>
          <a:xfrm>
            <a:off x="6302125" y="3119602"/>
            <a:ext cx="2314579" cy="2314579"/>
          </a:xfrm>
          <a:prstGeom prst="ellipse">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04">
              <a:spcAft>
                <a:spcPts val="250"/>
              </a:spcAft>
              <a:defRPr/>
            </a:pPr>
            <a:r>
              <a:rPr lang="en-US" sz="1400" b="1" dirty="0"/>
              <a:t>Creating  Emotionally Fit Leadership, Workforce, Climate and Culture</a:t>
            </a:r>
          </a:p>
        </p:txBody>
      </p:sp>
      <p:sp>
        <p:nvSpPr>
          <p:cNvPr id="5" name="Title 4">
            <a:extLst>
              <a:ext uri="{FF2B5EF4-FFF2-40B4-BE49-F238E27FC236}">
                <a16:creationId xmlns:a16="http://schemas.microsoft.com/office/drawing/2014/main" id="{99AD0DC7-53CC-4104-B30D-3B2B8A15DB23}"/>
              </a:ext>
            </a:extLst>
          </p:cNvPr>
          <p:cNvSpPr>
            <a:spLocks noGrp="1"/>
          </p:cNvSpPr>
          <p:nvPr>
            <p:ph type="title"/>
          </p:nvPr>
        </p:nvSpPr>
        <p:spPr>
          <a:xfrm>
            <a:off x="1123843" y="505296"/>
            <a:ext cx="10685561" cy="400084"/>
          </a:xfrm>
        </p:spPr>
        <p:txBody>
          <a:bodyPr/>
          <a:lstStyle/>
          <a:p>
            <a:r>
              <a:rPr lang="en-US" dirty="0">
                <a:latin typeface="Helvetica Now Text"/>
              </a:rPr>
              <a:t>Emotionally Fit Leaders and Culture Are Critical</a:t>
            </a:r>
            <a:endParaRPr lang="en-US" dirty="0"/>
          </a:p>
        </p:txBody>
      </p:sp>
      <p:sp>
        <p:nvSpPr>
          <p:cNvPr id="7" name="Content Placeholder 6">
            <a:extLst>
              <a:ext uri="{FF2B5EF4-FFF2-40B4-BE49-F238E27FC236}">
                <a16:creationId xmlns:a16="http://schemas.microsoft.com/office/drawing/2014/main" id="{5E56492B-88AC-47DC-B951-F6A49768996F}"/>
              </a:ext>
            </a:extLst>
          </p:cNvPr>
          <p:cNvSpPr>
            <a:spLocks noGrp="1"/>
          </p:cNvSpPr>
          <p:nvPr>
            <p:ph sz="quarter" idx="14"/>
          </p:nvPr>
        </p:nvSpPr>
        <p:spPr>
          <a:xfrm>
            <a:off x="1123843" y="1325468"/>
            <a:ext cx="10285597" cy="977285"/>
          </a:xfrm>
        </p:spPr>
        <p:txBody>
          <a:bodyPr/>
          <a:lstStyle/>
          <a:p>
            <a:pPr lvl="1">
              <a:lnSpc>
                <a:spcPct val="100000"/>
              </a:lnSpc>
              <a:spcAft>
                <a:spcPts val="0"/>
              </a:spcAft>
            </a:pPr>
            <a:r>
              <a:rPr lang="en-US" sz="2000" dirty="0"/>
              <a:t>Cultivating an emotionally fit workforce is a critical component in building a </a:t>
            </a:r>
            <a:r>
              <a:rPr lang="en-US" sz="2000" b="1" dirty="0"/>
              <a:t>supportive staff culture</a:t>
            </a:r>
            <a:r>
              <a:rPr lang="en-US" sz="2000" dirty="0"/>
              <a:t>, and it starts with leadership. </a:t>
            </a:r>
          </a:p>
          <a:p>
            <a:pPr lvl="1">
              <a:lnSpc>
                <a:spcPct val="100000"/>
              </a:lnSpc>
              <a:spcAft>
                <a:spcPts val="0"/>
              </a:spcAft>
            </a:pPr>
            <a:br>
              <a:rPr lang="en-US" sz="2000" b="1" dirty="0">
                <a:solidFill>
                  <a:srgbClr val="5D6D78"/>
                </a:solidFill>
              </a:rPr>
            </a:br>
            <a:endParaRPr lang="en-US" sz="2000" b="1" dirty="0">
              <a:solidFill>
                <a:srgbClr val="5D6D78"/>
              </a:solidFill>
            </a:endParaRPr>
          </a:p>
        </p:txBody>
      </p:sp>
      <p:sp>
        <p:nvSpPr>
          <p:cNvPr id="8" name="Content Placeholder 6">
            <a:extLst>
              <a:ext uri="{FF2B5EF4-FFF2-40B4-BE49-F238E27FC236}">
                <a16:creationId xmlns:a16="http://schemas.microsoft.com/office/drawing/2014/main" id="{7DFFEB74-3307-445C-8D99-C53073712DBB}"/>
              </a:ext>
            </a:extLst>
          </p:cNvPr>
          <p:cNvSpPr txBox="1">
            <a:spLocks/>
          </p:cNvSpPr>
          <p:nvPr/>
        </p:nvSpPr>
        <p:spPr>
          <a:xfrm>
            <a:off x="6695243" y="2302753"/>
            <a:ext cx="4570513" cy="4438361"/>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lvl="3"/>
            <a:endParaRPr lang="en-US" sz="1200" dirty="0"/>
          </a:p>
        </p:txBody>
      </p:sp>
      <p:graphicFrame>
        <p:nvGraphicFramePr>
          <p:cNvPr id="10" name="Table 2">
            <a:extLst>
              <a:ext uri="{FF2B5EF4-FFF2-40B4-BE49-F238E27FC236}">
                <a16:creationId xmlns:a16="http://schemas.microsoft.com/office/drawing/2014/main" id="{6641832E-1698-4B21-84B6-46C8AABA8B45}"/>
              </a:ext>
            </a:extLst>
          </p:cNvPr>
          <p:cNvGraphicFramePr>
            <a:graphicFrameLocks noGrp="1"/>
          </p:cNvGraphicFramePr>
          <p:nvPr/>
        </p:nvGraphicFramePr>
        <p:xfrm>
          <a:off x="1042335" y="2510635"/>
          <a:ext cx="4700904" cy="3261344"/>
        </p:xfrm>
        <a:graphic>
          <a:graphicData uri="http://schemas.openxmlformats.org/drawingml/2006/table">
            <a:tbl>
              <a:tblPr firstRow="1" bandRow="1">
                <a:tableStyleId>{00A15C55-8517-42AA-B614-E9B94910E393}</a:tableStyleId>
              </a:tblPr>
              <a:tblGrid>
                <a:gridCol w="2350452">
                  <a:extLst>
                    <a:ext uri="{9D8B030D-6E8A-4147-A177-3AD203B41FA5}">
                      <a16:colId xmlns:a16="http://schemas.microsoft.com/office/drawing/2014/main" val="759372140"/>
                    </a:ext>
                  </a:extLst>
                </a:gridCol>
                <a:gridCol w="2350452">
                  <a:extLst>
                    <a:ext uri="{9D8B030D-6E8A-4147-A177-3AD203B41FA5}">
                      <a16:colId xmlns:a16="http://schemas.microsoft.com/office/drawing/2014/main" val="2220709197"/>
                    </a:ext>
                  </a:extLst>
                </a:gridCol>
              </a:tblGrid>
              <a:tr h="1752591">
                <a:tc>
                  <a:txBody>
                    <a:bodyPr/>
                    <a:lstStyle/>
                    <a:p>
                      <a:pPr algn="ctr"/>
                      <a:r>
                        <a:rPr lang="en-US" sz="1400" b="0">
                          <a:solidFill>
                            <a:srgbClr val="46535E"/>
                          </a:solidFill>
                          <a:latin typeface="Helvetica Now Text" panose="020B0504030202020204" pitchFamily="34" charset="0"/>
                        </a:rPr>
                        <a:t>Behaviors of leaders and supervisors influence the actions and job performance of employees</a:t>
                      </a:r>
                      <a:r>
                        <a:rPr lang="en-US" sz="1400" b="0" baseline="30000">
                          <a:solidFill>
                            <a:srgbClr val="46535E"/>
                          </a:solidFill>
                          <a:latin typeface="Helvetica Now Text" panose="020B0504030202020204" pitchFamily="34" charset="0"/>
                        </a:rPr>
                        <a:t>1</a:t>
                      </a:r>
                    </a:p>
                  </a:txBody>
                  <a:tcPr marL="68576" marR="68576" marT="68576" marB="68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accent1"/>
                          </a:solidFill>
                          <a:latin typeface="Helvetica Now Text" panose="020B0504030202020204" pitchFamily="34" charset="0"/>
                        </a:rPr>
                        <a:t>57% </a:t>
                      </a:r>
                      <a:br>
                        <a:rPr lang="en-US" sz="2400" dirty="0">
                          <a:solidFill>
                            <a:srgbClr val="46535E"/>
                          </a:solidFill>
                          <a:latin typeface="Helvetica Now Text" panose="020B0504030202020204" pitchFamily="34" charset="0"/>
                        </a:rPr>
                      </a:br>
                      <a:r>
                        <a:rPr lang="en-US" sz="1400" b="0" dirty="0">
                          <a:solidFill>
                            <a:srgbClr val="46535E"/>
                          </a:solidFill>
                          <a:latin typeface="Helvetica Now Text" panose="020B0504030202020204" pitchFamily="34" charset="0"/>
                        </a:rPr>
                        <a:t>of people feel it would be easier to disclose a mental health issue if their employer were supportive</a:t>
                      </a:r>
                      <a:r>
                        <a:rPr lang="en-US" sz="1400" b="0" baseline="30000" dirty="0">
                          <a:solidFill>
                            <a:srgbClr val="46535E"/>
                          </a:solidFill>
                          <a:latin typeface="Helvetica Now Text" panose="020B0504030202020204" pitchFamily="34" charset="0"/>
                        </a:rPr>
                        <a:t>2</a:t>
                      </a:r>
                    </a:p>
                    <a:p>
                      <a:pPr algn="ctr"/>
                      <a:endParaRPr lang="en-US" sz="1200" dirty="0">
                        <a:solidFill>
                          <a:srgbClr val="46535E"/>
                        </a:solidFill>
                        <a:latin typeface="Helvetica Now Text" panose="020B0504030202020204" pitchFamily="34" charset="0"/>
                      </a:endParaRPr>
                    </a:p>
                  </a:txBody>
                  <a:tcPr marL="68576" marR="68576" marT="68576" marB="6857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EFF0"/>
                    </a:solidFill>
                  </a:tcPr>
                </a:tc>
                <a:extLst>
                  <a:ext uri="{0D108BD9-81ED-4DB2-BD59-A6C34878D82A}">
                    <a16:rowId xmlns:a16="http://schemas.microsoft.com/office/drawing/2014/main" val="4193282756"/>
                  </a:ext>
                </a:extLst>
              </a:tr>
              <a:tr h="1508751">
                <a:tc>
                  <a:txBody>
                    <a:bodyPr/>
                    <a:lstStyle/>
                    <a:p>
                      <a:pPr algn="ctr"/>
                      <a:r>
                        <a:rPr lang="en-US" sz="1400" spc="15" dirty="0">
                          <a:solidFill>
                            <a:srgbClr val="000000"/>
                          </a:solidFill>
                          <a:effectLst/>
                          <a:latin typeface="Arial" panose="020B0604020202020204" pitchFamily="34" charset="0"/>
                          <a:ea typeface="Calibri" panose="020F0502020204030204" pitchFamily="34" charset="0"/>
                        </a:rPr>
                        <a:t>Employees who feel supported by their organization are </a:t>
                      </a:r>
                    </a:p>
                    <a:p>
                      <a:pPr algn="ctr"/>
                      <a:r>
                        <a:rPr lang="en-US" sz="2000" b="1" dirty="0">
                          <a:solidFill>
                            <a:schemeClr val="accent1"/>
                          </a:solidFill>
                          <a:latin typeface="Helvetica Now Text" panose="020B0504030202020204" pitchFamily="34" charset="0"/>
                        </a:rPr>
                        <a:t>5.5 times </a:t>
                      </a:r>
                      <a:r>
                        <a:rPr lang="en-US" sz="1400" spc="15" dirty="0">
                          <a:solidFill>
                            <a:srgbClr val="000000"/>
                          </a:solidFill>
                          <a:effectLst/>
                          <a:latin typeface="Arial" panose="020B0604020202020204" pitchFamily="34" charset="0"/>
                          <a:ea typeface="Calibri" panose="020F0502020204030204" pitchFamily="34" charset="0"/>
                        </a:rPr>
                        <a:t>more likely to trust the company and its leaders</a:t>
                      </a:r>
                      <a:r>
                        <a:rPr lang="en-US" sz="1400" spc="15" baseline="30000" dirty="0">
                          <a:solidFill>
                            <a:srgbClr val="000000"/>
                          </a:solidFill>
                          <a:effectLst/>
                          <a:latin typeface="Arial" panose="020B0604020202020204" pitchFamily="34" charset="0"/>
                          <a:ea typeface="Calibri" panose="020F0502020204030204" pitchFamily="34" charset="0"/>
                        </a:rPr>
                        <a:t>3</a:t>
                      </a:r>
                      <a:endParaRPr lang="en-US" sz="1400" b="1" dirty="0">
                        <a:solidFill>
                          <a:srgbClr val="46535E"/>
                        </a:solidFill>
                        <a:latin typeface="Helvetica Now Text" panose="020B0504030202020204" pitchFamily="34" charset="0"/>
                      </a:endParaRPr>
                    </a:p>
                  </a:txBody>
                  <a:tcPr marL="68576" marR="68576" marT="68576" marB="6857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1400" b="1" dirty="0">
                          <a:solidFill>
                            <a:schemeClr val="bg1"/>
                          </a:solidFill>
                          <a:latin typeface="Helvetica Now Text" panose="020B0504030202020204" pitchFamily="34" charset="0"/>
                        </a:rPr>
                        <a:t>Most common obstacle to self-care is leaders who don’t promote mental health</a:t>
                      </a:r>
                      <a:r>
                        <a:rPr lang="en-US" sz="1400" b="1" baseline="30000" dirty="0">
                          <a:solidFill>
                            <a:schemeClr val="bg1"/>
                          </a:solidFill>
                          <a:latin typeface="Helvetica Now Text" panose="020B0504030202020204" pitchFamily="34" charset="0"/>
                        </a:rPr>
                        <a:t>3</a:t>
                      </a:r>
                      <a:endParaRPr lang="en-US" sz="1100" dirty="0">
                        <a:solidFill>
                          <a:schemeClr val="tx1"/>
                        </a:solidFill>
                        <a:latin typeface="Helvetica Now Text" panose="020B0504030202020204" pitchFamily="34" charset="0"/>
                      </a:endParaRPr>
                    </a:p>
                  </a:txBody>
                  <a:tcPr marL="68576" marR="68576" marT="68576" marB="68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291855922"/>
                  </a:ext>
                </a:extLst>
              </a:tr>
            </a:tbl>
          </a:graphicData>
        </a:graphic>
      </p:graphicFrame>
      <p:graphicFrame>
        <p:nvGraphicFramePr>
          <p:cNvPr id="11" name="Table 2">
            <a:extLst>
              <a:ext uri="{FF2B5EF4-FFF2-40B4-BE49-F238E27FC236}">
                <a16:creationId xmlns:a16="http://schemas.microsoft.com/office/drawing/2014/main" id="{A3E8919A-82D4-4BE8-9095-154E35FF0006}"/>
              </a:ext>
            </a:extLst>
          </p:cNvPr>
          <p:cNvGraphicFramePr>
            <a:graphicFrameLocks noGrp="1"/>
          </p:cNvGraphicFramePr>
          <p:nvPr/>
        </p:nvGraphicFramePr>
        <p:xfrm>
          <a:off x="9144061" y="2249292"/>
          <a:ext cx="2486485" cy="3621147"/>
        </p:xfrm>
        <a:graphic>
          <a:graphicData uri="http://schemas.openxmlformats.org/drawingml/2006/table">
            <a:tbl>
              <a:tblPr firstRow="1" bandRow="1">
                <a:tableStyleId>{00A15C55-8517-42AA-B614-E9B94910E393}</a:tableStyleId>
              </a:tblPr>
              <a:tblGrid>
                <a:gridCol w="2486485">
                  <a:extLst>
                    <a:ext uri="{9D8B030D-6E8A-4147-A177-3AD203B41FA5}">
                      <a16:colId xmlns:a16="http://schemas.microsoft.com/office/drawing/2014/main" val="759372140"/>
                    </a:ext>
                  </a:extLst>
                </a:gridCol>
              </a:tblGrid>
              <a:tr h="777231">
                <a:tc>
                  <a:txBody>
                    <a:bodyPr/>
                    <a:lstStyle/>
                    <a:p>
                      <a:r>
                        <a:rPr lang="en-US" sz="1400" dirty="0">
                          <a:solidFill>
                            <a:srgbClr val="46535E"/>
                          </a:solidFill>
                          <a:latin typeface="Helvetica Now Text" panose="020B0504030202020204" pitchFamily="34" charset="0"/>
                        </a:rPr>
                        <a:t>Explore the prevalence and impact of emotional distress in the workplace</a:t>
                      </a:r>
                    </a:p>
                  </a:txBody>
                  <a:tcPr marL="68576" marR="68576" marT="68576" marB="68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3282756"/>
                  </a:ext>
                </a:extLst>
              </a:tr>
              <a:tr h="914866">
                <a:tc>
                  <a:txBody>
                    <a:bodyPr/>
                    <a:lstStyle/>
                    <a:p>
                      <a:r>
                        <a:rPr lang="en-US" sz="1400" b="1">
                          <a:solidFill>
                            <a:srgbClr val="46535E"/>
                          </a:solidFill>
                          <a:latin typeface="Helvetica Now Text" panose="020B0504030202020204" pitchFamily="34" charset="0"/>
                        </a:rPr>
                        <a:t>Understand characteristics of your emotionally fit workplace environment</a:t>
                      </a:r>
                    </a:p>
                  </a:txBody>
                  <a:tcPr marL="68576" marR="68576" marT="68576" marB="68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06402879"/>
                  </a:ext>
                </a:extLst>
              </a:tr>
              <a:tr h="725167">
                <a:tc>
                  <a:txBody>
                    <a:bodyPr/>
                    <a:lstStyle/>
                    <a:p>
                      <a:r>
                        <a:rPr lang="en-US" sz="1400" b="1">
                          <a:solidFill>
                            <a:srgbClr val="46535E"/>
                          </a:solidFill>
                          <a:latin typeface="Helvetica Now Text" panose="020B0504030202020204" pitchFamily="34" charset="0"/>
                        </a:rPr>
                        <a:t>Equip leaders with training, tools and skills </a:t>
                      </a:r>
                      <a:endParaRPr lang="en-US" sz="1400">
                        <a:solidFill>
                          <a:srgbClr val="46535E"/>
                        </a:solidFill>
                        <a:latin typeface="Helvetica Now Text" panose="020B0504030202020204" pitchFamily="34" charset="0"/>
                      </a:endParaRPr>
                    </a:p>
                  </a:txBody>
                  <a:tcPr marL="68576" marR="68576" marT="68576" marB="68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91855922"/>
                  </a:ext>
                </a:extLst>
              </a:tr>
              <a:tr h="1203882">
                <a:tc>
                  <a:txBody>
                    <a:bodyPr/>
                    <a:lstStyle/>
                    <a:p>
                      <a:r>
                        <a:rPr lang="en-US" sz="1400" b="1" dirty="0">
                          <a:solidFill>
                            <a:srgbClr val="46535E"/>
                          </a:solidFill>
                          <a:latin typeface="Helvetica Now Text" panose="020B0504030202020204" pitchFamily="34" charset="0"/>
                        </a:rPr>
                        <a:t>Executive leadership support is needed to drive culture change</a:t>
                      </a:r>
                    </a:p>
                  </a:txBody>
                  <a:tcPr marL="68576" marR="68576" marT="68576" marB="68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8414934"/>
                  </a:ext>
                </a:extLst>
              </a:tr>
            </a:tbl>
          </a:graphicData>
        </a:graphic>
      </p:graphicFrame>
      <p:sp>
        <p:nvSpPr>
          <p:cNvPr id="2" name="Slide Number Placeholder 1">
            <a:extLst>
              <a:ext uri="{FF2B5EF4-FFF2-40B4-BE49-F238E27FC236}">
                <a16:creationId xmlns:a16="http://schemas.microsoft.com/office/drawing/2014/main" id="{B96B01D5-57C8-499E-BEE2-C7AD7156BA33}"/>
              </a:ext>
            </a:extLst>
          </p:cNvPr>
          <p:cNvSpPr>
            <a:spLocks noGrp="1"/>
          </p:cNvSpPr>
          <p:nvPr>
            <p:ph type="sldNum" sz="quarter" idx="12"/>
          </p:nvPr>
        </p:nvSpPr>
        <p:spPr/>
        <p:txBody>
          <a:bodyPr/>
          <a:lstStyle/>
          <a:p>
            <a:fld id="{91D568E7-61F5-D04E-995D-81EF41C01A2A}" type="slidenum">
              <a:rPr lang="en-GB" smtClean="0"/>
              <a:pPr/>
              <a:t>24</a:t>
            </a:fld>
            <a:endParaRPr lang="en-GB"/>
          </a:p>
        </p:txBody>
      </p:sp>
      <p:sp>
        <p:nvSpPr>
          <p:cNvPr id="12" name="Rectangle 11">
            <a:extLst>
              <a:ext uri="{FF2B5EF4-FFF2-40B4-BE49-F238E27FC236}">
                <a16:creationId xmlns:a16="http://schemas.microsoft.com/office/drawing/2014/main" id="{810A4378-06D7-4B39-B14F-BB8E9D78F0AB}"/>
              </a:ext>
            </a:extLst>
          </p:cNvPr>
          <p:cNvSpPr/>
          <p:nvPr/>
        </p:nvSpPr>
        <p:spPr>
          <a:xfrm>
            <a:off x="1141396" y="6301106"/>
            <a:ext cx="6504040" cy="430885"/>
          </a:xfrm>
          <a:prstGeom prst="rect">
            <a:avLst/>
          </a:prstGeom>
        </p:spPr>
        <p:txBody>
          <a:bodyPr wrap="square" lIns="45717" tIns="22859" rIns="45717" bIns="22859" anchor="t">
            <a:spAutoFit/>
          </a:bodyPr>
          <a:lstStyle/>
          <a:p>
            <a:r>
              <a:rPr lang="en-US" altLang="en-US" sz="500" b="1" dirty="0">
                <a:latin typeface="Helvetica Now Text" panose="020B0504030202020204" pitchFamily="34" charset="0"/>
              </a:rPr>
              <a:t>Sources:</a:t>
            </a:r>
            <a:endParaRPr lang="en-US" sz="500" b="1" dirty="0">
              <a:latin typeface="Helvetica Now Text" panose="020B0504030202020204" pitchFamily="34" charset="0"/>
              <a:ea typeface="Calibri" panose="020F0502020204030204" pitchFamily="34" charset="0"/>
              <a:cs typeface="Calibri" panose="020F0502020204030204" pitchFamily="34" charset="0"/>
            </a:endParaRPr>
          </a:p>
          <a:p>
            <a:pPr marL="123825" indent="-123825">
              <a:buAutoNum type="arabicPeriod"/>
            </a:pPr>
            <a:r>
              <a:rPr lang="en-US" sz="500" dirty="0">
                <a:latin typeface="Helvetica Now Text" panose="020B0504030202020204" pitchFamily="34" charset="0"/>
                <a:ea typeface="Calibri" panose="020F0502020204030204" pitchFamily="34" charset="0"/>
                <a:cs typeface="Calibri" panose="020F0502020204030204" pitchFamily="34" charset="0"/>
              </a:rPr>
              <a:t>American Heart Association, 2019 </a:t>
            </a:r>
          </a:p>
          <a:p>
            <a:pPr marL="123825" indent="-123825">
              <a:buAutoNum type="arabicPeriod"/>
            </a:pPr>
            <a:r>
              <a:rPr lang="en-US" sz="500" dirty="0">
                <a:latin typeface="Helvetica Now Text" panose="020B0504030202020204" pitchFamily="34" charset="0"/>
              </a:rPr>
              <a:t>Mental Health at Work. National Business Group on Health. 2019. </a:t>
            </a:r>
          </a:p>
          <a:p>
            <a:pPr marL="123825" indent="-123825">
              <a:buAutoNum type="arabicPeriod"/>
            </a:pPr>
            <a:r>
              <a:rPr lang="en-US" sz="500" dirty="0">
                <a:latin typeface="Helvetica Now Text" panose="020B0504030202020204" pitchFamily="34" charset="0"/>
              </a:rPr>
              <a:t>2021 Mental Health at Work Report —The Stakes Have Been Raised (mindsharepartners.org)</a:t>
            </a:r>
            <a:r>
              <a:rPr lang="en-US" sz="500" dirty="0">
                <a:latin typeface="Helvetica Now Text" panose="020B0504030202020204" pitchFamily="34" charset="0"/>
                <a:ea typeface="Calibri" panose="020F0502020204030204" pitchFamily="34" charset="0"/>
                <a:cs typeface="Calibri" panose="020F0502020204030204" pitchFamily="34" charset="0"/>
              </a:rPr>
              <a:t>.</a:t>
            </a:r>
            <a:endParaRPr lang="en-US" altLang="en-US" sz="500" dirty="0">
              <a:latin typeface="Helvetica Now Text" panose="020B0504030202020204" pitchFamily="34" charset="0"/>
            </a:endParaRPr>
          </a:p>
          <a:p>
            <a:endParaRPr lang="en-US" sz="500" dirty="0">
              <a:latin typeface="Helvetica Now Text" panose="020B0504030202020204" pitchFamily="34" charset="0"/>
            </a:endParaRPr>
          </a:p>
        </p:txBody>
      </p:sp>
      <p:sp>
        <p:nvSpPr>
          <p:cNvPr id="13" name="Footer Placeholder 2">
            <a:extLst>
              <a:ext uri="{FF2B5EF4-FFF2-40B4-BE49-F238E27FC236}">
                <a16:creationId xmlns:a16="http://schemas.microsoft.com/office/drawing/2014/main" id="{B86B9753-EABD-414C-877B-46EA2805F12A}"/>
              </a:ext>
            </a:extLst>
          </p:cNvPr>
          <p:cNvSpPr txBox="1">
            <a:spLocks/>
          </p:cNvSpPr>
          <p:nvPr/>
        </p:nvSpPr>
        <p:spPr>
          <a:xfrm>
            <a:off x="6011960" y="6277284"/>
            <a:ext cx="5038644" cy="365125"/>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sz="400"/>
              <a:t>Proprietary &amp; Confidential</a:t>
            </a:r>
          </a:p>
        </p:txBody>
      </p:sp>
    </p:spTree>
    <p:extLst>
      <p:ext uri="{BB962C8B-B14F-4D97-AF65-F5344CB8AC3E}">
        <p14:creationId xmlns:p14="http://schemas.microsoft.com/office/powerpoint/2010/main" val="165640286"/>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DF1342-4B2B-3CFB-D6C8-23FF13314C05}"/>
              </a:ext>
            </a:extLst>
          </p:cNvPr>
          <p:cNvSpPr>
            <a:spLocks noGrp="1"/>
          </p:cNvSpPr>
          <p:nvPr>
            <p:ph type="sldNum" sz="quarter" idx="12"/>
          </p:nvPr>
        </p:nvSpPr>
        <p:spPr/>
        <p:txBody>
          <a:bodyPr/>
          <a:lstStyle/>
          <a:p>
            <a:fld id="{91D568E7-61F5-D04E-995D-81EF41C01A2A}" type="slidenum">
              <a:rPr lang="en-GB" smtClean="0"/>
              <a:pPr/>
              <a:t>25</a:t>
            </a:fld>
            <a:endParaRPr lang="en-GB"/>
          </a:p>
        </p:txBody>
      </p:sp>
      <p:sp>
        <p:nvSpPr>
          <p:cNvPr id="3" name="Title 2">
            <a:extLst>
              <a:ext uri="{FF2B5EF4-FFF2-40B4-BE49-F238E27FC236}">
                <a16:creationId xmlns:a16="http://schemas.microsoft.com/office/drawing/2014/main" id="{6D828FB9-A754-5F1E-B020-4E2E7310C1C0}"/>
              </a:ext>
            </a:extLst>
          </p:cNvPr>
          <p:cNvSpPr>
            <a:spLocks noGrp="1"/>
          </p:cNvSpPr>
          <p:nvPr>
            <p:ph type="title"/>
          </p:nvPr>
        </p:nvSpPr>
        <p:spPr>
          <a:xfrm>
            <a:off x="1123229" y="468192"/>
            <a:ext cx="10686952" cy="800219"/>
          </a:xfrm>
        </p:spPr>
        <p:txBody>
          <a:bodyPr/>
          <a:lstStyle/>
          <a:p>
            <a:r>
              <a:rPr lang="en-US" b="1" i="0" dirty="0">
                <a:effectLst/>
                <a:latin typeface="Helvetica Now Text" panose="020B0504030202020204" pitchFamily="34" charset="0"/>
              </a:rPr>
              <a:t>Talk About Mental Health at School</a:t>
            </a:r>
            <a:br>
              <a:rPr lang="en-US" b="1" i="0" dirty="0">
                <a:effectLst/>
                <a:latin typeface="Helvetica Now Text" panose="020B0504030202020204" pitchFamily="34" charset="0"/>
              </a:rPr>
            </a:br>
            <a:endParaRPr lang="en-US" dirty="0">
              <a:latin typeface="Helvetica Now Text" panose="020B0504030202020204" pitchFamily="34" charset="0"/>
            </a:endParaRPr>
          </a:p>
        </p:txBody>
      </p:sp>
      <p:sp>
        <p:nvSpPr>
          <p:cNvPr id="5" name="Content Placeholder 4">
            <a:extLst>
              <a:ext uri="{FF2B5EF4-FFF2-40B4-BE49-F238E27FC236}">
                <a16:creationId xmlns:a16="http://schemas.microsoft.com/office/drawing/2014/main" id="{F2742214-8F24-3C12-E1CD-CB845D06D240}"/>
              </a:ext>
            </a:extLst>
          </p:cNvPr>
          <p:cNvSpPr>
            <a:spLocks noGrp="1"/>
          </p:cNvSpPr>
          <p:nvPr>
            <p:ph sz="quarter" idx="14"/>
          </p:nvPr>
        </p:nvSpPr>
        <p:spPr/>
        <p:txBody>
          <a:bodyPr/>
          <a:lstStyle/>
          <a:p>
            <a:r>
              <a:rPr lang="en-US" sz="3600" i="0" dirty="0">
                <a:solidFill>
                  <a:srgbClr val="007585"/>
                </a:solidFill>
                <a:effectLst/>
                <a:latin typeface="Helvetica Now Text" panose="020B0504030202020204" pitchFamily="34" charset="0"/>
              </a:rPr>
              <a:t>1 in 20 </a:t>
            </a:r>
            <a:r>
              <a:rPr lang="en-US" sz="1800" b="0" i="0" dirty="0">
                <a:effectLst/>
                <a:latin typeface="Helvetica Now Text" panose="020B0504030202020204" pitchFamily="34" charset="0"/>
              </a:rPr>
              <a:t>teachers will struggle with a diagnosable mental health issue that will last more than a year.</a:t>
            </a:r>
          </a:p>
          <a:p>
            <a:pPr algn="l"/>
            <a:endParaRPr lang="en-US" sz="1600" b="0" i="0" dirty="0">
              <a:solidFill>
                <a:srgbClr val="241B24"/>
              </a:solidFill>
              <a:effectLst/>
              <a:latin typeface="Helvetica Now Text" panose="020B0504030202020204" pitchFamily="34" charset="0"/>
            </a:endParaRPr>
          </a:p>
          <a:p>
            <a:pPr marL="285750" indent="-285750" algn="l">
              <a:buFont typeface="Arial" panose="020B0604020202020204" pitchFamily="34" charset="0"/>
              <a:buChar char="•"/>
            </a:pPr>
            <a:r>
              <a:rPr lang="en-US" sz="1600" b="0" i="0" dirty="0">
                <a:solidFill>
                  <a:srgbClr val="241B24"/>
                </a:solidFill>
                <a:effectLst/>
                <a:latin typeface="Helvetica Now Text" panose="020B0504030202020204" pitchFamily="34" charset="0"/>
              </a:rPr>
              <a:t>During staff meetings, take 15 minutes to talk about how everyone has been doing and coping with their stress. </a:t>
            </a:r>
          </a:p>
          <a:p>
            <a:pPr marL="285750" indent="-285750" algn="l">
              <a:buFont typeface="Arial" panose="020B0604020202020204" pitchFamily="34" charset="0"/>
              <a:buChar char="•"/>
            </a:pPr>
            <a:r>
              <a:rPr lang="en-US" sz="1600" b="0" i="0" dirty="0">
                <a:solidFill>
                  <a:srgbClr val="241B24"/>
                </a:solidFill>
                <a:effectLst/>
                <a:latin typeface="Helvetica Now Text" panose="020B0504030202020204" pitchFamily="34" charset="0"/>
              </a:rPr>
              <a:t>Talk about yourself first to create a safe space for sharing. Share things that have helped you overcome your stress and anxiety. </a:t>
            </a:r>
          </a:p>
          <a:p>
            <a:pPr marL="285750" indent="-285750" algn="l">
              <a:buFont typeface="Arial" panose="020B0604020202020204" pitchFamily="34" charset="0"/>
              <a:buChar char="•"/>
            </a:pPr>
            <a:r>
              <a:rPr lang="en-US" sz="1600" i="0" dirty="0">
                <a:solidFill>
                  <a:srgbClr val="241B24"/>
                </a:solidFill>
                <a:effectLst/>
                <a:latin typeface="Helvetica Now Text" panose="020B0504030202020204" pitchFamily="34" charset="0"/>
              </a:rPr>
              <a:t>Discuss ways that you can support each other on the job.</a:t>
            </a:r>
          </a:p>
          <a:p>
            <a:pPr marL="285750" indent="-285750" algn="l">
              <a:buFont typeface="Arial" panose="020B0604020202020204" pitchFamily="34" charset="0"/>
              <a:buChar char="•"/>
            </a:pPr>
            <a:r>
              <a:rPr lang="en-US" sz="1600" b="0" i="0" dirty="0">
                <a:solidFill>
                  <a:srgbClr val="241B24"/>
                </a:solidFill>
                <a:effectLst/>
                <a:latin typeface="Helvetica Now Text" panose="020B0504030202020204" pitchFamily="34" charset="0"/>
              </a:rPr>
              <a:t>Talk one-on-one and touch base on the state of teachers’ mental health throughout the day. </a:t>
            </a:r>
          </a:p>
          <a:p>
            <a:pPr marL="285750" indent="-285750" algn="l">
              <a:buFont typeface="Arial" panose="020B0604020202020204" pitchFamily="34" charset="0"/>
              <a:buChar char="•"/>
            </a:pPr>
            <a:r>
              <a:rPr lang="en-US" sz="1600" b="0" i="0" dirty="0">
                <a:solidFill>
                  <a:srgbClr val="241B24"/>
                </a:solidFill>
                <a:effectLst/>
                <a:latin typeface="Helvetica Now Text" panose="020B0504030202020204" pitchFamily="34" charset="0"/>
              </a:rPr>
              <a:t>Emphasize that when teachers take care of themselves, they'll be able to serve their students better!</a:t>
            </a:r>
          </a:p>
          <a:p>
            <a:pPr marL="285750" indent="-285750">
              <a:buFont typeface="Arial" panose="020B0604020202020204" pitchFamily="34" charset="0"/>
              <a:buChar char="•"/>
            </a:pPr>
            <a:endParaRPr lang="en-US" sz="1800" dirty="0">
              <a:latin typeface="Helvetica Now Text" panose="020B0504030202020204" pitchFamily="34" charset="0"/>
            </a:endParaRPr>
          </a:p>
        </p:txBody>
      </p:sp>
      <p:sp>
        <p:nvSpPr>
          <p:cNvPr id="6" name="TextBox 5">
            <a:extLst>
              <a:ext uri="{FF2B5EF4-FFF2-40B4-BE49-F238E27FC236}">
                <a16:creationId xmlns:a16="http://schemas.microsoft.com/office/drawing/2014/main" id="{AD69CA9A-A1B5-87F2-2CC2-EF39A65FB487}"/>
              </a:ext>
            </a:extLst>
          </p:cNvPr>
          <p:cNvSpPr txBox="1"/>
          <p:nvPr/>
        </p:nvSpPr>
        <p:spPr>
          <a:xfrm>
            <a:off x="955343" y="5431809"/>
            <a:ext cx="5527344" cy="259307"/>
          </a:xfrm>
          <a:prstGeom prst="rect">
            <a:avLst/>
          </a:prstGeom>
          <a:noFill/>
        </p:spPr>
        <p:txBody>
          <a:bodyPr wrap="square" lIns="0" tIns="0" rIns="0" bIns="0" rtlCol="0">
            <a:noAutofit/>
          </a:bodyPr>
          <a:lstStyle/>
          <a:p>
            <a:pPr marL="0" algn="l">
              <a:lnSpc>
                <a:spcPct val="117000"/>
              </a:lnSpc>
              <a:spcAft>
                <a:spcPts val="1000"/>
              </a:spcAft>
            </a:pPr>
            <a:endParaRPr lang="en-US" sz="2400" b="0" i="0" dirty="0" err="1">
              <a:solidFill>
                <a:schemeClr val="tx1"/>
              </a:solidFill>
              <a:latin typeface="Helvetica Now Text" panose="020B0504030202020204" pitchFamily="34" charset="77"/>
            </a:endParaRPr>
          </a:p>
        </p:txBody>
      </p:sp>
      <p:sp>
        <p:nvSpPr>
          <p:cNvPr id="7" name="TextBox 6">
            <a:extLst>
              <a:ext uri="{FF2B5EF4-FFF2-40B4-BE49-F238E27FC236}">
                <a16:creationId xmlns:a16="http://schemas.microsoft.com/office/drawing/2014/main" id="{56961ED5-0ADF-F843-3A86-714F9880FCAA}"/>
              </a:ext>
            </a:extLst>
          </p:cNvPr>
          <p:cNvSpPr txBox="1"/>
          <p:nvPr/>
        </p:nvSpPr>
        <p:spPr>
          <a:xfrm>
            <a:off x="1123229" y="6266241"/>
            <a:ext cx="3557953" cy="354841"/>
          </a:xfrm>
          <a:prstGeom prst="rect">
            <a:avLst/>
          </a:prstGeom>
          <a:noFill/>
        </p:spPr>
        <p:txBody>
          <a:bodyPr wrap="square" lIns="0" tIns="0" rIns="0" bIns="0" rtlCol="0">
            <a:noAutofit/>
          </a:bodyPr>
          <a:lstStyle/>
          <a:p>
            <a:pPr marL="0" algn="l"/>
            <a:r>
              <a:rPr lang="en-US" sz="500" b="1" i="0" dirty="0">
                <a:latin typeface="Helvetica Now Text" panose="020B0504030202020204" pitchFamily="34" charset="0"/>
              </a:rPr>
              <a:t>Source:</a:t>
            </a:r>
          </a:p>
          <a:p>
            <a:pPr marL="0" algn="l"/>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11 Simple Teacher Morale Boosters for Going Back Into the Classroom | </a:t>
            </a:r>
            <a:r>
              <a:rPr lang="en-US" sz="500" dirty="0" err="1">
                <a:latin typeface="Helvetica Now Text" panose="020B0504030202020204" pitchFamily="34" charset="0"/>
                <a:hlinkClick r:id="rId3">
                  <a:extLst>
                    <a:ext uri="{A12FA001-AC4F-418D-AE19-62706E023703}">
                      <ahyp:hlinkClr xmlns:ahyp="http://schemas.microsoft.com/office/drawing/2018/hyperlinkcolor" val="tx"/>
                    </a:ext>
                  </a:extLst>
                </a:hlinkClick>
              </a:rPr>
              <a:t>Nivati</a:t>
            </a:r>
            <a:endParaRPr lang="en-US" sz="500" b="0" i="0" dirty="0">
              <a:latin typeface="Helvetica Now Text" panose="020B0504030202020204" pitchFamily="34" charset="0"/>
            </a:endParaRPr>
          </a:p>
        </p:txBody>
      </p:sp>
    </p:spTree>
    <p:extLst>
      <p:ext uri="{BB962C8B-B14F-4D97-AF65-F5344CB8AC3E}">
        <p14:creationId xmlns:p14="http://schemas.microsoft.com/office/powerpoint/2010/main" val="3495650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DF1342-4B2B-3CFB-D6C8-23FF13314C05}"/>
              </a:ext>
            </a:extLst>
          </p:cNvPr>
          <p:cNvSpPr>
            <a:spLocks noGrp="1"/>
          </p:cNvSpPr>
          <p:nvPr>
            <p:ph type="sldNum" sz="quarter" idx="12"/>
          </p:nvPr>
        </p:nvSpPr>
        <p:spPr/>
        <p:txBody>
          <a:bodyPr/>
          <a:lstStyle/>
          <a:p>
            <a:fld id="{91D568E7-61F5-D04E-995D-81EF41C01A2A}" type="slidenum">
              <a:rPr lang="en-GB" smtClean="0"/>
              <a:pPr/>
              <a:t>26</a:t>
            </a:fld>
            <a:endParaRPr lang="en-GB"/>
          </a:p>
        </p:txBody>
      </p:sp>
      <p:sp>
        <p:nvSpPr>
          <p:cNvPr id="3" name="Title 2">
            <a:extLst>
              <a:ext uri="{FF2B5EF4-FFF2-40B4-BE49-F238E27FC236}">
                <a16:creationId xmlns:a16="http://schemas.microsoft.com/office/drawing/2014/main" id="{6D828FB9-A754-5F1E-B020-4E2E7310C1C0}"/>
              </a:ext>
            </a:extLst>
          </p:cNvPr>
          <p:cNvSpPr>
            <a:spLocks noGrp="1"/>
          </p:cNvSpPr>
          <p:nvPr>
            <p:ph type="title"/>
          </p:nvPr>
        </p:nvSpPr>
        <p:spPr>
          <a:xfrm>
            <a:off x="1123229" y="468192"/>
            <a:ext cx="10686952" cy="800219"/>
          </a:xfrm>
        </p:spPr>
        <p:txBody>
          <a:bodyPr/>
          <a:lstStyle/>
          <a:p>
            <a:r>
              <a:rPr lang="en-US" b="1" i="0" dirty="0">
                <a:effectLst/>
                <a:latin typeface="Helvetica Now Text" panose="020B0504030202020204" pitchFamily="34" charset="0"/>
              </a:rPr>
              <a:t>Help Balance Work and Life</a:t>
            </a:r>
            <a:br>
              <a:rPr lang="en-US" b="1" i="0" dirty="0">
                <a:effectLst/>
                <a:latin typeface="Helvetica Now Text" panose="020B0504030202020204" pitchFamily="34" charset="0"/>
              </a:rPr>
            </a:br>
            <a:endParaRPr lang="en-US" dirty="0">
              <a:latin typeface="Helvetica Now Text" panose="020B0504030202020204" pitchFamily="34" charset="0"/>
            </a:endParaRPr>
          </a:p>
        </p:txBody>
      </p:sp>
      <p:sp>
        <p:nvSpPr>
          <p:cNvPr id="5" name="Content Placeholder 4">
            <a:extLst>
              <a:ext uri="{FF2B5EF4-FFF2-40B4-BE49-F238E27FC236}">
                <a16:creationId xmlns:a16="http://schemas.microsoft.com/office/drawing/2014/main" id="{F2742214-8F24-3C12-E1CD-CB845D06D240}"/>
              </a:ext>
            </a:extLst>
          </p:cNvPr>
          <p:cNvSpPr>
            <a:spLocks noGrp="1"/>
          </p:cNvSpPr>
          <p:nvPr>
            <p:ph sz="quarter" idx="14"/>
          </p:nvPr>
        </p:nvSpPr>
        <p:spPr/>
        <p:txBody>
          <a:bodyPr/>
          <a:lstStyle/>
          <a:p>
            <a:r>
              <a:rPr lang="en-US" sz="3600" i="0" dirty="0">
                <a:solidFill>
                  <a:srgbClr val="007585"/>
                </a:solidFill>
                <a:effectLst/>
                <a:latin typeface="Helvetica Now Text" panose="020B0504030202020204" pitchFamily="34" charset="0"/>
              </a:rPr>
              <a:t>80% </a:t>
            </a:r>
            <a:r>
              <a:rPr lang="en-US" sz="1800" b="0" i="0" dirty="0">
                <a:solidFill>
                  <a:srgbClr val="241B24"/>
                </a:solidFill>
                <a:effectLst/>
                <a:latin typeface="Helvetica Now Text" panose="020B0504030202020204" pitchFamily="34" charset="0"/>
              </a:rPr>
              <a:t>of workers say that flexible work and schedule options would make them more loyal to their employer.</a:t>
            </a:r>
            <a:endParaRPr lang="en-US" sz="1800" b="0" dirty="0">
              <a:solidFill>
                <a:srgbClr val="241B24"/>
              </a:solidFill>
              <a:latin typeface="Helvetica Now Text" panose="020B0504030202020204" pitchFamily="34" charset="0"/>
            </a:endParaRPr>
          </a:p>
          <a:p>
            <a:pPr marL="285750" indent="-285750" algn="l">
              <a:buFont typeface="Arial" panose="020B0604020202020204" pitchFamily="34" charset="0"/>
              <a:buChar char="•"/>
            </a:pPr>
            <a:endParaRPr lang="en-US" sz="1800" b="0" i="0" dirty="0">
              <a:solidFill>
                <a:srgbClr val="241B24"/>
              </a:solidFill>
              <a:effectLst/>
              <a:latin typeface="Helvetica Now Text" panose="020B0504030202020204" pitchFamily="34" charset="0"/>
            </a:endParaRPr>
          </a:p>
          <a:p>
            <a:pPr marL="285750" indent="-285750">
              <a:buFont typeface="Arial" panose="020B0604020202020204" pitchFamily="34" charset="0"/>
              <a:buChar char="•"/>
            </a:pPr>
            <a:r>
              <a:rPr lang="en-US" sz="1600" b="0" i="0" dirty="0">
                <a:effectLst/>
                <a:latin typeface="Helvetica Now Text" panose="020B0504030202020204" pitchFamily="34" charset="0"/>
              </a:rPr>
              <a:t>Non-classroom duties, such as after-school supervision, are among the leading causes of low teacher morale and professional burnout</a:t>
            </a:r>
            <a:r>
              <a:rPr lang="en-US" sz="1600" b="0" dirty="0">
                <a:latin typeface="Helvetica Now Text" panose="020B0504030202020204" pitchFamily="34" charset="0"/>
              </a:rPr>
              <a:t>.</a:t>
            </a:r>
            <a:endParaRPr lang="en-US" sz="1600" b="0" i="0" dirty="0">
              <a:effectLst/>
              <a:latin typeface="Helvetica Now Text" panose="020B0504030202020204" pitchFamily="34" charset="0"/>
            </a:endParaRPr>
          </a:p>
          <a:p>
            <a:pPr marL="285750" indent="-285750" algn="l">
              <a:buFont typeface="Arial" panose="020B0604020202020204" pitchFamily="34" charset="0"/>
              <a:buChar char="•"/>
            </a:pPr>
            <a:r>
              <a:rPr lang="en-US" sz="1600" b="0" i="0" dirty="0">
                <a:effectLst/>
                <a:latin typeface="Helvetica Now Text" panose="020B0504030202020204" pitchFamily="34" charset="0"/>
              </a:rPr>
              <a:t>Find ways to cut down on meetings that take up precious time that could be spent on grading or doing lesson prep. </a:t>
            </a:r>
          </a:p>
          <a:p>
            <a:pPr marL="285750" indent="-285750" algn="l">
              <a:buFont typeface="Arial" panose="020B0604020202020204" pitchFamily="34" charset="0"/>
              <a:buChar char="•"/>
            </a:pPr>
            <a:r>
              <a:rPr lang="en-US" sz="1600" b="0" i="0" dirty="0">
                <a:effectLst/>
                <a:latin typeface="Helvetica Now Text" panose="020B0504030202020204" pitchFamily="34" charset="0"/>
              </a:rPr>
              <a:t>Try holding some staff meetings in alternative formats. Try using instant messaging or email to communicate instead of Zoom meetings or in-person meetings.</a:t>
            </a:r>
          </a:p>
          <a:p>
            <a:pPr marL="285750" indent="-285750">
              <a:buFont typeface="Arial" panose="020B0604020202020204" pitchFamily="34" charset="0"/>
              <a:buChar char="•"/>
            </a:pPr>
            <a:r>
              <a:rPr lang="en-US" sz="1600" b="0" i="0" dirty="0">
                <a:effectLst/>
                <a:latin typeface="Helvetica Now Text" panose="020B0504030202020204" pitchFamily="34" charset="0"/>
              </a:rPr>
              <a:t>Allow teachers to have flexible hours to grade work or have conferences with parents. </a:t>
            </a:r>
          </a:p>
          <a:p>
            <a:pPr marL="285750" indent="-285750">
              <a:buFont typeface="Arial" panose="020B0604020202020204" pitchFamily="34" charset="0"/>
              <a:buChar char="•"/>
            </a:pPr>
            <a:r>
              <a:rPr lang="en-US" sz="1600" b="0" i="0" dirty="0">
                <a:effectLst/>
                <a:latin typeface="Helvetica Now Text" panose="020B0504030202020204" pitchFamily="34" charset="0"/>
              </a:rPr>
              <a:t>Encourage teachers to try some alternative formats for parent-teacher conferences.</a:t>
            </a:r>
          </a:p>
          <a:p>
            <a:pPr marL="285750" indent="-285750" algn="l">
              <a:buFont typeface="Arial" panose="020B0604020202020204" pitchFamily="34" charset="0"/>
              <a:buChar char="•"/>
            </a:pPr>
            <a:r>
              <a:rPr lang="en-US" sz="1600" b="0" i="0" dirty="0">
                <a:effectLst/>
                <a:latin typeface="Helvetica Now Text" panose="020B0504030202020204" pitchFamily="34" charset="0"/>
              </a:rPr>
              <a:t>Flexibility is critical to parents. Many teachers are parents themselves, and this flexibility won't go unappreciated!</a:t>
            </a:r>
          </a:p>
          <a:p>
            <a:pPr marL="285750" indent="-285750" algn="l">
              <a:buFont typeface="Arial" panose="020B0604020202020204" pitchFamily="34" charset="0"/>
              <a:buChar char="•"/>
            </a:pPr>
            <a:endParaRPr lang="en-US" sz="1600" b="0" i="0" dirty="0">
              <a:effectLst/>
              <a:latin typeface="Helvetica Now Text" panose="020B0504030202020204" pitchFamily="34" charset="0"/>
            </a:endParaRPr>
          </a:p>
          <a:p>
            <a:pPr marL="285750" indent="-285750">
              <a:buFont typeface="Arial" panose="020B0604020202020204" pitchFamily="34" charset="0"/>
              <a:buChar char="•"/>
            </a:pPr>
            <a:endParaRPr lang="en-US" sz="1800" dirty="0">
              <a:latin typeface="Helvetica Now Text" panose="020B0504030202020204" pitchFamily="34" charset="0"/>
            </a:endParaRPr>
          </a:p>
        </p:txBody>
      </p:sp>
      <p:sp>
        <p:nvSpPr>
          <p:cNvPr id="6" name="TextBox 5">
            <a:extLst>
              <a:ext uri="{FF2B5EF4-FFF2-40B4-BE49-F238E27FC236}">
                <a16:creationId xmlns:a16="http://schemas.microsoft.com/office/drawing/2014/main" id="{AD69CA9A-A1B5-87F2-2CC2-EF39A65FB487}"/>
              </a:ext>
            </a:extLst>
          </p:cNvPr>
          <p:cNvSpPr txBox="1"/>
          <p:nvPr/>
        </p:nvSpPr>
        <p:spPr>
          <a:xfrm>
            <a:off x="955343" y="5431809"/>
            <a:ext cx="5527344" cy="259307"/>
          </a:xfrm>
          <a:prstGeom prst="rect">
            <a:avLst/>
          </a:prstGeom>
          <a:noFill/>
        </p:spPr>
        <p:txBody>
          <a:bodyPr wrap="square" lIns="0" tIns="0" rIns="0" bIns="0" rtlCol="0">
            <a:noAutofit/>
          </a:bodyPr>
          <a:lstStyle/>
          <a:p>
            <a:pPr marL="0" algn="l">
              <a:lnSpc>
                <a:spcPct val="117000"/>
              </a:lnSpc>
              <a:spcAft>
                <a:spcPts val="1000"/>
              </a:spcAft>
            </a:pPr>
            <a:endParaRPr lang="en-US" sz="2400" b="0" i="0" dirty="0" err="1">
              <a:solidFill>
                <a:schemeClr val="tx1"/>
              </a:solidFill>
              <a:latin typeface="Helvetica Now Text" panose="020B0504030202020204" pitchFamily="34" charset="77"/>
            </a:endParaRPr>
          </a:p>
        </p:txBody>
      </p:sp>
      <p:sp>
        <p:nvSpPr>
          <p:cNvPr id="7" name="TextBox 6">
            <a:extLst>
              <a:ext uri="{FF2B5EF4-FFF2-40B4-BE49-F238E27FC236}">
                <a16:creationId xmlns:a16="http://schemas.microsoft.com/office/drawing/2014/main" id="{56961ED5-0ADF-F843-3A86-714F9880FCAA}"/>
              </a:ext>
            </a:extLst>
          </p:cNvPr>
          <p:cNvSpPr txBox="1"/>
          <p:nvPr/>
        </p:nvSpPr>
        <p:spPr>
          <a:xfrm>
            <a:off x="1123229" y="6266241"/>
            <a:ext cx="3557953" cy="354841"/>
          </a:xfrm>
          <a:prstGeom prst="rect">
            <a:avLst/>
          </a:prstGeom>
          <a:noFill/>
        </p:spPr>
        <p:txBody>
          <a:bodyPr wrap="square" lIns="0" tIns="0" rIns="0" bIns="0" rtlCol="0">
            <a:noAutofit/>
          </a:bodyPr>
          <a:lstStyle/>
          <a:p>
            <a:pPr marL="0" algn="l"/>
            <a:r>
              <a:rPr lang="en-US" sz="500" b="1" i="0" dirty="0">
                <a:latin typeface="Helvetica Now Text" panose="020B0504030202020204" pitchFamily="34" charset="0"/>
              </a:rPr>
              <a:t>Source:</a:t>
            </a:r>
          </a:p>
          <a:p>
            <a:pPr marL="0" algn="l"/>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11 Simple Teacher Morale Boosters for Going Back Into the Classroom | </a:t>
            </a:r>
            <a:r>
              <a:rPr lang="en-US" sz="500" dirty="0" err="1">
                <a:latin typeface="Helvetica Now Text" panose="020B0504030202020204" pitchFamily="34" charset="0"/>
                <a:hlinkClick r:id="rId3">
                  <a:extLst>
                    <a:ext uri="{A12FA001-AC4F-418D-AE19-62706E023703}">
                      <ahyp:hlinkClr xmlns:ahyp="http://schemas.microsoft.com/office/drawing/2018/hyperlinkcolor" val="tx"/>
                    </a:ext>
                  </a:extLst>
                </a:hlinkClick>
              </a:rPr>
              <a:t>Nivati</a:t>
            </a:r>
            <a:endParaRPr lang="en-US" sz="500" b="0" i="0" dirty="0">
              <a:latin typeface="Helvetica Now Text" panose="020B0504030202020204" pitchFamily="34" charset="0"/>
            </a:endParaRPr>
          </a:p>
        </p:txBody>
      </p:sp>
    </p:spTree>
    <p:extLst>
      <p:ext uri="{BB962C8B-B14F-4D97-AF65-F5344CB8AC3E}">
        <p14:creationId xmlns:p14="http://schemas.microsoft.com/office/powerpoint/2010/main" val="115231490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DF1342-4B2B-3CFB-D6C8-23FF13314C05}"/>
              </a:ext>
            </a:extLst>
          </p:cNvPr>
          <p:cNvSpPr>
            <a:spLocks noGrp="1"/>
          </p:cNvSpPr>
          <p:nvPr>
            <p:ph type="sldNum" sz="quarter" idx="12"/>
          </p:nvPr>
        </p:nvSpPr>
        <p:spPr/>
        <p:txBody>
          <a:bodyPr/>
          <a:lstStyle/>
          <a:p>
            <a:fld id="{91D568E7-61F5-D04E-995D-81EF41C01A2A}" type="slidenum">
              <a:rPr lang="en-GB" smtClean="0"/>
              <a:pPr/>
              <a:t>27</a:t>
            </a:fld>
            <a:endParaRPr lang="en-GB"/>
          </a:p>
        </p:txBody>
      </p:sp>
      <p:sp>
        <p:nvSpPr>
          <p:cNvPr id="3" name="Title 2">
            <a:extLst>
              <a:ext uri="{FF2B5EF4-FFF2-40B4-BE49-F238E27FC236}">
                <a16:creationId xmlns:a16="http://schemas.microsoft.com/office/drawing/2014/main" id="{6D828FB9-A754-5F1E-B020-4E2E7310C1C0}"/>
              </a:ext>
            </a:extLst>
          </p:cNvPr>
          <p:cNvSpPr>
            <a:spLocks noGrp="1"/>
          </p:cNvSpPr>
          <p:nvPr>
            <p:ph type="title"/>
          </p:nvPr>
        </p:nvSpPr>
        <p:spPr>
          <a:xfrm>
            <a:off x="1123229" y="468192"/>
            <a:ext cx="10686952" cy="400110"/>
          </a:xfrm>
        </p:spPr>
        <p:txBody>
          <a:bodyPr/>
          <a:lstStyle/>
          <a:p>
            <a:r>
              <a:rPr lang="en-US" b="1" i="0" dirty="0">
                <a:effectLst/>
                <a:latin typeface="Helvetica Now Text" panose="020B0504030202020204" pitchFamily="34" charset="0"/>
              </a:rPr>
              <a:t>Recognize One Another</a:t>
            </a:r>
            <a:endParaRPr lang="en-US" dirty="0">
              <a:latin typeface="Helvetica Now Text" panose="020B0504030202020204" pitchFamily="34" charset="0"/>
            </a:endParaRPr>
          </a:p>
        </p:txBody>
      </p:sp>
      <p:sp>
        <p:nvSpPr>
          <p:cNvPr id="5" name="Content Placeholder 4">
            <a:extLst>
              <a:ext uri="{FF2B5EF4-FFF2-40B4-BE49-F238E27FC236}">
                <a16:creationId xmlns:a16="http://schemas.microsoft.com/office/drawing/2014/main" id="{F2742214-8F24-3C12-E1CD-CB845D06D240}"/>
              </a:ext>
            </a:extLst>
          </p:cNvPr>
          <p:cNvSpPr>
            <a:spLocks noGrp="1"/>
          </p:cNvSpPr>
          <p:nvPr>
            <p:ph sz="quarter" idx="14"/>
          </p:nvPr>
        </p:nvSpPr>
        <p:spPr/>
        <p:txBody>
          <a:bodyPr/>
          <a:lstStyle/>
          <a:p>
            <a:r>
              <a:rPr lang="en-US" sz="3600" i="0" dirty="0">
                <a:solidFill>
                  <a:srgbClr val="007585"/>
                </a:solidFill>
                <a:effectLst/>
                <a:latin typeface="Helvetica Now Text" panose="020B0504030202020204" pitchFamily="34" charset="0"/>
              </a:rPr>
              <a:t>43% </a:t>
            </a:r>
            <a:r>
              <a:rPr lang="en-US" sz="1800" b="0" i="0" dirty="0">
                <a:effectLst/>
                <a:latin typeface="Helvetica Now Text" panose="020B0504030202020204" pitchFamily="34" charset="0"/>
              </a:rPr>
              <a:t>of highly engaged employees receive feedback at least once per week at work. </a:t>
            </a:r>
          </a:p>
          <a:p>
            <a:pPr marL="285750" indent="-285750" algn="l">
              <a:buFont typeface="Arial" panose="020B0604020202020204" pitchFamily="34" charset="0"/>
              <a:buChar char="•"/>
            </a:pPr>
            <a:endParaRPr lang="en-US" sz="1600" b="0" dirty="0">
              <a:solidFill>
                <a:srgbClr val="241B24"/>
              </a:solidFill>
              <a:latin typeface="Helvetica Now Text" panose="020B0504030202020204" pitchFamily="34" charset="0"/>
            </a:endParaRPr>
          </a:p>
          <a:p>
            <a:pPr marL="285750" indent="-285750" algn="l">
              <a:buFont typeface="Arial" panose="020B0604020202020204" pitchFamily="34" charset="0"/>
              <a:buChar char="•"/>
            </a:pPr>
            <a:r>
              <a:rPr lang="en-US" sz="1600" b="0" i="0" dirty="0">
                <a:solidFill>
                  <a:srgbClr val="241B24"/>
                </a:solidFill>
                <a:effectLst/>
                <a:latin typeface="Helvetica Now Text" panose="020B0504030202020204" pitchFamily="34" charset="0"/>
              </a:rPr>
              <a:t>Develop a recognition and rewards strategy (can be nonfinancial).</a:t>
            </a:r>
          </a:p>
          <a:p>
            <a:pPr marL="285750" indent="-285750">
              <a:buFont typeface="Arial" panose="020B0604020202020204" pitchFamily="34" charset="0"/>
              <a:buChar char="•"/>
            </a:pPr>
            <a:r>
              <a:rPr lang="en-US" sz="1600" b="0" i="0" dirty="0">
                <a:solidFill>
                  <a:srgbClr val="241B24"/>
                </a:solidFill>
                <a:effectLst/>
                <a:latin typeface="Helvetica Now Text" panose="020B0504030202020204" pitchFamily="34" charset="0"/>
              </a:rPr>
              <a:t>Coworker feedback is just as crucial as manager feedback when it comes to school staff morale and engagement.</a:t>
            </a:r>
          </a:p>
          <a:p>
            <a:pPr marL="285750" indent="-285750">
              <a:buFont typeface="Arial" panose="020B0604020202020204" pitchFamily="34" charset="0"/>
              <a:buChar char="•"/>
            </a:pPr>
            <a:r>
              <a:rPr lang="en-US" sz="1600" b="0" i="0" dirty="0">
                <a:solidFill>
                  <a:srgbClr val="241B24"/>
                </a:solidFill>
                <a:effectLst/>
                <a:latin typeface="Helvetica Now Text" panose="020B0504030202020204" pitchFamily="34" charset="0"/>
              </a:rPr>
              <a:t>Encourage teachers to give shout-outs to their coworkers.</a:t>
            </a:r>
          </a:p>
          <a:p>
            <a:pPr marL="285750" indent="-285750">
              <a:buFont typeface="Arial" panose="020B0604020202020204" pitchFamily="34" charset="0"/>
              <a:buChar char="•"/>
            </a:pPr>
            <a:r>
              <a:rPr lang="en-US" sz="1600" b="0" i="0" dirty="0">
                <a:solidFill>
                  <a:srgbClr val="241B24"/>
                </a:solidFill>
                <a:effectLst/>
                <a:latin typeface="Helvetica Now Text" panose="020B0504030202020204" pitchFamily="34" charset="0"/>
              </a:rPr>
              <a:t>Offer a virtual whiteboard or online employee recognition tool.</a:t>
            </a:r>
          </a:p>
          <a:p>
            <a:pPr marL="285750" indent="-285750">
              <a:buFont typeface="Arial" panose="020B0604020202020204" pitchFamily="34" charset="0"/>
              <a:buChar char="•"/>
            </a:pPr>
            <a:r>
              <a:rPr lang="en-US" sz="1600" b="0" dirty="0">
                <a:latin typeface="Helvetica Now Text" panose="020B0504030202020204" pitchFamily="34" charset="0"/>
              </a:rPr>
              <a:t>Have students sign cards and leave a small note of appreciation for their teachers.</a:t>
            </a:r>
          </a:p>
          <a:p>
            <a:pPr marL="285750" indent="-285750">
              <a:buFont typeface="Arial" panose="020B0604020202020204" pitchFamily="34" charset="0"/>
              <a:buChar char="•"/>
            </a:pPr>
            <a:r>
              <a:rPr lang="en-US" sz="1600" b="0" dirty="0">
                <a:latin typeface="Helvetica Now Text" panose="020B0504030202020204" pitchFamily="34" charset="0"/>
              </a:rPr>
              <a:t>Teachers can write notes to each other as well.</a:t>
            </a:r>
          </a:p>
        </p:txBody>
      </p:sp>
      <p:sp>
        <p:nvSpPr>
          <p:cNvPr id="6" name="TextBox 5">
            <a:extLst>
              <a:ext uri="{FF2B5EF4-FFF2-40B4-BE49-F238E27FC236}">
                <a16:creationId xmlns:a16="http://schemas.microsoft.com/office/drawing/2014/main" id="{AD69CA9A-A1B5-87F2-2CC2-EF39A65FB487}"/>
              </a:ext>
            </a:extLst>
          </p:cNvPr>
          <p:cNvSpPr txBox="1"/>
          <p:nvPr/>
        </p:nvSpPr>
        <p:spPr>
          <a:xfrm>
            <a:off x="955343" y="5431809"/>
            <a:ext cx="5527344" cy="259307"/>
          </a:xfrm>
          <a:prstGeom prst="rect">
            <a:avLst/>
          </a:prstGeom>
          <a:noFill/>
        </p:spPr>
        <p:txBody>
          <a:bodyPr wrap="square" lIns="0" tIns="0" rIns="0" bIns="0" rtlCol="0">
            <a:noAutofit/>
          </a:bodyPr>
          <a:lstStyle/>
          <a:p>
            <a:pPr marL="0" algn="l">
              <a:lnSpc>
                <a:spcPct val="117000"/>
              </a:lnSpc>
              <a:spcAft>
                <a:spcPts val="1000"/>
              </a:spcAft>
            </a:pPr>
            <a:endParaRPr lang="en-US" sz="2400" b="0" i="0" dirty="0" err="1">
              <a:solidFill>
                <a:schemeClr val="tx1"/>
              </a:solidFill>
              <a:latin typeface="Helvetica Now Text" panose="020B0504030202020204" pitchFamily="34" charset="77"/>
            </a:endParaRPr>
          </a:p>
        </p:txBody>
      </p:sp>
      <p:sp>
        <p:nvSpPr>
          <p:cNvPr id="7" name="TextBox 6">
            <a:extLst>
              <a:ext uri="{FF2B5EF4-FFF2-40B4-BE49-F238E27FC236}">
                <a16:creationId xmlns:a16="http://schemas.microsoft.com/office/drawing/2014/main" id="{56961ED5-0ADF-F843-3A86-714F9880FCAA}"/>
              </a:ext>
            </a:extLst>
          </p:cNvPr>
          <p:cNvSpPr txBox="1"/>
          <p:nvPr/>
        </p:nvSpPr>
        <p:spPr>
          <a:xfrm>
            <a:off x="1123229" y="6266241"/>
            <a:ext cx="3557953" cy="354841"/>
          </a:xfrm>
          <a:prstGeom prst="rect">
            <a:avLst/>
          </a:prstGeom>
          <a:noFill/>
        </p:spPr>
        <p:txBody>
          <a:bodyPr wrap="square" lIns="0" tIns="0" rIns="0" bIns="0" rtlCol="0">
            <a:noAutofit/>
          </a:bodyPr>
          <a:lstStyle/>
          <a:p>
            <a:pPr marL="0" algn="l"/>
            <a:r>
              <a:rPr lang="en-US" sz="500" b="1" i="0" dirty="0">
                <a:latin typeface="Helvetica Now Text" panose="020B0504030202020204" pitchFamily="34" charset="0"/>
              </a:rPr>
              <a:t>Source:</a:t>
            </a:r>
          </a:p>
          <a:p>
            <a:pPr marL="0" algn="l"/>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11 Simple Teacher Morale Boosters for Going Back Into the Classroom | </a:t>
            </a:r>
            <a:r>
              <a:rPr lang="en-US" sz="500" dirty="0" err="1">
                <a:latin typeface="Helvetica Now Text" panose="020B0504030202020204" pitchFamily="34" charset="0"/>
                <a:hlinkClick r:id="rId3">
                  <a:extLst>
                    <a:ext uri="{A12FA001-AC4F-418D-AE19-62706E023703}">
                      <ahyp:hlinkClr xmlns:ahyp="http://schemas.microsoft.com/office/drawing/2018/hyperlinkcolor" val="tx"/>
                    </a:ext>
                  </a:extLst>
                </a:hlinkClick>
              </a:rPr>
              <a:t>Nivati</a:t>
            </a:r>
            <a:endParaRPr lang="en-US" sz="500" b="0" i="0" dirty="0">
              <a:latin typeface="Helvetica Now Text" panose="020B0504030202020204" pitchFamily="34" charset="0"/>
            </a:endParaRPr>
          </a:p>
        </p:txBody>
      </p:sp>
    </p:spTree>
    <p:extLst>
      <p:ext uri="{BB962C8B-B14F-4D97-AF65-F5344CB8AC3E}">
        <p14:creationId xmlns:p14="http://schemas.microsoft.com/office/powerpoint/2010/main" val="2916560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B9EE12-EEC8-4490-96BC-BFE8CA966C0C}"/>
              </a:ext>
            </a:extLst>
          </p:cNvPr>
          <p:cNvSpPr>
            <a:spLocks noGrp="1"/>
          </p:cNvSpPr>
          <p:nvPr>
            <p:ph type="title"/>
          </p:nvPr>
        </p:nvSpPr>
        <p:spPr/>
        <p:txBody>
          <a:bodyPr/>
          <a:lstStyle/>
          <a:p>
            <a:r>
              <a:rPr lang="en-US" dirty="0"/>
              <a:t>How Recognition Influences Workplace Culture</a:t>
            </a:r>
          </a:p>
        </p:txBody>
      </p:sp>
      <p:sp>
        <p:nvSpPr>
          <p:cNvPr id="3" name="Content Placeholder 2">
            <a:extLst>
              <a:ext uri="{FF2B5EF4-FFF2-40B4-BE49-F238E27FC236}">
                <a16:creationId xmlns:a16="http://schemas.microsoft.com/office/drawing/2014/main" id="{0D69822F-2593-4D75-AE08-BDE910D53B95}"/>
              </a:ext>
            </a:extLst>
          </p:cNvPr>
          <p:cNvSpPr>
            <a:spLocks noGrp="1"/>
          </p:cNvSpPr>
          <p:nvPr>
            <p:ph sz="quarter" idx="14"/>
          </p:nvPr>
        </p:nvSpPr>
        <p:spPr>
          <a:xfrm>
            <a:off x="1142604" y="1293898"/>
            <a:ext cx="4780670" cy="4706852"/>
          </a:xfrm>
        </p:spPr>
        <p:txBody>
          <a:bodyPr/>
          <a:lstStyle/>
          <a:p>
            <a:pPr marL="292086" indent="-292086">
              <a:spcBef>
                <a:spcPts val="600"/>
              </a:spcBef>
              <a:spcAft>
                <a:spcPts val="600"/>
              </a:spcAft>
              <a:buFont typeface="Arial" panose="020B0604020202020204" pitchFamily="34" charset="0"/>
              <a:buChar char="•"/>
            </a:pPr>
            <a:r>
              <a:rPr lang="en-US" sz="1600" b="0" dirty="0">
                <a:latin typeface="Helvetica Now Text" panose="020B0504030202020204" pitchFamily="34" charset="0"/>
              </a:rPr>
              <a:t>Recognition is both a tool for personal reward and an opportunity to reinforce the desired culture of the organization to other employees</a:t>
            </a:r>
          </a:p>
          <a:p>
            <a:pPr marL="292086" indent="-292086">
              <a:spcBef>
                <a:spcPts val="600"/>
              </a:spcBef>
              <a:spcAft>
                <a:spcPts val="600"/>
              </a:spcAft>
              <a:buFont typeface="Arial" panose="020B0604020202020204" pitchFamily="34" charset="0"/>
              <a:buChar char="•"/>
            </a:pPr>
            <a:r>
              <a:rPr lang="en-US" sz="1600" b="0" dirty="0">
                <a:latin typeface="Helvetica Now Text" panose="020B0504030202020204" pitchFamily="34" charset="0"/>
              </a:rPr>
              <a:t>Employees believe recognition is most impactful when it is embedded in the workplace culture</a:t>
            </a:r>
          </a:p>
          <a:p>
            <a:pPr marL="292086" indent="-292086">
              <a:spcBef>
                <a:spcPts val="600"/>
              </a:spcBef>
              <a:spcAft>
                <a:spcPts val="600"/>
              </a:spcAft>
              <a:buFont typeface="Arial" panose="020B0604020202020204" pitchFamily="34" charset="0"/>
              <a:buChar char="•"/>
            </a:pPr>
            <a:r>
              <a:rPr lang="en-US" sz="1600" b="0" dirty="0">
                <a:latin typeface="Helvetica Now Text" panose="020B0504030202020204" pitchFamily="34" charset="0"/>
              </a:rPr>
              <a:t>Praising effort and recognizing people for their great work impacts the six essential aspects of an attractive workplace culture (talent magnets) that people look for in a great place to work:</a:t>
            </a:r>
          </a:p>
          <a:p>
            <a:pPr marL="419080" lvl="2" indent="-292086">
              <a:spcBef>
                <a:spcPts val="600"/>
              </a:spcBef>
              <a:spcAft>
                <a:spcPts val="600"/>
              </a:spcAft>
              <a:buFont typeface="Wingdings" panose="05000000000000000000" pitchFamily="2" charset="2"/>
              <a:buChar char="§"/>
            </a:pPr>
            <a:endParaRPr lang="en-US" sz="999" dirty="0">
              <a:latin typeface="+mn-lt"/>
            </a:endParaRPr>
          </a:p>
          <a:p>
            <a:pPr marL="292086" indent="-292086">
              <a:spcBef>
                <a:spcPts val="600"/>
              </a:spcBef>
              <a:spcAft>
                <a:spcPts val="600"/>
              </a:spcAft>
              <a:buFont typeface="Wingdings" panose="05000000000000000000" pitchFamily="2" charset="2"/>
              <a:buChar char="§"/>
            </a:pPr>
            <a:endParaRPr lang="en-US" b="0" dirty="0">
              <a:latin typeface="+mn-lt"/>
            </a:endParaRPr>
          </a:p>
          <a:p>
            <a:pPr marL="171442" indent="-171442">
              <a:spcBef>
                <a:spcPts val="600"/>
              </a:spcBef>
              <a:spcAft>
                <a:spcPts val="600"/>
              </a:spcAft>
              <a:buFont typeface="Wingdings" panose="05000000000000000000" pitchFamily="2" charset="2"/>
              <a:buChar char="§"/>
            </a:pPr>
            <a:endParaRPr lang="en-US" b="0" baseline="30000" dirty="0">
              <a:latin typeface="+mn-lt"/>
            </a:endParaRPr>
          </a:p>
          <a:p>
            <a:pPr>
              <a:spcBef>
                <a:spcPts val="600"/>
              </a:spcBef>
              <a:spcAft>
                <a:spcPts val="600"/>
              </a:spcAft>
            </a:pPr>
            <a:endParaRPr lang="en-US" b="0" dirty="0">
              <a:latin typeface="+mn-lt"/>
            </a:endParaRPr>
          </a:p>
        </p:txBody>
      </p:sp>
      <p:sp>
        <p:nvSpPr>
          <p:cNvPr id="4" name="Rectangle 3">
            <a:extLst>
              <a:ext uri="{FF2B5EF4-FFF2-40B4-BE49-F238E27FC236}">
                <a16:creationId xmlns:a16="http://schemas.microsoft.com/office/drawing/2014/main" id="{D93D9959-4909-468E-B69D-A3DD949E3FCF}"/>
              </a:ext>
            </a:extLst>
          </p:cNvPr>
          <p:cNvSpPr/>
          <p:nvPr/>
        </p:nvSpPr>
        <p:spPr>
          <a:xfrm>
            <a:off x="1123229" y="6262586"/>
            <a:ext cx="8361579" cy="323165"/>
          </a:xfrm>
          <a:prstGeom prst="rect">
            <a:avLst/>
          </a:prstGeom>
        </p:spPr>
        <p:txBody>
          <a:bodyPr wrap="square">
            <a:spAutoFit/>
          </a:bodyPr>
          <a:lstStyle/>
          <a:p>
            <a:r>
              <a:rPr lang="en-US" sz="500" b="1" dirty="0">
                <a:latin typeface="Helvetica Now Text" panose="020B0504030202020204" pitchFamily="34" charset="0"/>
              </a:rPr>
              <a:t>Sources</a:t>
            </a:r>
            <a:r>
              <a:rPr lang="en-US" sz="500" dirty="0">
                <a:latin typeface="Helvetica Now Text" panose="020B0504030202020204" pitchFamily="34" charset="0"/>
              </a:rPr>
              <a:t>: </a:t>
            </a:r>
          </a:p>
          <a:p>
            <a:r>
              <a:rPr lang="en-US" sz="500" dirty="0">
                <a:latin typeface="Helvetica Now Text" panose="020B0504030202020204" pitchFamily="34" charset="0"/>
                <a:hlinkClick r:id="rId4">
                  <a:extLst>
                    <a:ext uri="{A12FA001-AC4F-418D-AE19-62706E023703}">
                      <ahyp:hlinkClr xmlns:ahyp="http://schemas.microsoft.com/office/drawing/2018/hyperlinkcolor" val="tx"/>
                    </a:ext>
                  </a:extLst>
                </a:hlinkClick>
              </a:rPr>
              <a:t>https://www.gallup.com/workplace/236441/employee-recognition-low-cost-high-impact.aspx</a:t>
            </a:r>
            <a:endParaRPr lang="en-US" sz="500" dirty="0">
              <a:latin typeface="Helvetica Now Text" panose="020B0504030202020204" pitchFamily="34" charset="0"/>
            </a:endParaRPr>
          </a:p>
          <a:p>
            <a:r>
              <a:rPr lang="en-US" sz="500" dirty="0">
                <a:latin typeface="Helvetica Now Text" panose="020B0504030202020204" pitchFamily="34" charset="0"/>
              </a:rPr>
              <a:t>2020 Global Culture Report, O.C. Tanner Institute</a:t>
            </a:r>
          </a:p>
        </p:txBody>
      </p:sp>
      <p:sp>
        <p:nvSpPr>
          <p:cNvPr id="2" name="Footer Placeholder 2">
            <a:extLst>
              <a:ext uri="{FF2B5EF4-FFF2-40B4-BE49-F238E27FC236}">
                <a16:creationId xmlns:a16="http://schemas.microsoft.com/office/drawing/2014/main" id="{AEA26EB7-DD5B-EA29-7CAF-7B11C5D01586}"/>
              </a:ext>
            </a:extLst>
          </p:cNvPr>
          <p:cNvSpPr txBox="1">
            <a:spLocks/>
          </p:cNvSpPr>
          <p:nvPr/>
        </p:nvSpPr>
        <p:spPr>
          <a:xfrm>
            <a:off x="6011960" y="6277284"/>
            <a:ext cx="5038644" cy="365125"/>
          </a:xfrm>
          <a:prstGeom prst="rect">
            <a:avLst/>
          </a:prstGeom>
        </p:spPr>
        <p:txBody>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a:defRPr/>
            </a:pPr>
            <a:r>
              <a:rPr lang="en-US" sz="400" dirty="0">
                <a:solidFill>
                  <a:srgbClr val="000000"/>
                </a:solidFill>
              </a:rPr>
              <a:t>Aon Health Transformation Team - Proprietary &amp; Confidential</a:t>
            </a:r>
            <a:endParaRPr lang="en-GB" sz="400" dirty="0">
              <a:solidFill>
                <a:srgbClr val="000000"/>
              </a:solidFill>
            </a:endParaRPr>
          </a:p>
        </p:txBody>
      </p:sp>
      <p:sp>
        <p:nvSpPr>
          <p:cNvPr id="14" name="Text Placeholder 5">
            <a:extLst>
              <a:ext uri="{FF2B5EF4-FFF2-40B4-BE49-F238E27FC236}">
                <a16:creationId xmlns:a16="http://schemas.microsoft.com/office/drawing/2014/main" id="{9B415B7B-3E6B-9280-4EEF-2A072FF7C408}"/>
              </a:ext>
            </a:extLst>
          </p:cNvPr>
          <p:cNvSpPr txBox="1">
            <a:spLocks/>
          </p:cNvSpPr>
          <p:nvPr/>
        </p:nvSpPr>
        <p:spPr>
          <a:xfrm>
            <a:off x="6268727" y="1738037"/>
            <a:ext cx="2294169" cy="2603397"/>
          </a:xfrm>
          <a:prstGeom prst="rect">
            <a:avLst/>
          </a:prstGeom>
        </p:spPr>
        <p:txBody>
          <a:bodyPr/>
          <a:lstStyle>
            <a:lvl1pPr marL="0" indent="0" algn="l" defTabSz="1828629" rtl="0" eaLnBrk="1" latinLnBrk="0" hangingPunct="1">
              <a:lnSpc>
                <a:spcPct val="100000"/>
              </a:lnSpc>
              <a:spcBef>
                <a:spcPts val="0"/>
              </a:spcBef>
              <a:spcAft>
                <a:spcPts val="1401"/>
              </a:spcAft>
              <a:buFont typeface="Arial" panose="020B0604020202020204" pitchFamily="34" charset="0"/>
              <a:buNone/>
              <a:tabLst/>
              <a:defRPr sz="3001" b="1" i="0" kern="1200">
                <a:solidFill>
                  <a:schemeClr val="tx1"/>
                </a:solidFill>
                <a:latin typeface="Helvetica Now Text" panose="020B0504030202020204" pitchFamily="34" charset="77"/>
                <a:ea typeface="+mn-ea"/>
                <a:cs typeface="+mn-cs"/>
              </a:defRPr>
            </a:lvl1pPr>
            <a:lvl2pPr marL="0" indent="0" algn="l" defTabSz="1828629" rtl="0" eaLnBrk="1" latinLnBrk="0" hangingPunct="1">
              <a:lnSpc>
                <a:spcPct val="117000"/>
              </a:lnSpc>
              <a:spcBef>
                <a:spcPts val="0"/>
              </a:spcBef>
              <a:spcAft>
                <a:spcPts val="1001"/>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3989" indent="-253989" algn="l" defTabSz="182862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186" indent="-253989" algn="l" defTabSz="182862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360" indent="-380984" algn="l" defTabSz="182862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462" indent="-266689" algn="l" defTabSz="182862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r>
              <a:rPr lang="en-US" sz="1600" dirty="0"/>
              <a:t>…people look out for one another</a:t>
            </a:r>
          </a:p>
        </p:txBody>
      </p:sp>
      <p:sp>
        <p:nvSpPr>
          <p:cNvPr id="16" name="Text Placeholder 6">
            <a:extLst>
              <a:ext uri="{FF2B5EF4-FFF2-40B4-BE49-F238E27FC236}">
                <a16:creationId xmlns:a16="http://schemas.microsoft.com/office/drawing/2014/main" id="{49CF7D33-03CB-BDBF-9E9F-53EC955E5B40}"/>
              </a:ext>
            </a:extLst>
          </p:cNvPr>
          <p:cNvSpPr txBox="1">
            <a:spLocks/>
          </p:cNvSpPr>
          <p:nvPr/>
        </p:nvSpPr>
        <p:spPr>
          <a:xfrm>
            <a:off x="9185117" y="1738037"/>
            <a:ext cx="2470071" cy="2603397"/>
          </a:xfrm>
          <a:prstGeom prst="rect">
            <a:avLst/>
          </a:prstGeom>
        </p:spPr>
        <p:txBody>
          <a:bodyPr/>
          <a:lstStyle>
            <a:lvl1pPr marL="0" indent="0" algn="l" defTabSz="1828629" rtl="0" eaLnBrk="1" latinLnBrk="0" hangingPunct="1">
              <a:lnSpc>
                <a:spcPct val="100000"/>
              </a:lnSpc>
              <a:spcBef>
                <a:spcPts val="0"/>
              </a:spcBef>
              <a:spcAft>
                <a:spcPts val="1401"/>
              </a:spcAft>
              <a:buFont typeface="Arial" panose="020B0604020202020204" pitchFamily="34" charset="0"/>
              <a:buNone/>
              <a:tabLst/>
              <a:defRPr sz="3001" b="1" i="0" kern="1200">
                <a:solidFill>
                  <a:schemeClr val="tx1"/>
                </a:solidFill>
                <a:latin typeface="Helvetica Now Text" panose="020B0504030202020204" pitchFamily="34" charset="77"/>
                <a:ea typeface="+mn-ea"/>
                <a:cs typeface="+mn-cs"/>
              </a:defRPr>
            </a:lvl1pPr>
            <a:lvl2pPr marL="0" indent="0" algn="l" defTabSz="1828629" rtl="0" eaLnBrk="1" latinLnBrk="0" hangingPunct="1">
              <a:lnSpc>
                <a:spcPct val="117000"/>
              </a:lnSpc>
              <a:spcBef>
                <a:spcPts val="0"/>
              </a:spcBef>
              <a:spcAft>
                <a:spcPts val="1001"/>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3989" indent="-253989" algn="l" defTabSz="182862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186" indent="-253989" algn="l" defTabSz="182862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360" indent="-380984" algn="l" defTabSz="182862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462" indent="-266689" algn="l" defTabSz="182862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r>
              <a:rPr lang="en-US" sz="1600" dirty="0"/>
              <a:t>…people pay attention to how work gets done</a:t>
            </a:r>
          </a:p>
        </p:txBody>
      </p:sp>
      <p:pic>
        <p:nvPicPr>
          <p:cNvPr id="17" name="Picture 16" descr="Adult listening in class">
            <a:extLst>
              <a:ext uri="{FF2B5EF4-FFF2-40B4-BE49-F238E27FC236}">
                <a16:creationId xmlns:a16="http://schemas.microsoft.com/office/drawing/2014/main" id="{EBA2D065-5634-9517-27C4-63417B0B75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5117" y="2412444"/>
            <a:ext cx="2180845" cy="1453896"/>
          </a:xfrm>
          <a:prstGeom prst="rect">
            <a:avLst/>
          </a:prstGeom>
        </p:spPr>
      </p:pic>
      <p:sp>
        <p:nvSpPr>
          <p:cNvPr id="18" name="Text Placeholder 7">
            <a:extLst>
              <a:ext uri="{FF2B5EF4-FFF2-40B4-BE49-F238E27FC236}">
                <a16:creationId xmlns:a16="http://schemas.microsoft.com/office/drawing/2014/main" id="{E9244159-E009-44A1-8BB3-FF9FA66264C1}"/>
              </a:ext>
            </a:extLst>
          </p:cNvPr>
          <p:cNvSpPr txBox="1">
            <a:spLocks/>
          </p:cNvSpPr>
          <p:nvPr/>
        </p:nvSpPr>
        <p:spPr>
          <a:xfrm>
            <a:off x="6268727" y="3982354"/>
            <a:ext cx="2294169" cy="2603397"/>
          </a:xfrm>
          <a:prstGeom prst="rect">
            <a:avLst/>
          </a:prstGeom>
        </p:spPr>
        <p:txBody>
          <a:bodyPr/>
          <a:lstStyle>
            <a:lvl1pPr marL="0" indent="0" algn="l" defTabSz="1828629" rtl="0" eaLnBrk="1" latinLnBrk="0" hangingPunct="1">
              <a:lnSpc>
                <a:spcPct val="100000"/>
              </a:lnSpc>
              <a:spcBef>
                <a:spcPts val="0"/>
              </a:spcBef>
              <a:spcAft>
                <a:spcPts val="1401"/>
              </a:spcAft>
              <a:buFont typeface="Arial" panose="020B0604020202020204" pitchFamily="34" charset="0"/>
              <a:buNone/>
              <a:tabLst/>
              <a:defRPr sz="3001" b="1" i="0" kern="1200">
                <a:solidFill>
                  <a:schemeClr val="tx1"/>
                </a:solidFill>
                <a:latin typeface="Helvetica Now Text" panose="020B0504030202020204" pitchFamily="34" charset="77"/>
                <a:ea typeface="+mn-ea"/>
                <a:cs typeface="+mn-cs"/>
              </a:defRPr>
            </a:lvl1pPr>
            <a:lvl2pPr marL="0" indent="0" algn="l" defTabSz="1828629" rtl="0" eaLnBrk="1" latinLnBrk="0" hangingPunct="1">
              <a:lnSpc>
                <a:spcPct val="117000"/>
              </a:lnSpc>
              <a:spcBef>
                <a:spcPts val="0"/>
              </a:spcBef>
              <a:spcAft>
                <a:spcPts val="1001"/>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3989" indent="-253989" algn="l" defTabSz="182862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186" indent="-253989" algn="l" defTabSz="182862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360" indent="-380984" algn="l" defTabSz="182862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462" indent="-266689" algn="l" defTabSz="182862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r>
              <a:rPr lang="en-US" sz="1600" dirty="0"/>
              <a:t>…people feel valued by their team</a:t>
            </a:r>
          </a:p>
        </p:txBody>
      </p:sp>
      <p:pic>
        <p:nvPicPr>
          <p:cNvPr id="19" name="Picture 18" descr="Colleagues clapping">
            <a:extLst>
              <a:ext uri="{FF2B5EF4-FFF2-40B4-BE49-F238E27FC236}">
                <a16:creationId xmlns:a16="http://schemas.microsoft.com/office/drawing/2014/main" id="{A3EE3801-926B-8050-9BB1-C658EF721F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68727" y="4623389"/>
            <a:ext cx="2181717" cy="1454478"/>
          </a:xfrm>
          <a:prstGeom prst="rect">
            <a:avLst/>
          </a:prstGeom>
        </p:spPr>
      </p:pic>
      <p:sp>
        <p:nvSpPr>
          <p:cNvPr id="20" name="Text Placeholder 8">
            <a:extLst>
              <a:ext uri="{FF2B5EF4-FFF2-40B4-BE49-F238E27FC236}">
                <a16:creationId xmlns:a16="http://schemas.microsoft.com/office/drawing/2014/main" id="{F9CCCC64-EF5A-2B1D-A130-E36B1CC33283}"/>
              </a:ext>
            </a:extLst>
          </p:cNvPr>
          <p:cNvSpPr txBox="1">
            <a:spLocks/>
          </p:cNvSpPr>
          <p:nvPr/>
        </p:nvSpPr>
        <p:spPr>
          <a:xfrm>
            <a:off x="9185117" y="3982354"/>
            <a:ext cx="2294169" cy="2603397"/>
          </a:xfrm>
          <a:prstGeom prst="rect">
            <a:avLst/>
          </a:prstGeom>
        </p:spPr>
        <p:txBody>
          <a:bodyPr/>
          <a:lstStyle>
            <a:lvl1pPr marL="0" indent="0" algn="l" defTabSz="1828629" rtl="0" eaLnBrk="1" latinLnBrk="0" hangingPunct="1">
              <a:lnSpc>
                <a:spcPct val="100000"/>
              </a:lnSpc>
              <a:spcBef>
                <a:spcPts val="0"/>
              </a:spcBef>
              <a:spcAft>
                <a:spcPts val="1401"/>
              </a:spcAft>
              <a:buFont typeface="Arial" panose="020B0604020202020204" pitchFamily="34" charset="0"/>
              <a:buNone/>
              <a:tabLst/>
              <a:defRPr sz="3001" b="1" i="0" kern="1200">
                <a:solidFill>
                  <a:schemeClr val="tx1"/>
                </a:solidFill>
                <a:latin typeface="Helvetica Now Text" panose="020B0504030202020204" pitchFamily="34" charset="77"/>
                <a:ea typeface="+mn-ea"/>
                <a:cs typeface="+mn-cs"/>
              </a:defRPr>
            </a:lvl1pPr>
            <a:lvl2pPr marL="0" indent="0" algn="l" defTabSz="1828629" rtl="0" eaLnBrk="1" latinLnBrk="0" hangingPunct="1">
              <a:lnSpc>
                <a:spcPct val="117000"/>
              </a:lnSpc>
              <a:spcBef>
                <a:spcPts val="0"/>
              </a:spcBef>
              <a:spcAft>
                <a:spcPts val="1001"/>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3989" indent="-253989" algn="l" defTabSz="182862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186" indent="-253989" algn="l" defTabSz="182862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360" indent="-380984" algn="l" defTabSz="182862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462" indent="-266689" algn="l" defTabSz="182862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62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r>
              <a:rPr lang="en-US" sz="1600" dirty="0"/>
              <a:t>…people take pride in what they do</a:t>
            </a:r>
          </a:p>
        </p:txBody>
      </p:sp>
      <p:sp>
        <p:nvSpPr>
          <p:cNvPr id="23" name="TextBox 22">
            <a:extLst>
              <a:ext uri="{FF2B5EF4-FFF2-40B4-BE49-F238E27FC236}">
                <a16:creationId xmlns:a16="http://schemas.microsoft.com/office/drawing/2014/main" id="{691A4279-870B-5C52-3CB7-8D2CEFFA3A04}"/>
              </a:ext>
            </a:extLst>
          </p:cNvPr>
          <p:cNvSpPr txBox="1"/>
          <p:nvPr/>
        </p:nvSpPr>
        <p:spPr>
          <a:xfrm>
            <a:off x="5923274" y="1182594"/>
            <a:ext cx="6096000" cy="369332"/>
          </a:xfrm>
          <a:prstGeom prst="rect">
            <a:avLst/>
          </a:prstGeom>
          <a:noFill/>
        </p:spPr>
        <p:txBody>
          <a:bodyPr wrap="square">
            <a:spAutoFit/>
          </a:bodyPr>
          <a:lstStyle/>
          <a:p>
            <a:pPr algn="ctr"/>
            <a:r>
              <a:rPr lang="en-US" dirty="0">
                <a:latin typeface="Helvetica Now Text" panose="020B0504030202020204" pitchFamily="34" charset="0"/>
              </a:rPr>
              <a:t>In a Culture of Recognition…</a:t>
            </a:r>
          </a:p>
        </p:txBody>
      </p:sp>
      <p:sp>
        <p:nvSpPr>
          <p:cNvPr id="25" name="TextBox 24">
            <a:extLst>
              <a:ext uri="{FF2B5EF4-FFF2-40B4-BE49-F238E27FC236}">
                <a16:creationId xmlns:a16="http://schemas.microsoft.com/office/drawing/2014/main" id="{9E799073-573A-F33F-43CB-451A652C1498}"/>
              </a:ext>
            </a:extLst>
          </p:cNvPr>
          <p:cNvSpPr txBox="1"/>
          <p:nvPr/>
        </p:nvSpPr>
        <p:spPr>
          <a:xfrm>
            <a:off x="1309333" y="4561458"/>
            <a:ext cx="4648284" cy="1092607"/>
          </a:xfrm>
          <a:prstGeom prst="rect">
            <a:avLst/>
          </a:prstGeom>
          <a:noFill/>
        </p:spPr>
        <p:txBody>
          <a:bodyPr wrap="square" numCol="2">
            <a:spAutoFit/>
          </a:bodyPr>
          <a:lstStyle/>
          <a:p>
            <a:pPr marL="419080" lvl="2" indent="-292086">
              <a:spcBef>
                <a:spcPts val="600"/>
              </a:spcBef>
              <a:spcAft>
                <a:spcPts val="600"/>
              </a:spcAft>
              <a:buFont typeface="Helvetica Now Text" panose="020B0504030202020204" pitchFamily="34" charset="0"/>
              <a:buChar char="→"/>
            </a:pPr>
            <a:r>
              <a:rPr lang="en-US" sz="1500" dirty="0"/>
              <a:t>Recognition</a:t>
            </a:r>
          </a:p>
          <a:p>
            <a:pPr marL="419080" lvl="2" indent="-292086">
              <a:spcBef>
                <a:spcPts val="600"/>
              </a:spcBef>
              <a:spcAft>
                <a:spcPts val="600"/>
              </a:spcAft>
              <a:buFont typeface="Helvetica Now Text" panose="020B0504030202020204" pitchFamily="34" charset="0"/>
              <a:buChar char="→"/>
            </a:pPr>
            <a:r>
              <a:rPr lang="en-US" sz="1500" dirty="0"/>
              <a:t>Wellbeing </a:t>
            </a:r>
          </a:p>
          <a:p>
            <a:pPr marL="419080" lvl="2" indent="-292086">
              <a:spcBef>
                <a:spcPts val="600"/>
              </a:spcBef>
              <a:spcAft>
                <a:spcPts val="600"/>
              </a:spcAft>
              <a:buFont typeface="Helvetica Now Text" panose="020B0504030202020204" pitchFamily="34" charset="0"/>
              <a:buChar char="→"/>
            </a:pPr>
            <a:r>
              <a:rPr lang="en-US" sz="1500" dirty="0"/>
              <a:t>Leadership</a:t>
            </a:r>
          </a:p>
          <a:p>
            <a:pPr marL="419080" lvl="2" indent="-292086">
              <a:spcBef>
                <a:spcPts val="600"/>
              </a:spcBef>
              <a:spcAft>
                <a:spcPts val="600"/>
              </a:spcAft>
              <a:buFont typeface="Helvetica Now Text" panose="020B0504030202020204" pitchFamily="34" charset="0"/>
              <a:buChar char="→"/>
            </a:pPr>
            <a:r>
              <a:rPr lang="en-US" sz="1500" dirty="0"/>
              <a:t>Purpose</a:t>
            </a:r>
          </a:p>
          <a:p>
            <a:pPr marL="419080" lvl="2" indent="-292086">
              <a:spcBef>
                <a:spcPts val="600"/>
              </a:spcBef>
              <a:spcAft>
                <a:spcPts val="600"/>
              </a:spcAft>
              <a:buFont typeface="Helvetica Now Text" panose="020B0504030202020204" pitchFamily="34" charset="0"/>
              <a:buChar char="→"/>
            </a:pPr>
            <a:r>
              <a:rPr lang="en-US" sz="1500" dirty="0"/>
              <a:t>Opportunity</a:t>
            </a:r>
          </a:p>
          <a:p>
            <a:pPr marL="419080" lvl="2" indent="-292086">
              <a:spcBef>
                <a:spcPts val="600"/>
              </a:spcBef>
              <a:spcAft>
                <a:spcPts val="600"/>
              </a:spcAft>
              <a:buFont typeface="Helvetica Now Text" panose="020B0504030202020204" pitchFamily="34" charset="0"/>
              <a:buChar char="→"/>
            </a:pPr>
            <a:r>
              <a:rPr lang="en-US" sz="1500" dirty="0"/>
              <a:t>Success</a:t>
            </a:r>
          </a:p>
        </p:txBody>
      </p:sp>
      <p:pic>
        <p:nvPicPr>
          <p:cNvPr id="6" name="Picture 5" descr="Businesswomen celebrating in office">
            <a:extLst>
              <a:ext uri="{FF2B5EF4-FFF2-40B4-BE49-F238E27FC236}">
                <a16:creationId xmlns:a16="http://schemas.microsoft.com/office/drawing/2014/main" id="{D52ED384-C232-68FE-6A20-0EA0942F35D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185117" y="4623389"/>
            <a:ext cx="2185416" cy="1454478"/>
          </a:xfrm>
          <a:prstGeom prst="rect">
            <a:avLst/>
          </a:prstGeom>
        </p:spPr>
      </p:pic>
      <p:pic>
        <p:nvPicPr>
          <p:cNvPr id="10" name="Picture 9" descr="Chemistry teacher showing students red solution in flask">
            <a:extLst>
              <a:ext uri="{FF2B5EF4-FFF2-40B4-BE49-F238E27FC236}">
                <a16:creationId xmlns:a16="http://schemas.microsoft.com/office/drawing/2014/main" id="{C292A001-5890-260B-98CF-75B79BBC767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268727" y="2412443"/>
            <a:ext cx="2181717" cy="1453896"/>
          </a:xfrm>
          <a:prstGeom prst="rect">
            <a:avLst/>
          </a:prstGeom>
        </p:spPr>
      </p:pic>
    </p:spTree>
    <p:extLst>
      <p:ext uri="{BB962C8B-B14F-4D97-AF65-F5344CB8AC3E}">
        <p14:creationId xmlns:p14="http://schemas.microsoft.com/office/powerpoint/2010/main" val="4198227679"/>
      </p:ext>
    </p:extLst>
  </p:cSld>
  <p:clrMapOvr>
    <a:masterClrMapping/>
  </p:clrMapOvr>
  <p:transition spd="slow">
    <p:cover/>
  </p:transition>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DF1342-4B2B-3CFB-D6C8-23FF13314C05}"/>
              </a:ext>
            </a:extLst>
          </p:cNvPr>
          <p:cNvSpPr>
            <a:spLocks noGrp="1"/>
          </p:cNvSpPr>
          <p:nvPr>
            <p:ph type="sldNum" sz="quarter" idx="12"/>
          </p:nvPr>
        </p:nvSpPr>
        <p:spPr/>
        <p:txBody>
          <a:bodyPr/>
          <a:lstStyle/>
          <a:p>
            <a:fld id="{91D568E7-61F5-D04E-995D-81EF41C01A2A}" type="slidenum">
              <a:rPr lang="en-GB" smtClean="0"/>
              <a:pPr/>
              <a:t>29</a:t>
            </a:fld>
            <a:endParaRPr lang="en-GB"/>
          </a:p>
        </p:txBody>
      </p:sp>
      <p:sp>
        <p:nvSpPr>
          <p:cNvPr id="3" name="Title 2">
            <a:extLst>
              <a:ext uri="{FF2B5EF4-FFF2-40B4-BE49-F238E27FC236}">
                <a16:creationId xmlns:a16="http://schemas.microsoft.com/office/drawing/2014/main" id="{6D828FB9-A754-5F1E-B020-4E2E7310C1C0}"/>
              </a:ext>
            </a:extLst>
          </p:cNvPr>
          <p:cNvSpPr>
            <a:spLocks noGrp="1"/>
          </p:cNvSpPr>
          <p:nvPr>
            <p:ph type="title"/>
          </p:nvPr>
        </p:nvSpPr>
        <p:spPr>
          <a:xfrm>
            <a:off x="1123229" y="468192"/>
            <a:ext cx="10686952" cy="400110"/>
          </a:xfrm>
        </p:spPr>
        <p:txBody>
          <a:bodyPr/>
          <a:lstStyle/>
          <a:p>
            <a:r>
              <a:rPr lang="en-US" b="1" i="0" dirty="0">
                <a:effectLst/>
                <a:latin typeface="Helvetica Now Text" panose="020B0504030202020204" pitchFamily="34" charset="0"/>
              </a:rPr>
              <a:t>Promote Self-Care</a:t>
            </a:r>
            <a:endParaRPr lang="en-US" dirty="0">
              <a:latin typeface="Helvetica Now Text" panose="020B0504030202020204" pitchFamily="34" charset="0"/>
            </a:endParaRPr>
          </a:p>
        </p:txBody>
      </p:sp>
      <p:sp>
        <p:nvSpPr>
          <p:cNvPr id="5" name="Content Placeholder 4">
            <a:extLst>
              <a:ext uri="{FF2B5EF4-FFF2-40B4-BE49-F238E27FC236}">
                <a16:creationId xmlns:a16="http://schemas.microsoft.com/office/drawing/2014/main" id="{F2742214-8F24-3C12-E1CD-CB845D06D240}"/>
              </a:ext>
            </a:extLst>
          </p:cNvPr>
          <p:cNvSpPr>
            <a:spLocks noGrp="1"/>
          </p:cNvSpPr>
          <p:nvPr>
            <p:ph sz="quarter" idx="14"/>
          </p:nvPr>
        </p:nvSpPr>
        <p:spPr/>
        <p:txBody>
          <a:bodyPr/>
          <a:lstStyle/>
          <a:p>
            <a:r>
              <a:rPr lang="en-US" sz="3600" dirty="0">
                <a:solidFill>
                  <a:srgbClr val="007585"/>
                </a:solidFill>
                <a:latin typeface="Helvetica Now Text" panose="020B0504030202020204" pitchFamily="34" charset="0"/>
              </a:rPr>
              <a:t>71% </a:t>
            </a:r>
            <a:r>
              <a:rPr lang="en-US" sz="1800" b="0" dirty="0">
                <a:latin typeface="Helvetica Now Text" panose="020B0504030202020204" pitchFamily="34" charset="0"/>
              </a:rPr>
              <a:t>of Americans reported </a:t>
            </a:r>
            <a:r>
              <a:rPr lang="en-US" sz="1800" b="0" i="0" dirty="0">
                <a:effectLst/>
                <a:latin typeface="Helvetica Now Text" panose="020B0504030202020204" pitchFamily="34" charset="0"/>
              </a:rPr>
              <a:t>self-care enhanced </a:t>
            </a:r>
            <a:r>
              <a:rPr lang="en-US" sz="1800" b="0" dirty="0">
                <a:latin typeface="Helvetica Now Text" panose="020B0504030202020204" pitchFamily="34" charset="0"/>
              </a:rPr>
              <a:t>their </a:t>
            </a:r>
            <a:r>
              <a:rPr lang="en-US" sz="1800" b="0" i="0" dirty="0">
                <a:effectLst/>
                <a:latin typeface="Helvetica Now Text" panose="020B0504030202020204" pitchFamily="34" charset="0"/>
              </a:rPr>
              <a:t>happiness.</a:t>
            </a:r>
            <a:r>
              <a:rPr lang="en-US" sz="1800" b="0" i="0" baseline="30000" dirty="0">
                <a:effectLst/>
                <a:latin typeface="Helvetica Now Text" panose="020B0504030202020204" pitchFamily="34" charset="0"/>
              </a:rPr>
              <a:t>1</a:t>
            </a:r>
            <a:endParaRPr lang="en-US" sz="1800" b="0" baseline="30000" dirty="0">
              <a:latin typeface="Helvetica Now Text" panose="020B0504030202020204" pitchFamily="34" charset="0"/>
            </a:endParaRPr>
          </a:p>
          <a:p>
            <a:pPr marL="285750" indent="-285750">
              <a:buFont typeface="Arial" panose="020B0604020202020204" pitchFamily="34" charset="0"/>
              <a:buChar char="•"/>
            </a:pPr>
            <a:endParaRPr lang="en-US" sz="1600" b="0" i="0" dirty="0">
              <a:solidFill>
                <a:srgbClr val="241B24"/>
              </a:solidFill>
              <a:effectLst/>
              <a:latin typeface="Helvetica Now Text" panose="020B0504030202020204" pitchFamily="34" charset="0"/>
            </a:endParaRPr>
          </a:p>
          <a:p>
            <a:pPr marL="285750" indent="-285750">
              <a:buFont typeface="Arial" panose="020B0604020202020204" pitchFamily="34" charset="0"/>
              <a:buChar char="•"/>
            </a:pPr>
            <a:r>
              <a:rPr lang="en-US" sz="1600" b="0" i="0" dirty="0">
                <a:solidFill>
                  <a:srgbClr val="241B24"/>
                </a:solidFill>
                <a:effectLst/>
                <a:latin typeface="Helvetica Now Text" panose="020B0504030202020204" pitchFamily="34" charset="0"/>
              </a:rPr>
              <a:t>Self-care means taking the time to do things that help you live well and improve both your physical health and mental health. This can help you manage stress, lower your risk of illness, and increase your energy. Even small acts of self-care in your daily life can have a big impact.</a:t>
            </a:r>
          </a:p>
          <a:p>
            <a:pPr marL="285750" indent="-285750">
              <a:buFont typeface="Arial" panose="020B0604020202020204" pitchFamily="34" charset="0"/>
              <a:buChar char="•"/>
            </a:pPr>
            <a:r>
              <a:rPr lang="en-US" sz="1600" b="0" i="0" dirty="0">
                <a:solidFill>
                  <a:srgbClr val="241B24"/>
                </a:solidFill>
                <a:effectLst/>
                <a:latin typeface="Helvetica Now Text" panose="020B0504030202020204" pitchFamily="34" charset="0"/>
              </a:rPr>
              <a:t>During your next staff meeting, talk about how prioritizing self-care has helped your stress.</a:t>
            </a:r>
          </a:p>
          <a:p>
            <a:pPr marL="285750" indent="-285750">
              <a:buFont typeface="Arial" panose="020B0604020202020204" pitchFamily="34" charset="0"/>
              <a:buChar char="•"/>
            </a:pPr>
            <a:r>
              <a:rPr lang="en-US" sz="1600" i="0" dirty="0">
                <a:solidFill>
                  <a:srgbClr val="241B24"/>
                </a:solidFill>
                <a:effectLst/>
                <a:latin typeface="Helvetica Now Text" panose="020B0504030202020204" pitchFamily="34" charset="0"/>
              </a:rPr>
              <a:t>Challenge everyone to share their self-care routines or consider trying something new. Share this list of self-care ideas with teachers.</a:t>
            </a:r>
          </a:p>
          <a:p>
            <a:pPr marL="285750" indent="-285750" algn="l">
              <a:buFont typeface="Arial" panose="020B0604020202020204" pitchFamily="34" charset="0"/>
              <a:buChar char="•"/>
            </a:pPr>
            <a:endParaRPr lang="en-US" sz="1600" b="0" i="0" dirty="0">
              <a:solidFill>
                <a:srgbClr val="241B24"/>
              </a:solidFill>
              <a:effectLst/>
              <a:latin typeface="Helvetica Now Text" panose="020B0504030202020204" pitchFamily="34" charset="0"/>
            </a:endParaRPr>
          </a:p>
        </p:txBody>
      </p:sp>
      <p:sp>
        <p:nvSpPr>
          <p:cNvPr id="6" name="TextBox 5">
            <a:extLst>
              <a:ext uri="{FF2B5EF4-FFF2-40B4-BE49-F238E27FC236}">
                <a16:creationId xmlns:a16="http://schemas.microsoft.com/office/drawing/2014/main" id="{AD69CA9A-A1B5-87F2-2CC2-EF39A65FB487}"/>
              </a:ext>
            </a:extLst>
          </p:cNvPr>
          <p:cNvSpPr txBox="1"/>
          <p:nvPr/>
        </p:nvSpPr>
        <p:spPr>
          <a:xfrm>
            <a:off x="955343" y="5431809"/>
            <a:ext cx="5527344" cy="259307"/>
          </a:xfrm>
          <a:prstGeom prst="rect">
            <a:avLst/>
          </a:prstGeom>
          <a:noFill/>
        </p:spPr>
        <p:txBody>
          <a:bodyPr wrap="square" lIns="0" tIns="0" rIns="0" bIns="0" rtlCol="0">
            <a:noAutofit/>
          </a:bodyPr>
          <a:lstStyle/>
          <a:p>
            <a:pPr marL="0" algn="l">
              <a:lnSpc>
                <a:spcPct val="117000"/>
              </a:lnSpc>
              <a:spcAft>
                <a:spcPts val="1000"/>
              </a:spcAft>
            </a:pPr>
            <a:endParaRPr lang="en-US" sz="2400" b="0" i="0" dirty="0" err="1">
              <a:solidFill>
                <a:schemeClr val="tx1"/>
              </a:solidFill>
              <a:latin typeface="Helvetica Now Text" panose="020B0504030202020204" pitchFamily="34" charset="77"/>
            </a:endParaRPr>
          </a:p>
        </p:txBody>
      </p:sp>
      <p:sp>
        <p:nvSpPr>
          <p:cNvPr id="7" name="TextBox 6">
            <a:extLst>
              <a:ext uri="{FF2B5EF4-FFF2-40B4-BE49-F238E27FC236}">
                <a16:creationId xmlns:a16="http://schemas.microsoft.com/office/drawing/2014/main" id="{56961ED5-0ADF-F843-3A86-714F9880FCAA}"/>
              </a:ext>
            </a:extLst>
          </p:cNvPr>
          <p:cNvSpPr txBox="1"/>
          <p:nvPr/>
        </p:nvSpPr>
        <p:spPr>
          <a:xfrm>
            <a:off x="1123228" y="6266241"/>
            <a:ext cx="4827195" cy="354841"/>
          </a:xfrm>
          <a:prstGeom prst="rect">
            <a:avLst/>
          </a:prstGeom>
          <a:noFill/>
        </p:spPr>
        <p:txBody>
          <a:bodyPr wrap="square" lIns="0" tIns="0" rIns="0" bIns="0" rtlCol="0">
            <a:noAutofit/>
          </a:bodyPr>
          <a:lstStyle/>
          <a:p>
            <a:pPr marL="0" algn="l"/>
            <a:r>
              <a:rPr lang="en-US" sz="500" b="1" i="0" dirty="0">
                <a:latin typeface="Helvetica Now Text" panose="020B0504030202020204" pitchFamily="34" charset="0"/>
              </a:rPr>
              <a:t>Sources:</a:t>
            </a:r>
            <a:endParaRPr lang="en-US" sz="500" i="0" dirty="0">
              <a:latin typeface="Helvetica Now Text" panose="020B0504030202020204" pitchFamily="34" charset="0"/>
            </a:endParaRPr>
          </a:p>
          <a:p>
            <a:pPr marL="0" algn="l"/>
            <a:r>
              <a:rPr lang="en-US" sz="500" i="0" dirty="0">
                <a:latin typeface="Helvetica Now Text" panose="020B0504030202020204" pitchFamily="34" charset="0"/>
              </a:rPr>
              <a:t>1. https://www.vagaro.com/news/press-release/survey-finds-three-quarters-of-americans-believe-self-care-activities-provide-stress-relief</a:t>
            </a:r>
          </a:p>
          <a:p>
            <a:pPr marL="0" algn="l"/>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11 Simple Teacher Morale Boosters for Going Back Into the Classroom | </a:t>
            </a:r>
            <a:r>
              <a:rPr lang="en-US" sz="500" dirty="0" err="1">
                <a:latin typeface="Helvetica Now Text" panose="020B0504030202020204" pitchFamily="34" charset="0"/>
                <a:hlinkClick r:id="rId3">
                  <a:extLst>
                    <a:ext uri="{A12FA001-AC4F-418D-AE19-62706E023703}">
                      <ahyp:hlinkClr xmlns:ahyp="http://schemas.microsoft.com/office/drawing/2018/hyperlinkcolor" val="tx"/>
                    </a:ext>
                  </a:extLst>
                </a:hlinkClick>
              </a:rPr>
              <a:t>Nivati</a:t>
            </a:r>
            <a:endParaRPr lang="en-US" sz="500" i="0" dirty="0">
              <a:latin typeface="Helvetica Now Text" panose="020B0504030202020204" pitchFamily="34" charset="0"/>
            </a:endParaRPr>
          </a:p>
        </p:txBody>
      </p:sp>
    </p:spTree>
    <p:extLst>
      <p:ext uri="{BB962C8B-B14F-4D97-AF65-F5344CB8AC3E}">
        <p14:creationId xmlns:p14="http://schemas.microsoft.com/office/powerpoint/2010/main" val="3627319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irl smiling after graduation">
            <a:extLst>
              <a:ext uri="{FF2B5EF4-FFF2-40B4-BE49-F238E27FC236}">
                <a16:creationId xmlns:a16="http://schemas.microsoft.com/office/drawing/2014/main" id="{8E507B8E-0DBE-5555-9EA3-9418D7FFCA51}"/>
              </a:ext>
            </a:extLst>
          </p:cNvPr>
          <p:cNvPicPr>
            <a:picLocks noGrp="1" noChangeAspect="1"/>
          </p:cNvPicPr>
          <p:nvPr>
            <p:ph type="pic" idx="2"/>
          </p:nvPr>
        </p:nvPicPr>
        <p:blipFill>
          <a:blip r:embed="rId2">
            <a:extLst>
              <a:ext uri="{28A0092B-C50C-407E-A947-70E740481C1C}">
                <a14:useLocalDpi xmlns:a14="http://schemas.microsoft.com/office/drawing/2010/main" val="0"/>
              </a:ext>
            </a:extLst>
          </a:blip>
          <a:srcRect l="16667" r="16667"/>
          <a:stretch>
            <a:fillRect/>
          </a:stretch>
        </p:blipFill>
        <p:spPr/>
      </p:pic>
      <p:sp>
        <p:nvSpPr>
          <p:cNvPr id="2" name="Slide Number Placeholder 1">
            <a:extLst>
              <a:ext uri="{FF2B5EF4-FFF2-40B4-BE49-F238E27FC236}">
                <a16:creationId xmlns:a16="http://schemas.microsoft.com/office/drawing/2014/main" id="{37CF587C-9167-6EBB-E505-E412F59E2E8E}"/>
              </a:ext>
            </a:extLst>
          </p:cNvPr>
          <p:cNvSpPr>
            <a:spLocks noGrp="1"/>
          </p:cNvSpPr>
          <p:nvPr>
            <p:ph type="sldNum" idx="12"/>
          </p:nvPr>
        </p:nvSpPr>
        <p:spPr/>
        <p:txBody>
          <a:bodyPr/>
          <a:lstStyle/>
          <a:p>
            <a:fld id="{91D568E7-61F5-D04E-995D-81EF41C01A2A}" type="slidenum">
              <a:rPr lang="en-GB" smtClean="0"/>
              <a:pPr/>
              <a:t>3</a:t>
            </a:fld>
            <a:endParaRPr lang="en-GB"/>
          </a:p>
        </p:txBody>
      </p:sp>
      <p:sp>
        <p:nvSpPr>
          <p:cNvPr id="3" name="Title 2">
            <a:extLst>
              <a:ext uri="{FF2B5EF4-FFF2-40B4-BE49-F238E27FC236}">
                <a16:creationId xmlns:a16="http://schemas.microsoft.com/office/drawing/2014/main" id="{09A64713-4ACA-B7EA-3357-5CFE33B0C3C4}"/>
              </a:ext>
            </a:extLst>
          </p:cNvPr>
          <p:cNvSpPr>
            <a:spLocks noGrp="1"/>
          </p:cNvSpPr>
          <p:nvPr>
            <p:ph type="title"/>
          </p:nvPr>
        </p:nvSpPr>
        <p:spPr>
          <a:xfrm>
            <a:off x="1123231" y="468193"/>
            <a:ext cx="3828400" cy="800219"/>
          </a:xfrm>
        </p:spPr>
        <p:txBody>
          <a:bodyPr/>
          <a:lstStyle/>
          <a:p>
            <a:r>
              <a:rPr lang="en-US" dirty="0"/>
              <a:t>The Future of Education Is at Stake</a:t>
            </a:r>
          </a:p>
        </p:txBody>
      </p:sp>
      <p:sp>
        <p:nvSpPr>
          <p:cNvPr id="7" name="Text Placeholder 6">
            <a:extLst>
              <a:ext uri="{FF2B5EF4-FFF2-40B4-BE49-F238E27FC236}">
                <a16:creationId xmlns:a16="http://schemas.microsoft.com/office/drawing/2014/main" id="{CAFBFBFD-98BC-71EA-C3F0-5D2576F4374C}"/>
              </a:ext>
            </a:extLst>
          </p:cNvPr>
          <p:cNvSpPr>
            <a:spLocks noGrp="1"/>
          </p:cNvSpPr>
          <p:nvPr>
            <p:ph type="body" idx="3"/>
          </p:nvPr>
        </p:nvSpPr>
        <p:spPr/>
        <p:txBody>
          <a:bodyPr/>
          <a:lstStyle/>
          <a:p>
            <a:pPr marL="0" indent="0"/>
            <a:r>
              <a:rPr lang="en-US" sz="2800" b="0" i="0" dirty="0">
                <a:solidFill>
                  <a:srgbClr val="1F1F1F"/>
                </a:solidFill>
                <a:effectLst/>
                <a:latin typeface="Helvetica Now Text" panose="020B0504030202020204" pitchFamily="34" charset="0"/>
              </a:rPr>
              <a:t>How teachers feel about their current jobs and their own future as educators is a critical indicator of the profession’s long-term health.</a:t>
            </a:r>
            <a:endParaRPr lang="en-US" sz="2800" baseline="30000" dirty="0">
              <a:latin typeface="Helvetica Now Text" panose="020B0504030202020204" pitchFamily="34" charset="0"/>
            </a:endParaRPr>
          </a:p>
          <a:p>
            <a:endParaRPr lang="en-US" dirty="0"/>
          </a:p>
        </p:txBody>
      </p:sp>
      <p:sp>
        <p:nvSpPr>
          <p:cNvPr id="6" name="TextBox 5">
            <a:extLst>
              <a:ext uri="{FF2B5EF4-FFF2-40B4-BE49-F238E27FC236}">
                <a16:creationId xmlns:a16="http://schemas.microsoft.com/office/drawing/2014/main" id="{461C9ABF-A62B-C7E7-400F-785431BA0249}"/>
              </a:ext>
            </a:extLst>
          </p:cNvPr>
          <p:cNvSpPr txBox="1"/>
          <p:nvPr/>
        </p:nvSpPr>
        <p:spPr>
          <a:xfrm>
            <a:off x="1189686" y="6224585"/>
            <a:ext cx="10686952" cy="633415"/>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14296" indent="-114296" defTabSz="914355">
              <a:lnSpc>
                <a:spcPct val="98000"/>
              </a:lnSpc>
              <a:spcBef>
                <a:spcPts val="100"/>
              </a:spcBef>
              <a:buFontTx/>
              <a:buAutoNum type="arabicPeriod"/>
            </a:pPr>
            <a:r>
              <a:rPr lang="en-US" sz="500" dirty="0">
                <a:latin typeface="Helvetica Now Text" panose="020B0504030202020204" pitchFamily="34" charset="0"/>
                <a:hlinkClick r:id="rId3">
                  <a:extLst>
                    <a:ext uri="{A12FA001-AC4F-418D-AE19-62706E023703}">
                      <ahyp:hlinkClr xmlns:ahyp="http://schemas.microsoft.com/office/drawing/2018/hyperlinkcolor" val="tx"/>
                    </a:ext>
                  </a:extLst>
                </a:hlinkClick>
              </a:rPr>
              <a:t>Introducing the Teacher Morale Index (edweek.org)</a:t>
            </a:r>
            <a:endParaRPr lang="en-US" sz="500" dirty="0">
              <a:latin typeface="Helvetica Now Text" panose="020B0504030202020204" pitchFamily="34" charset="0"/>
              <a:cs typeface="Arial" panose="020B0604020202020204" pitchFamily="34" charset="0"/>
            </a:endParaRPr>
          </a:p>
        </p:txBody>
      </p:sp>
    </p:spTree>
    <p:extLst>
      <p:ext uri="{BB962C8B-B14F-4D97-AF65-F5344CB8AC3E}">
        <p14:creationId xmlns:p14="http://schemas.microsoft.com/office/powerpoint/2010/main" val="164529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83F54-5DE6-2949-1CE7-DF1335075FB8}"/>
              </a:ext>
            </a:extLst>
          </p:cNvPr>
          <p:cNvSpPr>
            <a:spLocks noGrp="1"/>
          </p:cNvSpPr>
          <p:nvPr>
            <p:ph type="body" sz="quarter" idx="16"/>
          </p:nvPr>
        </p:nvSpPr>
        <p:spPr/>
        <p:txBody>
          <a:bodyPr/>
          <a:lstStyle/>
          <a:p>
            <a:r>
              <a:rPr lang="en-US" dirty="0"/>
              <a:t>How Can You Support Your Own Wellbeing?</a:t>
            </a:r>
          </a:p>
        </p:txBody>
      </p:sp>
    </p:spTree>
    <p:extLst>
      <p:ext uri="{BB962C8B-B14F-4D97-AF65-F5344CB8AC3E}">
        <p14:creationId xmlns:p14="http://schemas.microsoft.com/office/powerpoint/2010/main" val="2601992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37AD-90A6-404A-BF3C-F6C3B8C37B31}"/>
              </a:ext>
            </a:extLst>
          </p:cNvPr>
          <p:cNvSpPr>
            <a:spLocks noGrp="1"/>
          </p:cNvSpPr>
          <p:nvPr>
            <p:ph type="title"/>
          </p:nvPr>
        </p:nvSpPr>
        <p:spPr/>
        <p:txBody>
          <a:bodyPr/>
          <a:lstStyle/>
          <a:p>
            <a:r>
              <a:rPr lang="en-US" dirty="0"/>
              <a:t>How Do You Feel When You’re Stressed Or Burnt Out? </a:t>
            </a:r>
          </a:p>
        </p:txBody>
      </p:sp>
      <p:graphicFrame>
        <p:nvGraphicFramePr>
          <p:cNvPr id="32" name="Content Placeholder 3">
            <a:extLst>
              <a:ext uri="{FF2B5EF4-FFF2-40B4-BE49-F238E27FC236}">
                <a16:creationId xmlns:a16="http://schemas.microsoft.com/office/drawing/2014/main" id="{05A81A15-9620-4076-B7D1-A972763168B7}"/>
              </a:ext>
            </a:extLst>
          </p:cNvPr>
          <p:cNvGraphicFramePr>
            <a:graphicFrameLocks noGrp="1"/>
          </p:cNvGraphicFramePr>
          <p:nvPr>
            <p:ph idx="1"/>
          </p:nvPr>
        </p:nvGraphicFramePr>
        <p:xfrm>
          <a:off x="1033405" y="2541566"/>
          <a:ext cx="10679113" cy="3004183"/>
        </p:xfrm>
        <a:graphic>
          <a:graphicData uri="http://schemas.openxmlformats.org/drawingml/2006/table">
            <a:tbl>
              <a:tblPr/>
              <a:tblGrid>
                <a:gridCol w="3570976">
                  <a:extLst>
                    <a:ext uri="{9D8B030D-6E8A-4147-A177-3AD203B41FA5}">
                      <a16:colId xmlns:a16="http://schemas.microsoft.com/office/drawing/2014/main" val="2054080857"/>
                    </a:ext>
                  </a:extLst>
                </a:gridCol>
                <a:gridCol w="3632666">
                  <a:extLst>
                    <a:ext uri="{9D8B030D-6E8A-4147-A177-3AD203B41FA5}">
                      <a16:colId xmlns:a16="http://schemas.microsoft.com/office/drawing/2014/main" val="3934939340"/>
                    </a:ext>
                  </a:extLst>
                </a:gridCol>
                <a:gridCol w="3475471">
                  <a:extLst>
                    <a:ext uri="{9D8B030D-6E8A-4147-A177-3AD203B41FA5}">
                      <a16:colId xmlns:a16="http://schemas.microsoft.com/office/drawing/2014/main" val="1330112766"/>
                    </a:ext>
                  </a:extLst>
                </a:gridCol>
              </a:tblGrid>
              <a:tr h="429169">
                <a:tc>
                  <a:txBody>
                    <a:bodyPr/>
                    <a:lstStyle/>
                    <a:p>
                      <a:pPr marL="37719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Headache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Anxiety</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Overeating or undereating</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1050331"/>
                  </a:ext>
                </a:extLst>
              </a:tr>
              <a:tr h="429169">
                <a:tc>
                  <a:txBody>
                    <a:bodyPr/>
                    <a:lstStyle/>
                    <a:p>
                      <a:pPr marL="37719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Muscle tension or pain</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Restlessness</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Angry outbursts</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341147"/>
                  </a:ext>
                </a:extLst>
              </a:tr>
              <a:tr h="429169">
                <a:tc>
                  <a:txBody>
                    <a:bodyPr/>
                    <a:lstStyle/>
                    <a:p>
                      <a:pPr marL="37719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Chest pain</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Lack of motivation or focus</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Drug or alcohol misuse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488011"/>
                  </a:ext>
                </a:extLst>
              </a:tr>
              <a:tr h="429169">
                <a:tc>
                  <a:txBody>
                    <a:bodyPr/>
                    <a:lstStyle/>
                    <a:p>
                      <a:pPr marL="37719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Fatigue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Feeling overwhelmed</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Tobacco use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467649"/>
                  </a:ext>
                </a:extLst>
              </a:tr>
              <a:tr h="429169">
                <a:tc>
                  <a:txBody>
                    <a:bodyPr/>
                    <a:lstStyle/>
                    <a:p>
                      <a:pPr marL="37719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Change in sex drive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Irritability or anger</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Social withdrawal</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3553650"/>
                  </a:ext>
                </a:extLst>
              </a:tr>
              <a:tr h="429169">
                <a:tc>
                  <a:txBody>
                    <a:bodyPr/>
                    <a:lstStyle/>
                    <a:p>
                      <a:pPr marL="37719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Stomach upset</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Sadness or depression</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76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Exercising less often</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74614"/>
                  </a:ext>
                </a:extLst>
              </a:tr>
              <a:tr h="429169">
                <a:tc>
                  <a:txBody>
                    <a:bodyPr/>
                    <a:lstStyle/>
                    <a:p>
                      <a:pPr marL="377190" indent="-285750" algn="l" fontAlgn="t">
                        <a:spcAft>
                          <a:spcPts val="600"/>
                        </a:spcAft>
                        <a:buFont typeface="Arial" panose="020B0604020202020204" pitchFamily="34" charset="0"/>
                        <a:buChar char="•"/>
                      </a:pPr>
                      <a:r>
                        <a:rPr lang="en-US" sz="1600" dirty="0">
                          <a:effectLst/>
                          <a:latin typeface="Helvetica Now Text" panose="020B0504030202020204" pitchFamily="34" charset="0"/>
                        </a:rPr>
                        <a:t>Sleep problems</a:t>
                      </a:r>
                    </a:p>
                  </a:txBody>
                  <a:tcPr marL="43430" marR="43430" marT="43430" marB="43430">
                    <a:lnL>
                      <a:noFill/>
                    </a:lnL>
                    <a:lnR>
                      <a:noFill/>
                    </a:lnR>
                    <a:lnT w="762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indent="0" algn="l" fontAlgn="t">
                        <a:spcAft>
                          <a:spcPts val="600"/>
                        </a:spcAft>
                        <a:buFont typeface="Arial" panose="020B0604020202020204" pitchFamily="34" charset="0"/>
                        <a:buNone/>
                      </a:pPr>
                      <a:endParaRPr lang="en-US" sz="1600" dirty="0">
                        <a:effectLst/>
                        <a:latin typeface="Helvetica Now Text" panose="020B0504030202020204" pitchFamily="34" charset="0"/>
                      </a:endParaRPr>
                    </a:p>
                  </a:txBody>
                  <a:tcPr marL="43430" marR="43430" marT="43430" marB="43430">
                    <a:lnL>
                      <a:noFill/>
                    </a:lnL>
                    <a:lnR>
                      <a:noFill/>
                    </a:lnR>
                    <a:lnT w="762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indent="0" algn="l" fontAlgn="t">
                        <a:spcAft>
                          <a:spcPts val="600"/>
                        </a:spcAft>
                        <a:buFont typeface="Arial" panose="020B0604020202020204" pitchFamily="34" charset="0"/>
                        <a:buNone/>
                      </a:pPr>
                      <a:endParaRPr lang="en-US" sz="1600" dirty="0">
                        <a:effectLst/>
                        <a:latin typeface="Helvetica Now Text" panose="020B0504030202020204" pitchFamily="34" charset="0"/>
                      </a:endParaRPr>
                    </a:p>
                  </a:txBody>
                  <a:tcPr marL="43430" marR="43430" marT="43430" marB="43430">
                    <a:lnL>
                      <a:noFill/>
                    </a:lnL>
                    <a:lnR>
                      <a:noFill/>
                    </a:lnR>
                    <a:lnT w="762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22832559"/>
                  </a:ext>
                </a:extLst>
              </a:tr>
            </a:tbl>
          </a:graphicData>
        </a:graphic>
      </p:graphicFrame>
      <p:cxnSp>
        <p:nvCxnSpPr>
          <p:cNvPr id="69" name="Straight Connector 68">
            <a:extLst>
              <a:ext uri="{FF2B5EF4-FFF2-40B4-BE49-F238E27FC236}">
                <a16:creationId xmlns:a16="http://schemas.microsoft.com/office/drawing/2014/main" id="{CC7D6D81-C12D-4EFB-A9C6-7626A0A0841A}"/>
              </a:ext>
            </a:extLst>
          </p:cNvPr>
          <p:cNvCxnSpPr>
            <a:cxnSpLocks/>
          </p:cNvCxnSpPr>
          <p:nvPr/>
        </p:nvCxnSpPr>
        <p:spPr>
          <a:xfrm>
            <a:off x="776559" y="2532484"/>
            <a:ext cx="0" cy="32001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01CA7-C359-4FC1-938A-F8B7AD191130}"/>
              </a:ext>
            </a:extLst>
          </p:cNvPr>
          <p:cNvCxnSpPr>
            <a:cxnSpLocks/>
          </p:cNvCxnSpPr>
          <p:nvPr/>
        </p:nvCxnSpPr>
        <p:spPr>
          <a:xfrm>
            <a:off x="4271196" y="2471810"/>
            <a:ext cx="0" cy="32001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496AA8E-82AA-4839-8A9C-B95A58106895}"/>
              </a:ext>
            </a:extLst>
          </p:cNvPr>
          <p:cNvCxnSpPr>
            <a:cxnSpLocks/>
          </p:cNvCxnSpPr>
          <p:nvPr/>
        </p:nvCxnSpPr>
        <p:spPr>
          <a:xfrm>
            <a:off x="7827741" y="2471810"/>
            <a:ext cx="0" cy="32001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69044D2-7089-4944-862C-C6211AD46B9B}"/>
              </a:ext>
            </a:extLst>
          </p:cNvPr>
          <p:cNvSpPr txBox="1"/>
          <p:nvPr/>
        </p:nvSpPr>
        <p:spPr>
          <a:xfrm>
            <a:off x="8993198" y="1317647"/>
            <a:ext cx="2819685" cy="523220"/>
          </a:xfrm>
          <a:prstGeom prst="rect">
            <a:avLst/>
          </a:prstGeom>
          <a:noFill/>
        </p:spPr>
        <p:txBody>
          <a:bodyPr wrap="square" rtlCol="0">
            <a:spAutoFit/>
          </a:bodyPr>
          <a:lstStyle/>
          <a:p>
            <a:r>
              <a:rPr lang="en-US" sz="2800" b="1" dirty="0">
                <a:solidFill>
                  <a:srgbClr val="007585"/>
                </a:solidFill>
                <a:latin typeface="Helvetica Now Text" panose="020B0504030202020204" pitchFamily="34" charset="0"/>
              </a:rPr>
              <a:t>Behaviorally</a:t>
            </a:r>
          </a:p>
        </p:txBody>
      </p:sp>
      <p:sp>
        <p:nvSpPr>
          <p:cNvPr id="34" name="TextBox 33">
            <a:extLst>
              <a:ext uri="{FF2B5EF4-FFF2-40B4-BE49-F238E27FC236}">
                <a16:creationId xmlns:a16="http://schemas.microsoft.com/office/drawing/2014/main" id="{8977878C-56E0-483F-A8AF-FD8EB1811F02}"/>
              </a:ext>
            </a:extLst>
          </p:cNvPr>
          <p:cNvSpPr txBox="1"/>
          <p:nvPr/>
        </p:nvSpPr>
        <p:spPr>
          <a:xfrm>
            <a:off x="1880775" y="1317647"/>
            <a:ext cx="2520234" cy="523220"/>
          </a:xfrm>
          <a:prstGeom prst="rect">
            <a:avLst/>
          </a:prstGeom>
          <a:noFill/>
        </p:spPr>
        <p:txBody>
          <a:bodyPr wrap="square" rtlCol="0">
            <a:spAutoFit/>
          </a:bodyPr>
          <a:lstStyle/>
          <a:p>
            <a:r>
              <a:rPr lang="en-US" sz="2800" b="1" dirty="0">
                <a:solidFill>
                  <a:srgbClr val="007585"/>
                </a:solidFill>
                <a:latin typeface="Helvetica Now Text" panose="020B0504030202020204" pitchFamily="34" charset="0"/>
              </a:rPr>
              <a:t>Physically</a:t>
            </a:r>
          </a:p>
        </p:txBody>
      </p:sp>
      <p:sp>
        <p:nvSpPr>
          <p:cNvPr id="35" name="TextBox 34">
            <a:extLst>
              <a:ext uri="{FF2B5EF4-FFF2-40B4-BE49-F238E27FC236}">
                <a16:creationId xmlns:a16="http://schemas.microsoft.com/office/drawing/2014/main" id="{73FF8619-7D64-4917-B87E-FB4FCF98E68F}"/>
              </a:ext>
            </a:extLst>
          </p:cNvPr>
          <p:cNvSpPr txBox="1"/>
          <p:nvPr/>
        </p:nvSpPr>
        <p:spPr>
          <a:xfrm>
            <a:off x="5421402" y="1317647"/>
            <a:ext cx="2520234" cy="523220"/>
          </a:xfrm>
          <a:prstGeom prst="rect">
            <a:avLst/>
          </a:prstGeom>
          <a:noFill/>
        </p:spPr>
        <p:txBody>
          <a:bodyPr wrap="square" rtlCol="0">
            <a:spAutoFit/>
          </a:bodyPr>
          <a:lstStyle/>
          <a:p>
            <a:r>
              <a:rPr lang="en-US" sz="2800" b="1" dirty="0">
                <a:solidFill>
                  <a:srgbClr val="007585"/>
                </a:solidFill>
                <a:latin typeface="Helvetica Now Text" panose="020B0504030202020204" pitchFamily="34" charset="0"/>
              </a:rPr>
              <a:t>Emotionally</a:t>
            </a:r>
          </a:p>
        </p:txBody>
      </p:sp>
      <p:sp>
        <p:nvSpPr>
          <p:cNvPr id="36" name="TextBox 35">
            <a:extLst>
              <a:ext uri="{FF2B5EF4-FFF2-40B4-BE49-F238E27FC236}">
                <a16:creationId xmlns:a16="http://schemas.microsoft.com/office/drawing/2014/main" id="{4E77533E-8B15-4A05-B685-B1D761B0D0B9}"/>
              </a:ext>
            </a:extLst>
          </p:cNvPr>
          <p:cNvSpPr txBox="1"/>
          <p:nvPr/>
        </p:nvSpPr>
        <p:spPr>
          <a:xfrm>
            <a:off x="1074211" y="6290936"/>
            <a:ext cx="9043567" cy="197746"/>
          </a:xfrm>
          <a:prstGeom prst="rect">
            <a:avLst/>
          </a:prstGeom>
          <a:noFill/>
        </p:spPr>
        <p:txBody>
          <a:bodyPr wrap="square" rtlCol="0" anchor="ctr">
            <a:spAutoFit/>
          </a:bodyPr>
          <a:lstStyle/>
          <a:p>
            <a:pPr defTabSz="914332">
              <a:lnSpc>
                <a:spcPts val="900"/>
              </a:lnSpc>
              <a:defRPr/>
            </a:pPr>
            <a:r>
              <a:rPr lang="fr-FR" sz="500" b="1" dirty="0">
                <a:latin typeface="Helvetica Now Text" panose="020B0504030202020204" pitchFamily="34" charset="0"/>
                <a:cs typeface="Arial" panose="020B0604020202020204" pitchFamily="34" charset="0"/>
              </a:rPr>
              <a:t>Source: </a:t>
            </a:r>
            <a:r>
              <a:rPr lang="en-US" sz="500" dirty="0">
                <a:latin typeface="Helvetica Now Text" panose="020B0504030202020204" pitchFamily="34" charset="0"/>
                <a:cs typeface="Arial" panose="020B0604020202020204" pitchFamily="34" charset="0"/>
              </a:rPr>
              <a:t>Mayo Clinic</a:t>
            </a:r>
            <a:endParaRPr lang="fr-FR" sz="500" dirty="0">
              <a:latin typeface="Helvetica Now Text" panose="020B050403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5BA1424-8455-42A0-B12B-EDA3164CA8D5}"/>
              </a:ext>
            </a:extLst>
          </p:cNvPr>
          <p:cNvSpPr>
            <a:spLocks noGrp="1"/>
          </p:cNvSpPr>
          <p:nvPr>
            <p:ph type="sldNum" sz="quarter" idx="12"/>
          </p:nvPr>
        </p:nvSpPr>
        <p:spPr>
          <a:xfrm>
            <a:off x="22817394" y="12522200"/>
            <a:ext cx="807577" cy="730250"/>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91D568E7-61F5-D04E-995D-81EF41C01A2A}" type="slidenum">
              <a:rPr lang="en-GB" smtClean="0"/>
              <a:pPr/>
              <a:t>31</a:t>
            </a:fld>
            <a:endParaRPr lang="en-GB" dirty="0"/>
          </a:p>
        </p:txBody>
      </p:sp>
      <p:grpSp>
        <p:nvGrpSpPr>
          <p:cNvPr id="7" name="Group 6">
            <a:extLst>
              <a:ext uri="{FF2B5EF4-FFF2-40B4-BE49-F238E27FC236}">
                <a16:creationId xmlns:a16="http://schemas.microsoft.com/office/drawing/2014/main" id="{B7569877-3DAF-7D02-36E3-E0771A3277A5}"/>
              </a:ext>
            </a:extLst>
          </p:cNvPr>
          <p:cNvGrpSpPr/>
          <p:nvPr/>
        </p:nvGrpSpPr>
        <p:grpSpPr>
          <a:xfrm>
            <a:off x="4416729" y="1180693"/>
            <a:ext cx="822960" cy="776616"/>
            <a:chOff x="10582886" y="5491729"/>
            <a:chExt cx="3200400" cy="3200400"/>
          </a:xfrm>
        </p:grpSpPr>
        <p:sp>
          <p:nvSpPr>
            <p:cNvPr id="8" name="Oval 7">
              <a:extLst>
                <a:ext uri="{FF2B5EF4-FFF2-40B4-BE49-F238E27FC236}">
                  <a16:creationId xmlns:a16="http://schemas.microsoft.com/office/drawing/2014/main" id="{7F18B5E3-5D94-E17A-7B4E-42D8EFB02963}"/>
                </a:ext>
              </a:extLst>
            </p:cNvPr>
            <p:cNvSpPr/>
            <p:nvPr/>
          </p:nvSpPr>
          <p:spPr>
            <a:xfrm>
              <a:off x="10582886" y="5491729"/>
              <a:ext cx="3200400" cy="3200400"/>
            </a:xfrm>
            <a:prstGeom prst="ellipse">
              <a:avLst/>
            </a:prstGeom>
            <a:solidFill>
              <a:schemeClr val="bg1"/>
            </a:solidFill>
            <a:ln w="38100">
              <a:solidFill>
                <a:srgbClr val="007585"/>
              </a:solidFill>
            </a:ln>
          </p:spPr>
          <p:style>
            <a:lnRef idx="0">
              <a:scrgbClr r="0" g="0" b="0"/>
            </a:lnRef>
            <a:fillRef idx="0">
              <a:scrgbClr r="0" g="0" b="0"/>
            </a:fillRef>
            <a:effectRef idx="0">
              <a:scrgbClr r="0" g="0" b="0"/>
            </a:effectRef>
            <a:fontRef idx="minor">
              <a:schemeClr val="lt1"/>
            </a:fontRef>
          </p:style>
          <p:txBody>
            <a:bodyPr rtlCol="0" anchor="ctr"/>
            <a:lstStyle/>
            <a:p>
              <a:pPr algn="ctr" defTabSz="914355"/>
              <a:endParaRPr lang="en-US" sz="1500">
                <a:solidFill>
                  <a:srgbClr val="5D6D78"/>
                </a:solidFill>
                <a:latin typeface="Helvetica Now Text"/>
              </a:endParaRPr>
            </a:p>
          </p:txBody>
        </p:sp>
        <p:pic>
          <p:nvPicPr>
            <p:cNvPr id="9" name="Picture 2" descr="Brain In Head Simple Stroke Icon PNG &amp; SVG Design For T-Shirts">
              <a:extLst>
                <a:ext uri="{FF2B5EF4-FFF2-40B4-BE49-F238E27FC236}">
                  <a16:creationId xmlns:a16="http://schemas.microsoft.com/office/drawing/2014/main" id="{6361D5F1-3880-0A23-F382-A978D9B1D018}"/>
                </a:ext>
              </a:extLst>
            </p:cNvPr>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111526" y="6020369"/>
              <a:ext cx="2007227" cy="2007227"/>
            </a:xfrm>
            <a:prstGeom prst="rect">
              <a:avLst/>
            </a:prstGeom>
            <a:noFill/>
            <a:ln w="38100">
              <a:noFill/>
            </a:ln>
            <a:extLst>
              <a:ext uri="{909E8E84-426E-40DD-AFC4-6F175D3DCCD1}">
                <a14:hiddenFill xmlns:a14="http://schemas.microsoft.com/office/drawing/2010/main">
                  <a:solidFill>
                    <a:srgbClr val="FFFFFF"/>
                  </a:solidFill>
                </a14:hiddenFill>
              </a:ext>
            </a:extLst>
          </p:spPr>
        </p:pic>
      </p:grpSp>
      <p:sp>
        <p:nvSpPr>
          <p:cNvPr id="10" name="Oval 9">
            <a:extLst>
              <a:ext uri="{FF2B5EF4-FFF2-40B4-BE49-F238E27FC236}">
                <a16:creationId xmlns:a16="http://schemas.microsoft.com/office/drawing/2014/main" id="{0D4708C0-2205-4E88-B076-19EB9640C366}"/>
              </a:ext>
            </a:extLst>
          </p:cNvPr>
          <p:cNvSpPr/>
          <p:nvPr/>
        </p:nvSpPr>
        <p:spPr>
          <a:xfrm>
            <a:off x="876102" y="1180693"/>
            <a:ext cx="822960" cy="776616"/>
          </a:xfrm>
          <a:prstGeom prst="ellipse">
            <a:avLst/>
          </a:prstGeom>
          <a:solidFill>
            <a:schemeClr val="bg1"/>
          </a:solidFill>
          <a:ln w="38100">
            <a:solidFill>
              <a:srgbClr val="007585"/>
            </a:solidFill>
          </a:ln>
        </p:spPr>
        <p:style>
          <a:lnRef idx="0">
            <a:scrgbClr r="0" g="0" b="0"/>
          </a:lnRef>
          <a:fillRef idx="0">
            <a:scrgbClr r="0" g="0" b="0"/>
          </a:fillRef>
          <a:effectRef idx="0">
            <a:scrgbClr r="0" g="0" b="0"/>
          </a:effectRef>
          <a:fontRef idx="minor">
            <a:schemeClr val="lt1"/>
          </a:fontRef>
        </p:style>
        <p:txBody>
          <a:bodyPr rtlCol="0" anchor="ctr"/>
          <a:lstStyle/>
          <a:p>
            <a:pPr algn="ctr" defTabSz="914355"/>
            <a:endParaRPr lang="en-US" sz="1500">
              <a:solidFill>
                <a:srgbClr val="5D6D78"/>
              </a:solidFill>
              <a:latin typeface="Helvetica Now Text"/>
            </a:endParaRPr>
          </a:p>
        </p:txBody>
      </p:sp>
      <p:sp>
        <p:nvSpPr>
          <p:cNvPr id="11" name="Oval 10">
            <a:extLst>
              <a:ext uri="{FF2B5EF4-FFF2-40B4-BE49-F238E27FC236}">
                <a16:creationId xmlns:a16="http://schemas.microsoft.com/office/drawing/2014/main" id="{953091A0-32C3-88E9-5E39-27E3E829EE01}"/>
              </a:ext>
            </a:extLst>
          </p:cNvPr>
          <p:cNvSpPr/>
          <p:nvPr/>
        </p:nvSpPr>
        <p:spPr>
          <a:xfrm>
            <a:off x="8055937" y="1180693"/>
            <a:ext cx="822960" cy="776616"/>
          </a:xfrm>
          <a:prstGeom prst="ellipse">
            <a:avLst/>
          </a:prstGeom>
          <a:solidFill>
            <a:schemeClr val="bg1"/>
          </a:solidFill>
          <a:ln w="38100">
            <a:solidFill>
              <a:srgbClr val="007585"/>
            </a:solidFill>
          </a:ln>
        </p:spPr>
        <p:style>
          <a:lnRef idx="0">
            <a:scrgbClr r="0" g="0" b="0"/>
          </a:lnRef>
          <a:fillRef idx="0">
            <a:scrgbClr r="0" g="0" b="0"/>
          </a:fillRef>
          <a:effectRef idx="0">
            <a:scrgbClr r="0" g="0" b="0"/>
          </a:effectRef>
          <a:fontRef idx="minor">
            <a:schemeClr val="lt1"/>
          </a:fontRef>
        </p:style>
        <p:txBody>
          <a:bodyPr rtlCol="0" anchor="ctr"/>
          <a:lstStyle/>
          <a:p>
            <a:pPr algn="ctr" defTabSz="914355"/>
            <a:endParaRPr lang="en-US" sz="1500">
              <a:solidFill>
                <a:srgbClr val="5D6D78"/>
              </a:solidFill>
              <a:latin typeface="Helvetica Now Text"/>
            </a:endParaRPr>
          </a:p>
        </p:txBody>
      </p:sp>
      <p:pic>
        <p:nvPicPr>
          <p:cNvPr id="13" name="Graphic 12" descr="Skeleton with solid fill">
            <a:extLst>
              <a:ext uri="{FF2B5EF4-FFF2-40B4-BE49-F238E27FC236}">
                <a16:creationId xmlns:a16="http://schemas.microsoft.com/office/drawing/2014/main" id="{2673CFBC-EF3C-C529-FDA9-C33DF4C892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542" y="1248961"/>
            <a:ext cx="640080" cy="640080"/>
          </a:xfrm>
          <a:prstGeom prst="rect">
            <a:avLst/>
          </a:prstGeom>
        </p:spPr>
      </p:pic>
      <p:pic>
        <p:nvPicPr>
          <p:cNvPr id="15" name="Graphic 14" descr="Restaurant outline">
            <a:extLst>
              <a:ext uri="{FF2B5EF4-FFF2-40B4-BE49-F238E27FC236}">
                <a16:creationId xmlns:a16="http://schemas.microsoft.com/office/drawing/2014/main" id="{F2A652B1-CA98-CBCA-83E3-F307F4D9D2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47377" y="1221519"/>
            <a:ext cx="640080" cy="640080"/>
          </a:xfrm>
          <a:prstGeom prst="rect">
            <a:avLst/>
          </a:prstGeom>
        </p:spPr>
      </p:pic>
    </p:spTree>
    <p:extLst>
      <p:ext uri="{BB962C8B-B14F-4D97-AF65-F5344CB8AC3E}">
        <p14:creationId xmlns:p14="http://schemas.microsoft.com/office/powerpoint/2010/main" val="2937930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4DF2E0-D9AC-4106-BC47-586D06076D6D}"/>
              </a:ext>
            </a:extLst>
          </p:cNvPr>
          <p:cNvGrpSpPr/>
          <p:nvPr/>
        </p:nvGrpSpPr>
        <p:grpSpPr>
          <a:xfrm>
            <a:off x="2111923" y="1906613"/>
            <a:ext cx="8694544" cy="4004997"/>
            <a:chOff x="1622371" y="1887826"/>
            <a:chExt cx="8695109" cy="4005257"/>
          </a:xfrm>
        </p:grpSpPr>
        <p:sp>
          <p:nvSpPr>
            <p:cNvPr id="12" name="Shape">
              <a:extLst>
                <a:ext uri="{FF2B5EF4-FFF2-40B4-BE49-F238E27FC236}">
                  <a16:creationId xmlns:a16="http://schemas.microsoft.com/office/drawing/2014/main" id="{B856FC2A-C4CD-4AF1-BFB9-8CAA2BB8AA1D}"/>
                </a:ext>
              </a:extLst>
            </p:cNvPr>
            <p:cNvSpPr/>
            <p:nvPr/>
          </p:nvSpPr>
          <p:spPr>
            <a:xfrm rot="18000000" flipV="1">
              <a:off x="1351360" y="2721104"/>
              <a:ext cx="3451078" cy="2892880"/>
            </a:xfrm>
            <a:custGeom>
              <a:avLst/>
              <a:gdLst/>
              <a:ahLst/>
              <a:cxnLst>
                <a:cxn ang="0">
                  <a:pos x="wd2" y="hd2"/>
                </a:cxn>
                <a:cxn ang="5400000">
                  <a:pos x="wd2" y="hd2"/>
                </a:cxn>
                <a:cxn ang="10800000">
                  <a:pos x="wd2" y="hd2"/>
                </a:cxn>
                <a:cxn ang="16200000">
                  <a:pos x="wd2" y="hd2"/>
                </a:cxn>
              </a:cxnLst>
              <a:rect l="0" t="0" r="r" b="b"/>
              <a:pathLst>
                <a:path w="21537" h="21579" extrusionOk="0">
                  <a:moveTo>
                    <a:pt x="21304" y="21139"/>
                  </a:moveTo>
                  <a:lnTo>
                    <a:pt x="1411" y="21139"/>
                  </a:lnTo>
                  <a:cubicBezTo>
                    <a:pt x="1042" y="21139"/>
                    <a:pt x="693" y="20907"/>
                    <a:pt x="519" y="20513"/>
                  </a:cubicBezTo>
                  <a:cubicBezTo>
                    <a:pt x="325" y="20119"/>
                    <a:pt x="325" y="19655"/>
                    <a:pt x="519" y="19261"/>
                  </a:cubicBezTo>
                  <a:lnTo>
                    <a:pt x="9089" y="1509"/>
                  </a:lnTo>
                  <a:lnTo>
                    <a:pt x="9341" y="1648"/>
                  </a:lnTo>
                  <a:cubicBezTo>
                    <a:pt x="9399" y="1694"/>
                    <a:pt x="9477" y="1671"/>
                    <a:pt x="9535" y="1624"/>
                  </a:cubicBezTo>
                  <a:cubicBezTo>
                    <a:pt x="9593" y="1578"/>
                    <a:pt x="9632" y="1509"/>
                    <a:pt x="9612" y="1416"/>
                  </a:cubicBezTo>
                  <a:lnTo>
                    <a:pt x="9535" y="211"/>
                  </a:lnTo>
                  <a:cubicBezTo>
                    <a:pt x="9535" y="118"/>
                    <a:pt x="9496" y="49"/>
                    <a:pt x="9419" y="25"/>
                  </a:cubicBezTo>
                  <a:cubicBezTo>
                    <a:pt x="9360" y="-21"/>
                    <a:pt x="9283" y="2"/>
                    <a:pt x="9225" y="49"/>
                  </a:cubicBezTo>
                  <a:lnTo>
                    <a:pt x="8391" y="721"/>
                  </a:lnTo>
                  <a:cubicBezTo>
                    <a:pt x="8333" y="767"/>
                    <a:pt x="8294" y="837"/>
                    <a:pt x="8313" y="929"/>
                  </a:cubicBezTo>
                  <a:cubicBezTo>
                    <a:pt x="8313" y="1022"/>
                    <a:pt x="8352" y="1091"/>
                    <a:pt x="8430" y="1115"/>
                  </a:cubicBezTo>
                  <a:lnTo>
                    <a:pt x="8740" y="1277"/>
                  </a:lnTo>
                  <a:lnTo>
                    <a:pt x="189" y="19006"/>
                  </a:lnTo>
                  <a:cubicBezTo>
                    <a:pt x="-63" y="19540"/>
                    <a:pt x="-63" y="20188"/>
                    <a:pt x="189" y="20721"/>
                  </a:cubicBezTo>
                  <a:cubicBezTo>
                    <a:pt x="441" y="21255"/>
                    <a:pt x="906" y="21579"/>
                    <a:pt x="1430" y="21579"/>
                  </a:cubicBezTo>
                  <a:lnTo>
                    <a:pt x="21343" y="21579"/>
                  </a:lnTo>
                  <a:cubicBezTo>
                    <a:pt x="21459" y="21579"/>
                    <a:pt x="21537" y="21486"/>
                    <a:pt x="21537" y="21347"/>
                  </a:cubicBezTo>
                  <a:cubicBezTo>
                    <a:pt x="21537" y="21208"/>
                    <a:pt x="21421" y="21139"/>
                    <a:pt x="21304" y="21139"/>
                  </a:cubicBezTo>
                  <a:close/>
                </a:path>
              </a:pathLst>
            </a:custGeom>
            <a:solidFill>
              <a:srgbClr val="0083A9"/>
            </a:solidFill>
            <a:ln w="12700">
              <a:miter lim="400000"/>
            </a:ln>
          </p:spPr>
          <p:txBody>
            <a:bodyPr lIns="28573" tIns="28573" rIns="28573" bIns="28573" anchor="ctr"/>
            <a:lstStyle/>
            <a:p>
              <a:pPr defTabSz="914332">
                <a:defRPr sz="3000">
                  <a:solidFill>
                    <a:srgbClr val="FFFFFF"/>
                  </a:solidFill>
                </a:defRPr>
              </a:pPr>
              <a:endParaRPr sz="2100" dirty="0">
                <a:latin typeface="Calibri" panose="020F0502020204030204"/>
              </a:endParaRPr>
            </a:p>
          </p:txBody>
        </p:sp>
        <p:sp>
          <p:nvSpPr>
            <p:cNvPr id="13" name="Shape">
              <a:extLst>
                <a:ext uri="{FF2B5EF4-FFF2-40B4-BE49-F238E27FC236}">
                  <a16:creationId xmlns:a16="http://schemas.microsoft.com/office/drawing/2014/main" id="{78635094-920C-4F56-8CCF-4B2999539436}"/>
                </a:ext>
              </a:extLst>
            </p:cNvPr>
            <p:cNvSpPr/>
            <p:nvPr/>
          </p:nvSpPr>
          <p:spPr>
            <a:xfrm>
              <a:off x="3008683" y="1887826"/>
              <a:ext cx="3118633" cy="3285632"/>
            </a:xfrm>
            <a:custGeom>
              <a:avLst/>
              <a:gdLst/>
              <a:ahLst/>
              <a:cxnLst>
                <a:cxn ang="0">
                  <a:pos x="wd2" y="hd2"/>
                </a:cxn>
                <a:cxn ang="5400000">
                  <a:pos x="wd2" y="hd2"/>
                </a:cxn>
                <a:cxn ang="10800000">
                  <a:pos x="wd2" y="hd2"/>
                </a:cxn>
                <a:cxn ang="16200000">
                  <a:pos x="wd2" y="hd2"/>
                </a:cxn>
              </a:cxnLst>
              <a:rect l="0" t="0" r="r" b="b"/>
              <a:pathLst>
                <a:path w="21530" h="21590" extrusionOk="0">
                  <a:moveTo>
                    <a:pt x="595" y="2603"/>
                  </a:moveTo>
                  <a:cubicBezTo>
                    <a:pt x="380" y="2256"/>
                    <a:pt x="380" y="1848"/>
                    <a:pt x="595" y="1501"/>
                  </a:cubicBezTo>
                  <a:cubicBezTo>
                    <a:pt x="809" y="1154"/>
                    <a:pt x="1174" y="950"/>
                    <a:pt x="1582" y="950"/>
                  </a:cubicBezTo>
                  <a:lnTo>
                    <a:pt x="20136" y="950"/>
                  </a:lnTo>
                  <a:lnTo>
                    <a:pt x="20136" y="1276"/>
                  </a:lnTo>
                  <a:cubicBezTo>
                    <a:pt x="20136" y="1358"/>
                    <a:pt x="20179" y="1419"/>
                    <a:pt x="20243" y="1460"/>
                  </a:cubicBezTo>
                  <a:cubicBezTo>
                    <a:pt x="20307" y="1501"/>
                    <a:pt x="20393" y="1501"/>
                    <a:pt x="20458" y="1460"/>
                  </a:cubicBezTo>
                  <a:lnTo>
                    <a:pt x="21423" y="929"/>
                  </a:lnTo>
                  <a:cubicBezTo>
                    <a:pt x="21487" y="888"/>
                    <a:pt x="21530" y="827"/>
                    <a:pt x="21530" y="745"/>
                  </a:cubicBezTo>
                  <a:cubicBezTo>
                    <a:pt x="21530" y="664"/>
                    <a:pt x="21487" y="602"/>
                    <a:pt x="21423" y="562"/>
                  </a:cubicBezTo>
                  <a:lnTo>
                    <a:pt x="20458" y="31"/>
                  </a:lnTo>
                  <a:cubicBezTo>
                    <a:pt x="20393" y="-10"/>
                    <a:pt x="20307" y="-10"/>
                    <a:pt x="20243" y="31"/>
                  </a:cubicBezTo>
                  <a:cubicBezTo>
                    <a:pt x="20179" y="72"/>
                    <a:pt x="20136" y="133"/>
                    <a:pt x="20136" y="215"/>
                  </a:cubicBezTo>
                  <a:lnTo>
                    <a:pt x="20136" y="541"/>
                  </a:lnTo>
                  <a:lnTo>
                    <a:pt x="1582" y="541"/>
                  </a:lnTo>
                  <a:cubicBezTo>
                    <a:pt x="1002" y="541"/>
                    <a:pt x="509" y="827"/>
                    <a:pt x="209" y="1297"/>
                  </a:cubicBezTo>
                  <a:cubicBezTo>
                    <a:pt x="-70" y="1766"/>
                    <a:pt x="-70" y="2338"/>
                    <a:pt x="209" y="2807"/>
                  </a:cubicBezTo>
                  <a:lnTo>
                    <a:pt x="11534" y="21488"/>
                  </a:lnTo>
                  <a:cubicBezTo>
                    <a:pt x="11577" y="21549"/>
                    <a:pt x="11642" y="21590"/>
                    <a:pt x="11727" y="21590"/>
                  </a:cubicBezTo>
                  <a:cubicBezTo>
                    <a:pt x="11770" y="21590"/>
                    <a:pt x="11792" y="21590"/>
                    <a:pt x="11835" y="21570"/>
                  </a:cubicBezTo>
                  <a:cubicBezTo>
                    <a:pt x="11942" y="21508"/>
                    <a:pt x="11963" y="21386"/>
                    <a:pt x="11920" y="21284"/>
                  </a:cubicBezTo>
                  <a:lnTo>
                    <a:pt x="595" y="2603"/>
                  </a:lnTo>
                  <a:close/>
                </a:path>
              </a:pathLst>
            </a:custGeom>
            <a:solidFill>
              <a:schemeClr val="accent2"/>
            </a:solidFill>
            <a:ln w="12700">
              <a:miter lim="400000"/>
            </a:ln>
          </p:spPr>
          <p:txBody>
            <a:bodyPr lIns="28573" tIns="28573" rIns="28573" bIns="28573" anchor="ctr"/>
            <a:lstStyle/>
            <a:p>
              <a:pPr defTabSz="914332">
                <a:defRPr sz="3000">
                  <a:solidFill>
                    <a:srgbClr val="FFFFFF"/>
                  </a:solidFill>
                </a:defRPr>
              </a:pPr>
              <a:endParaRPr sz="2100" dirty="0">
                <a:latin typeface="Calibri" panose="020F0502020204030204"/>
              </a:endParaRPr>
            </a:p>
          </p:txBody>
        </p:sp>
        <p:sp>
          <p:nvSpPr>
            <p:cNvPr id="14" name="Shape">
              <a:extLst>
                <a:ext uri="{FF2B5EF4-FFF2-40B4-BE49-F238E27FC236}">
                  <a16:creationId xmlns:a16="http://schemas.microsoft.com/office/drawing/2014/main" id="{90AFA66F-EFF9-4B3E-B1A8-B179A09C1E92}"/>
                </a:ext>
              </a:extLst>
            </p:cNvPr>
            <p:cNvSpPr/>
            <p:nvPr/>
          </p:nvSpPr>
          <p:spPr>
            <a:xfrm>
              <a:off x="6923478" y="1949964"/>
              <a:ext cx="3394002" cy="3203302"/>
            </a:xfrm>
            <a:custGeom>
              <a:avLst/>
              <a:gdLst/>
              <a:ahLst/>
              <a:cxnLst>
                <a:cxn ang="0">
                  <a:pos x="wd2" y="hd2"/>
                </a:cxn>
                <a:cxn ang="5400000">
                  <a:pos x="wd2" y="hd2"/>
                </a:cxn>
                <a:cxn ang="10800000">
                  <a:pos x="wd2" y="hd2"/>
                </a:cxn>
                <a:cxn ang="16200000">
                  <a:pos x="wd2" y="hd2"/>
                </a:cxn>
              </a:cxnLst>
              <a:rect l="0" t="0" r="r" b="b"/>
              <a:pathLst>
                <a:path w="21470" h="21600" extrusionOk="0">
                  <a:moveTo>
                    <a:pt x="21280" y="775"/>
                  </a:moveTo>
                  <a:cubicBezTo>
                    <a:pt x="21025" y="293"/>
                    <a:pt x="20553" y="0"/>
                    <a:pt x="20023" y="0"/>
                  </a:cubicBezTo>
                  <a:lnTo>
                    <a:pt x="1449" y="0"/>
                  </a:lnTo>
                  <a:cubicBezTo>
                    <a:pt x="919" y="0"/>
                    <a:pt x="467" y="293"/>
                    <a:pt x="192" y="775"/>
                  </a:cubicBezTo>
                  <a:cubicBezTo>
                    <a:pt x="-64" y="1257"/>
                    <a:pt x="-64" y="1844"/>
                    <a:pt x="192" y="2326"/>
                  </a:cubicBezTo>
                  <a:lnTo>
                    <a:pt x="10569" y="21495"/>
                  </a:lnTo>
                  <a:cubicBezTo>
                    <a:pt x="10608" y="21558"/>
                    <a:pt x="10667" y="21600"/>
                    <a:pt x="10746" y="21600"/>
                  </a:cubicBezTo>
                  <a:cubicBezTo>
                    <a:pt x="10785" y="21600"/>
                    <a:pt x="10805" y="21600"/>
                    <a:pt x="10844" y="21579"/>
                  </a:cubicBezTo>
                  <a:cubicBezTo>
                    <a:pt x="10942" y="21516"/>
                    <a:pt x="10962" y="21390"/>
                    <a:pt x="10923" y="21286"/>
                  </a:cubicBezTo>
                  <a:lnTo>
                    <a:pt x="526" y="2116"/>
                  </a:lnTo>
                  <a:cubicBezTo>
                    <a:pt x="329" y="1760"/>
                    <a:pt x="329" y="1341"/>
                    <a:pt x="526" y="985"/>
                  </a:cubicBezTo>
                  <a:cubicBezTo>
                    <a:pt x="722" y="629"/>
                    <a:pt x="1056" y="419"/>
                    <a:pt x="1430" y="419"/>
                  </a:cubicBezTo>
                  <a:lnTo>
                    <a:pt x="20003" y="419"/>
                  </a:lnTo>
                  <a:cubicBezTo>
                    <a:pt x="20376" y="419"/>
                    <a:pt x="20730" y="629"/>
                    <a:pt x="20927" y="985"/>
                  </a:cubicBezTo>
                  <a:cubicBezTo>
                    <a:pt x="21123" y="1341"/>
                    <a:pt x="21123" y="1760"/>
                    <a:pt x="20927" y="2116"/>
                  </a:cubicBezTo>
                  <a:lnTo>
                    <a:pt x="12240" y="17913"/>
                  </a:lnTo>
                  <a:lnTo>
                    <a:pt x="11905" y="17787"/>
                  </a:lnTo>
                  <a:cubicBezTo>
                    <a:pt x="11846" y="17766"/>
                    <a:pt x="11768" y="17766"/>
                    <a:pt x="11709" y="17829"/>
                  </a:cubicBezTo>
                  <a:cubicBezTo>
                    <a:pt x="11650" y="17871"/>
                    <a:pt x="11630" y="17955"/>
                    <a:pt x="11650" y="18017"/>
                  </a:cubicBezTo>
                  <a:lnTo>
                    <a:pt x="11827" y="19086"/>
                  </a:lnTo>
                  <a:cubicBezTo>
                    <a:pt x="11846" y="19170"/>
                    <a:pt x="11886" y="19212"/>
                    <a:pt x="11945" y="19254"/>
                  </a:cubicBezTo>
                  <a:cubicBezTo>
                    <a:pt x="12004" y="19274"/>
                    <a:pt x="12082" y="19274"/>
                    <a:pt x="12141" y="19212"/>
                  </a:cubicBezTo>
                  <a:lnTo>
                    <a:pt x="12927" y="18520"/>
                  </a:lnTo>
                  <a:cubicBezTo>
                    <a:pt x="12986" y="18478"/>
                    <a:pt x="13006" y="18395"/>
                    <a:pt x="12986" y="18332"/>
                  </a:cubicBezTo>
                  <a:cubicBezTo>
                    <a:pt x="12967" y="18248"/>
                    <a:pt x="12927" y="18206"/>
                    <a:pt x="12868" y="18164"/>
                  </a:cubicBezTo>
                  <a:lnTo>
                    <a:pt x="12613" y="18059"/>
                  </a:lnTo>
                  <a:lnTo>
                    <a:pt x="21261" y="2326"/>
                  </a:lnTo>
                  <a:cubicBezTo>
                    <a:pt x="21536" y="1844"/>
                    <a:pt x="21536" y="1257"/>
                    <a:pt x="21280" y="775"/>
                  </a:cubicBezTo>
                  <a:close/>
                </a:path>
              </a:pathLst>
            </a:custGeom>
            <a:solidFill>
              <a:schemeClr val="accent5"/>
            </a:solidFill>
            <a:ln w="12700">
              <a:miter lim="400000"/>
            </a:ln>
          </p:spPr>
          <p:txBody>
            <a:bodyPr lIns="28573" tIns="28573" rIns="28573" bIns="28573" anchor="ctr"/>
            <a:lstStyle/>
            <a:p>
              <a:pPr defTabSz="914332">
                <a:defRPr sz="3000">
                  <a:solidFill>
                    <a:srgbClr val="FFFFFF"/>
                  </a:solidFill>
                </a:defRPr>
              </a:pPr>
              <a:endParaRPr sz="2100" dirty="0">
                <a:latin typeface="Calibri" panose="020F0502020204030204"/>
              </a:endParaRPr>
            </a:p>
          </p:txBody>
        </p:sp>
        <p:sp>
          <p:nvSpPr>
            <p:cNvPr id="15" name="Shape">
              <a:extLst>
                <a:ext uri="{FF2B5EF4-FFF2-40B4-BE49-F238E27FC236}">
                  <a16:creationId xmlns:a16="http://schemas.microsoft.com/office/drawing/2014/main" id="{DFA88917-75DB-4436-AC77-6F8B5D7D68C1}"/>
                </a:ext>
              </a:extLst>
            </p:cNvPr>
            <p:cNvSpPr/>
            <p:nvPr/>
          </p:nvSpPr>
          <p:spPr>
            <a:xfrm>
              <a:off x="4966081" y="1949967"/>
              <a:ext cx="3177665" cy="3286906"/>
            </a:xfrm>
            <a:custGeom>
              <a:avLst/>
              <a:gdLst/>
              <a:ahLst/>
              <a:cxnLst>
                <a:cxn ang="0">
                  <a:pos x="wd2" y="hd2"/>
                </a:cxn>
                <a:cxn ang="5400000">
                  <a:pos x="wd2" y="hd2"/>
                </a:cxn>
                <a:cxn ang="10800000">
                  <a:pos x="wd2" y="hd2"/>
                </a:cxn>
                <a:cxn ang="16200000">
                  <a:pos x="wd2" y="hd2"/>
                </a:cxn>
              </a:cxnLst>
              <a:rect l="0" t="0" r="r" b="b"/>
              <a:pathLst>
                <a:path w="21532" h="21557" extrusionOk="0">
                  <a:moveTo>
                    <a:pt x="21427" y="20631"/>
                  </a:moveTo>
                  <a:lnTo>
                    <a:pt x="20479" y="20101"/>
                  </a:lnTo>
                  <a:cubicBezTo>
                    <a:pt x="20416" y="20060"/>
                    <a:pt x="20332" y="20060"/>
                    <a:pt x="20269" y="20101"/>
                  </a:cubicBezTo>
                  <a:cubicBezTo>
                    <a:pt x="20206" y="20142"/>
                    <a:pt x="20164" y="20203"/>
                    <a:pt x="20164" y="20284"/>
                  </a:cubicBezTo>
                  <a:lnTo>
                    <a:pt x="20164" y="20610"/>
                  </a:lnTo>
                  <a:lnTo>
                    <a:pt x="1553" y="20610"/>
                  </a:lnTo>
                  <a:cubicBezTo>
                    <a:pt x="1153" y="20610"/>
                    <a:pt x="774" y="20406"/>
                    <a:pt x="585" y="20060"/>
                  </a:cubicBezTo>
                  <a:cubicBezTo>
                    <a:pt x="374" y="19714"/>
                    <a:pt x="374" y="19306"/>
                    <a:pt x="585" y="18960"/>
                  </a:cubicBezTo>
                  <a:lnTo>
                    <a:pt x="11700" y="314"/>
                  </a:lnTo>
                  <a:cubicBezTo>
                    <a:pt x="11764" y="213"/>
                    <a:pt x="11721" y="90"/>
                    <a:pt x="11616" y="29"/>
                  </a:cubicBezTo>
                  <a:cubicBezTo>
                    <a:pt x="11511" y="-32"/>
                    <a:pt x="11385" y="9"/>
                    <a:pt x="11321" y="111"/>
                  </a:cubicBezTo>
                  <a:lnTo>
                    <a:pt x="206" y="18756"/>
                  </a:lnTo>
                  <a:cubicBezTo>
                    <a:pt x="-68" y="19225"/>
                    <a:pt x="-68" y="19795"/>
                    <a:pt x="206" y="20264"/>
                  </a:cubicBezTo>
                  <a:cubicBezTo>
                    <a:pt x="479" y="20733"/>
                    <a:pt x="985" y="21018"/>
                    <a:pt x="1553" y="21018"/>
                  </a:cubicBezTo>
                  <a:lnTo>
                    <a:pt x="20164" y="21018"/>
                  </a:lnTo>
                  <a:lnTo>
                    <a:pt x="20164" y="21344"/>
                  </a:lnTo>
                  <a:cubicBezTo>
                    <a:pt x="20164" y="21425"/>
                    <a:pt x="20206" y="21486"/>
                    <a:pt x="20269" y="21527"/>
                  </a:cubicBezTo>
                  <a:cubicBezTo>
                    <a:pt x="20332" y="21568"/>
                    <a:pt x="20416" y="21568"/>
                    <a:pt x="20479" y="21527"/>
                  </a:cubicBezTo>
                  <a:lnTo>
                    <a:pt x="21427" y="20997"/>
                  </a:lnTo>
                  <a:cubicBezTo>
                    <a:pt x="21490" y="20957"/>
                    <a:pt x="21532" y="20896"/>
                    <a:pt x="21532" y="20814"/>
                  </a:cubicBezTo>
                  <a:cubicBezTo>
                    <a:pt x="21532" y="20733"/>
                    <a:pt x="21490" y="20671"/>
                    <a:pt x="21427" y="20631"/>
                  </a:cubicBezTo>
                  <a:close/>
                </a:path>
              </a:pathLst>
            </a:custGeom>
            <a:solidFill>
              <a:schemeClr val="accent3"/>
            </a:solidFill>
            <a:ln w="12700">
              <a:miter lim="400000"/>
            </a:ln>
          </p:spPr>
          <p:txBody>
            <a:bodyPr lIns="28573" tIns="28573" rIns="28573" bIns="28573" anchor="ctr"/>
            <a:lstStyle/>
            <a:p>
              <a:pPr defTabSz="914332">
                <a:defRPr sz="3000">
                  <a:solidFill>
                    <a:srgbClr val="FFFFFF"/>
                  </a:solidFill>
                </a:defRPr>
              </a:pPr>
              <a:endParaRPr sz="2100" dirty="0">
                <a:latin typeface="Calibri" panose="020F0502020204030204"/>
              </a:endParaRPr>
            </a:p>
          </p:txBody>
        </p:sp>
        <p:sp>
          <p:nvSpPr>
            <p:cNvPr id="16" name="TextBox 15">
              <a:extLst>
                <a:ext uri="{FF2B5EF4-FFF2-40B4-BE49-F238E27FC236}">
                  <a16:creationId xmlns:a16="http://schemas.microsoft.com/office/drawing/2014/main" id="{8C2692E7-CCC5-43B6-9995-E53DE4D6DCF9}"/>
                </a:ext>
              </a:extLst>
            </p:cNvPr>
            <p:cNvSpPr txBox="1"/>
            <p:nvPr/>
          </p:nvSpPr>
          <p:spPr>
            <a:xfrm>
              <a:off x="3714268" y="2636236"/>
              <a:ext cx="2198107" cy="523254"/>
            </a:xfrm>
            <a:prstGeom prst="rect">
              <a:avLst/>
            </a:prstGeom>
            <a:noFill/>
          </p:spPr>
          <p:txBody>
            <a:bodyPr wrap="square" lIns="0" rIns="0" rtlCol="0" anchor="b">
              <a:spAutoFit/>
            </a:bodyPr>
            <a:lstStyle/>
            <a:p>
              <a:pPr algn="ctr" defTabSz="914332">
                <a:defRPr/>
              </a:pPr>
              <a:r>
                <a:rPr lang="en-US" sz="2800" b="1" noProof="1">
                  <a:latin typeface="Arial Black" panose="020B0A04020102020204" pitchFamily="34" charset="0"/>
                  <a:cs typeface="Arial" panose="020B0604020202020204" pitchFamily="34" charset="0"/>
                </a:rPr>
                <a:t>ACCEPT</a:t>
              </a:r>
            </a:p>
          </p:txBody>
        </p:sp>
        <p:sp>
          <p:nvSpPr>
            <p:cNvPr id="17" name="TextBox 16">
              <a:extLst>
                <a:ext uri="{FF2B5EF4-FFF2-40B4-BE49-F238E27FC236}">
                  <a16:creationId xmlns:a16="http://schemas.microsoft.com/office/drawing/2014/main" id="{592F690C-3088-4D58-8E0D-32BA2C45DF5A}"/>
                </a:ext>
              </a:extLst>
            </p:cNvPr>
            <p:cNvSpPr txBox="1"/>
            <p:nvPr/>
          </p:nvSpPr>
          <p:spPr>
            <a:xfrm>
              <a:off x="7512830" y="2578643"/>
              <a:ext cx="2198107" cy="523254"/>
            </a:xfrm>
            <a:prstGeom prst="rect">
              <a:avLst/>
            </a:prstGeom>
            <a:noFill/>
          </p:spPr>
          <p:txBody>
            <a:bodyPr wrap="square" lIns="0" rIns="0" rtlCol="0" anchor="b">
              <a:spAutoFit/>
            </a:bodyPr>
            <a:lstStyle/>
            <a:p>
              <a:pPr algn="ctr" defTabSz="914332">
                <a:defRPr/>
              </a:pPr>
              <a:r>
                <a:rPr lang="en-US" sz="2800" b="1" noProof="1">
                  <a:latin typeface="Arial Black" panose="020B0A04020102020204" pitchFamily="34" charset="0"/>
                  <a:cs typeface="Arial" panose="020B0604020202020204" pitchFamily="34" charset="0"/>
                </a:rPr>
                <a:t>AVOID</a:t>
              </a:r>
            </a:p>
          </p:txBody>
        </p:sp>
        <p:sp>
          <p:nvSpPr>
            <p:cNvPr id="18" name="TextBox 17">
              <a:extLst>
                <a:ext uri="{FF2B5EF4-FFF2-40B4-BE49-F238E27FC236}">
                  <a16:creationId xmlns:a16="http://schemas.microsoft.com/office/drawing/2014/main" id="{31B5BC20-913C-4EC1-A0D7-FA270A07E155}"/>
                </a:ext>
              </a:extLst>
            </p:cNvPr>
            <p:cNvSpPr txBox="1"/>
            <p:nvPr/>
          </p:nvSpPr>
          <p:spPr>
            <a:xfrm>
              <a:off x="5760843" y="3466411"/>
              <a:ext cx="2198107" cy="523254"/>
            </a:xfrm>
            <a:prstGeom prst="rect">
              <a:avLst/>
            </a:prstGeom>
            <a:noFill/>
          </p:spPr>
          <p:txBody>
            <a:bodyPr wrap="square" lIns="0" rIns="0" rtlCol="0" anchor="b">
              <a:spAutoFit/>
            </a:bodyPr>
            <a:lstStyle/>
            <a:p>
              <a:pPr algn="ctr" defTabSz="914332">
                <a:defRPr/>
              </a:pPr>
              <a:r>
                <a:rPr lang="en-US" sz="2800" b="1" noProof="1">
                  <a:latin typeface="Arial Black" panose="020B0A04020102020204" pitchFamily="34" charset="0"/>
                  <a:cs typeface="Arial" panose="020B0604020202020204" pitchFamily="34" charset="0"/>
                </a:rPr>
                <a:t>ADAPT</a:t>
              </a:r>
            </a:p>
          </p:txBody>
        </p:sp>
        <p:sp>
          <p:nvSpPr>
            <p:cNvPr id="19" name="TextBox 18">
              <a:extLst>
                <a:ext uri="{FF2B5EF4-FFF2-40B4-BE49-F238E27FC236}">
                  <a16:creationId xmlns:a16="http://schemas.microsoft.com/office/drawing/2014/main" id="{EDE53613-52F9-4979-A5EB-5748209E877D}"/>
                </a:ext>
              </a:extLst>
            </p:cNvPr>
            <p:cNvSpPr txBox="1"/>
            <p:nvPr/>
          </p:nvSpPr>
          <p:spPr>
            <a:xfrm>
              <a:off x="1622371" y="3466411"/>
              <a:ext cx="2198107" cy="523254"/>
            </a:xfrm>
            <a:prstGeom prst="rect">
              <a:avLst/>
            </a:prstGeom>
            <a:noFill/>
          </p:spPr>
          <p:txBody>
            <a:bodyPr wrap="square" lIns="0" rIns="0" rtlCol="0" anchor="b">
              <a:spAutoFit/>
            </a:bodyPr>
            <a:lstStyle/>
            <a:p>
              <a:pPr algn="ctr" defTabSz="914332">
                <a:defRPr/>
              </a:pPr>
              <a:r>
                <a:rPr lang="en-US" sz="2800" b="1" noProof="1">
                  <a:latin typeface="Arial Black" panose="020B0A04020102020204" pitchFamily="34" charset="0"/>
                  <a:cs typeface="Arial" panose="020B0604020202020204" pitchFamily="34" charset="0"/>
                </a:rPr>
                <a:t>ALTER</a:t>
              </a:r>
            </a:p>
          </p:txBody>
        </p:sp>
        <p:sp>
          <p:nvSpPr>
            <p:cNvPr id="20" name="TextBox 19">
              <a:extLst>
                <a:ext uri="{FF2B5EF4-FFF2-40B4-BE49-F238E27FC236}">
                  <a16:creationId xmlns:a16="http://schemas.microsoft.com/office/drawing/2014/main" id="{F4C7E78F-0F8C-4DC7-A357-7C4D2F707E88}"/>
                </a:ext>
              </a:extLst>
            </p:cNvPr>
            <p:cNvSpPr txBox="1"/>
            <p:nvPr/>
          </p:nvSpPr>
          <p:spPr>
            <a:xfrm>
              <a:off x="1622371" y="3926549"/>
              <a:ext cx="2198107" cy="400136"/>
            </a:xfrm>
            <a:prstGeom prst="rect">
              <a:avLst/>
            </a:prstGeom>
            <a:noFill/>
          </p:spPr>
          <p:txBody>
            <a:bodyPr wrap="square" lIns="0" rIns="0" rtlCol="0" anchor="b">
              <a:spAutoFit/>
            </a:bodyPr>
            <a:lstStyle/>
            <a:p>
              <a:pPr algn="ctr" defTabSz="914332">
                <a:defRPr/>
              </a:pPr>
              <a:r>
                <a:rPr lang="en-US" sz="2000" i="1" noProof="1">
                  <a:latin typeface="Arial" panose="020B0604020202020204" pitchFamily="34" charset="0"/>
                  <a:cs typeface="Arial" panose="020B0604020202020204" pitchFamily="34" charset="0"/>
                </a:rPr>
                <a:t>the situation</a:t>
              </a:r>
            </a:p>
          </p:txBody>
        </p:sp>
        <p:sp>
          <p:nvSpPr>
            <p:cNvPr id="22" name="TextBox 21">
              <a:extLst>
                <a:ext uri="{FF2B5EF4-FFF2-40B4-BE49-F238E27FC236}">
                  <a16:creationId xmlns:a16="http://schemas.microsoft.com/office/drawing/2014/main" id="{DD79C0CE-7ACA-414F-9651-0B8949549E5C}"/>
                </a:ext>
              </a:extLst>
            </p:cNvPr>
            <p:cNvSpPr txBox="1"/>
            <p:nvPr/>
          </p:nvSpPr>
          <p:spPr>
            <a:xfrm>
              <a:off x="3714268" y="3082157"/>
              <a:ext cx="2198107" cy="707932"/>
            </a:xfrm>
            <a:prstGeom prst="rect">
              <a:avLst/>
            </a:prstGeom>
            <a:noFill/>
          </p:spPr>
          <p:txBody>
            <a:bodyPr wrap="square" lIns="0" rIns="0" rtlCol="0" anchor="b">
              <a:spAutoFit/>
            </a:bodyPr>
            <a:lstStyle/>
            <a:p>
              <a:pPr algn="ctr" defTabSz="914332">
                <a:defRPr/>
              </a:pPr>
              <a:r>
                <a:rPr lang="en-US" sz="2000" i="1" noProof="1">
                  <a:latin typeface="Arial" panose="020B0604020202020204" pitchFamily="34" charset="0"/>
                  <a:cs typeface="Arial" panose="020B0604020202020204" pitchFamily="34" charset="0"/>
                </a:rPr>
                <a:t>what cannot be changed</a:t>
              </a:r>
            </a:p>
          </p:txBody>
        </p:sp>
        <p:sp>
          <p:nvSpPr>
            <p:cNvPr id="23" name="TextBox 22">
              <a:extLst>
                <a:ext uri="{FF2B5EF4-FFF2-40B4-BE49-F238E27FC236}">
                  <a16:creationId xmlns:a16="http://schemas.microsoft.com/office/drawing/2014/main" id="{5D12699D-53E3-4B94-9EB4-783092B09526}"/>
                </a:ext>
              </a:extLst>
            </p:cNvPr>
            <p:cNvSpPr txBox="1"/>
            <p:nvPr/>
          </p:nvSpPr>
          <p:spPr>
            <a:xfrm>
              <a:off x="5760843" y="3925505"/>
              <a:ext cx="2198107" cy="400136"/>
            </a:xfrm>
            <a:prstGeom prst="rect">
              <a:avLst/>
            </a:prstGeom>
            <a:noFill/>
          </p:spPr>
          <p:txBody>
            <a:bodyPr wrap="square" lIns="0" rIns="0" rtlCol="0" anchor="b">
              <a:spAutoFit/>
            </a:bodyPr>
            <a:lstStyle/>
            <a:p>
              <a:pPr algn="ctr" defTabSz="914332">
                <a:defRPr/>
              </a:pPr>
              <a:r>
                <a:rPr lang="en-US" sz="2000" i="1" noProof="1">
                  <a:latin typeface="Arial" panose="020B0604020202020204" pitchFamily="34" charset="0"/>
                  <a:cs typeface="Arial" panose="020B0604020202020204" pitchFamily="34" charset="0"/>
                </a:rPr>
                <a:t>to stressor</a:t>
              </a:r>
            </a:p>
          </p:txBody>
        </p:sp>
        <p:sp>
          <p:nvSpPr>
            <p:cNvPr id="24" name="TextBox 23">
              <a:extLst>
                <a:ext uri="{FF2B5EF4-FFF2-40B4-BE49-F238E27FC236}">
                  <a16:creationId xmlns:a16="http://schemas.microsoft.com/office/drawing/2014/main" id="{C798CFAD-36EB-4C69-A52E-5772A6FE20A9}"/>
                </a:ext>
              </a:extLst>
            </p:cNvPr>
            <p:cNvSpPr txBox="1"/>
            <p:nvPr/>
          </p:nvSpPr>
          <p:spPr>
            <a:xfrm>
              <a:off x="7512830" y="3082157"/>
              <a:ext cx="2198107" cy="707932"/>
            </a:xfrm>
            <a:prstGeom prst="rect">
              <a:avLst/>
            </a:prstGeom>
            <a:noFill/>
          </p:spPr>
          <p:txBody>
            <a:bodyPr wrap="square" lIns="0" rIns="0" rtlCol="0" anchor="b">
              <a:spAutoFit/>
            </a:bodyPr>
            <a:lstStyle/>
            <a:p>
              <a:pPr algn="ctr" defTabSz="914332">
                <a:defRPr/>
              </a:pPr>
              <a:r>
                <a:rPr lang="en-US" sz="2000" i="1" noProof="1">
                  <a:latin typeface="Arial" panose="020B0604020202020204" pitchFamily="34" charset="0"/>
                  <a:cs typeface="Arial" panose="020B0604020202020204" pitchFamily="34" charset="0"/>
                </a:rPr>
                <a:t>unnecessary concerns</a:t>
              </a:r>
            </a:p>
          </p:txBody>
        </p:sp>
      </p:grpSp>
      <p:sp>
        <p:nvSpPr>
          <p:cNvPr id="39" name="TextBox 38">
            <a:extLst>
              <a:ext uri="{FF2B5EF4-FFF2-40B4-BE49-F238E27FC236}">
                <a16:creationId xmlns:a16="http://schemas.microsoft.com/office/drawing/2014/main" id="{7FF62E06-1063-45A0-83ED-9E3F175680F2}"/>
              </a:ext>
            </a:extLst>
          </p:cNvPr>
          <p:cNvSpPr txBox="1"/>
          <p:nvPr/>
        </p:nvSpPr>
        <p:spPr>
          <a:xfrm>
            <a:off x="1141397" y="6268215"/>
            <a:ext cx="4642753" cy="197746"/>
          </a:xfrm>
          <a:prstGeom prst="rect">
            <a:avLst/>
          </a:prstGeom>
          <a:noFill/>
        </p:spPr>
        <p:txBody>
          <a:bodyPr wrap="square" rtlCol="0" anchor="ctr">
            <a:spAutoFit/>
          </a:bodyPr>
          <a:lstStyle/>
          <a:p>
            <a:pPr defTabSz="914332">
              <a:lnSpc>
                <a:spcPts val="900"/>
              </a:lnSpc>
              <a:defRPr/>
            </a:pPr>
            <a:r>
              <a:rPr lang="fr-FR" sz="500" b="1" dirty="0">
                <a:latin typeface="Helvetica Now Text" panose="020B0504030202020204" pitchFamily="34" charset="0"/>
                <a:cs typeface="Arial" panose="020B0604020202020204" pitchFamily="34" charset="0"/>
              </a:rPr>
              <a:t>Source: </a:t>
            </a:r>
            <a:r>
              <a:rPr lang="fr-FR" sz="500" dirty="0">
                <a:latin typeface="Helvetica Now Text" panose="020B0504030202020204" pitchFamily="34" charset="0"/>
                <a:cs typeface="Arial" panose="020B0604020202020204" pitchFamily="34" charset="0"/>
              </a:rPr>
              <a:t>Helpguide.org</a:t>
            </a:r>
          </a:p>
        </p:txBody>
      </p:sp>
      <p:sp>
        <p:nvSpPr>
          <p:cNvPr id="4" name="Title 3">
            <a:extLst>
              <a:ext uri="{FF2B5EF4-FFF2-40B4-BE49-F238E27FC236}">
                <a16:creationId xmlns:a16="http://schemas.microsoft.com/office/drawing/2014/main" id="{013F7141-6743-4EEC-8C54-4747C3419249}"/>
              </a:ext>
            </a:extLst>
          </p:cNvPr>
          <p:cNvSpPr>
            <a:spLocks noGrp="1"/>
          </p:cNvSpPr>
          <p:nvPr>
            <p:ph type="title"/>
          </p:nvPr>
        </p:nvSpPr>
        <p:spPr/>
        <p:txBody>
          <a:bodyPr/>
          <a:lstStyle/>
          <a:p>
            <a:r>
              <a:rPr lang="en-US" dirty="0"/>
              <a:t>Put On Your Own Oxygen Mask</a:t>
            </a:r>
          </a:p>
        </p:txBody>
      </p:sp>
      <p:sp>
        <p:nvSpPr>
          <p:cNvPr id="5" name="Slide Number Placeholder 4">
            <a:extLst>
              <a:ext uri="{FF2B5EF4-FFF2-40B4-BE49-F238E27FC236}">
                <a16:creationId xmlns:a16="http://schemas.microsoft.com/office/drawing/2014/main" id="{0A6DAB87-996A-4C99-B19F-870993F7D1E6}"/>
              </a:ext>
            </a:extLst>
          </p:cNvPr>
          <p:cNvSpPr>
            <a:spLocks noGrp="1"/>
          </p:cNvSpPr>
          <p:nvPr>
            <p:ph type="sldNum" sz="quarter" idx="12"/>
          </p:nvPr>
        </p:nvSpPr>
        <p:spPr/>
        <p:txBody>
          <a:bodyPr/>
          <a:lstStyle/>
          <a:p>
            <a:fld id="{91D568E7-61F5-D04E-995D-81EF41C01A2A}" type="slidenum">
              <a:rPr lang="en-GB" smtClean="0"/>
              <a:pPr/>
              <a:t>32</a:t>
            </a:fld>
            <a:endParaRPr lang="en-GB" dirty="0"/>
          </a:p>
        </p:txBody>
      </p:sp>
    </p:spTree>
    <p:extLst>
      <p:ext uri="{BB962C8B-B14F-4D97-AF65-F5344CB8AC3E}">
        <p14:creationId xmlns:p14="http://schemas.microsoft.com/office/powerpoint/2010/main" val="156678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indoor, table, computer&#10;&#10;Description automatically generated">
            <a:extLst>
              <a:ext uri="{FF2B5EF4-FFF2-40B4-BE49-F238E27FC236}">
                <a16:creationId xmlns:a16="http://schemas.microsoft.com/office/drawing/2014/main" id="{2617CB39-61F3-49D2-8EDA-DD44EC9E0CF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780728" y="224"/>
            <a:ext cx="11422781" cy="6857554"/>
          </a:xfrm>
          <a:prstGeom prst="rect">
            <a:avLst/>
          </a:prstGeom>
          <a:solidFill>
            <a:sysClr val="window" lastClr="FFFFFF">
              <a:lumMod val="95000"/>
            </a:sysClr>
          </a:solidFill>
        </p:spPr>
      </p:pic>
      <p:sp>
        <p:nvSpPr>
          <p:cNvPr id="5" name="Rectangle 4">
            <a:extLst>
              <a:ext uri="{FF2B5EF4-FFF2-40B4-BE49-F238E27FC236}">
                <a16:creationId xmlns:a16="http://schemas.microsoft.com/office/drawing/2014/main" id="{12ED736D-5174-4007-B438-CC8F3826632C}"/>
              </a:ext>
            </a:extLst>
          </p:cNvPr>
          <p:cNvSpPr/>
          <p:nvPr/>
        </p:nvSpPr>
        <p:spPr>
          <a:xfrm>
            <a:off x="398" y="224"/>
            <a:ext cx="4674935" cy="68575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6" name="Rectangle 5">
            <a:extLst>
              <a:ext uri="{FF2B5EF4-FFF2-40B4-BE49-F238E27FC236}">
                <a16:creationId xmlns:a16="http://schemas.microsoft.com/office/drawing/2014/main" id="{C8EFD6D4-C012-44F4-A163-3648C3147F35}"/>
              </a:ext>
            </a:extLst>
          </p:cNvPr>
          <p:cNvSpPr/>
          <p:nvPr/>
        </p:nvSpPr>
        <p:spPr>
          <a:xfrm>
            <a:off x="780729" y="883486"/>
            <a:ext cx="3894604" cy="4993675"/>
          </a:xfrm>
          <a:prstGeom prst="rect">
            <a:avLst/>
          </a:prstGeom>
        </p:spPr>
        <p:txBody>
          <a:bodyPr wrap="square">
            <a:spAutoFit/>
          </a:bodyPr>
          <a:lstStyle/>
          <a:p>
            <a:pPr>
              <a:spcBef>
                <a:spcPts val="1200"/>
              </a:spcBef>
              <a:spcAft>
                <a:spcPts val="1200"/>
              </a:spcAft>
              <a:defRPr/>
            </a:pPr>
            <a:r>
              <a:rPr lang="en-US" sz="2600" b="1" dirty="0">
                <a:solidFill>
                  <a:schemeClr val="bg1"/>
                </a:solidFill>
                <a:latin typeface="Helvetica Now Text" panose="020B0504030202020204" pitchFamily="34" charset="0"/>
                <a:cs typeface="Arial" panose="020B0604020202020204" pitchFamily="34" charset="0"/>
              </a:rPr>
              <a:t>Emotional Training Strategies</a:t>
            </a:r>
            <a:endParaRPr lang="en-US" altLang="en-US" sz="2600" dirty="0">
              <a:solidFill>
                <a:schemeClr val="bg1"/>
              </a:solidFill>
              <a:latin typeface="Helvetica Now Text" panose="020B0504030202020204" pitchFamily="34" charset="0"/>
              <a:cs typeface="Arial" panose="020B0604020202020204" pitchFamily="34" charset="0"/>
            </a:endParaRPr>
          </a:p>
          <a:p>
            <a:pPr>
              <a:spcAft>
                <a:spcPts val="300"/>
              </a:spcAft>
              <a:buSzPct val="100000"/>
            </a:pPr>
            <a:r>
              <a:rPr lang="en-US" sz="1400" dirty="0">
                <a:solidFill>
                  <a:schemeClr val="bg1"/>
                </a:solidFill>
                <a:latin typeface="Helvetica Now Text" panose="020B0504030202020204" pitchFamily="34" charset="0"/>
              </a:rPr>
              <a:t>The benefits of </a:t>
            </a:r>
            <a:r>
              <a:rPr lang="en-US" sz="1400" dirty="0">
                <a:solidFill>
                  <a:schemeClr val="bg1"/>
                </a:solidFill>
                <a:latin typeface="Helvetica Now Text" panose="020B0504030202020204" pitchFamily="34" charset="0"/>
                <a:cs typeface="Arial"/>
              </a:rPr>
              <a:t>appropriate regulation of feelings and emotions</a:t>
            </a:r>
            <a:r>
              <a:rPr lang="en-US" sz="1400" dirty="0">
                <a:solidFill>
                  <a:schemeClr val="bg1"/>
                </a:solidFill>
                <a:latin typeface="Helvetica Now Text" panose="020B0504030202020204" pitchFamily="34" charset="0"/>
              </a:rPr>
              <a:t>:</a:t>
            </a:r>
            <a:endParaRPr lang="en-US" altLang="en-US" sz="1400" dirty="0">
              <a:solidFill>
                <a:schemeClr val="bg1"/>
              </a:solidFill>
              <a:latin typeface="Helvetica Now Text" panose="020B0504030202020204" pitchFamily="34" charset="0"/>
              <a:cs typeface="Arial" panose="020B0604020202020204" pitchFamily="34" charset="0"/>
            </a:endParaRPr>
          </a:p>
          <a:p>
            <a:pPr marL="197644" indent="-197644">
              <a:spcAft>
                <a:spcPts val="300"/>
              </a:spcAft>
              <a:buSzPct val="100000"/>
              <a:buFont typeface="Wingdings" panose="05000000000000000000" pitchFamily="2" charset="2"/>
              <a:buChar char="§"/>
            </a:pPr>
            <a:r>
              <a:rPr lang="en-US" altLang="en-US" sz="1400" dirty="0">
                <a:solidFill>
                  <a:schemeClr val="bg1"/>
                </a:solidFill>
                <a:latin typeface="Helvetica Now Text" panose="020B0504030202020204" pitchFamily="34" charset="0"/>
              </a:rPr>
              <a:t>Positive emotions </a:t>
            </a:r>
          </a:p>
          <a:p>
            <a:pPr marL="197644" indent="-197644">
              <a:spcAft>
                <a:spcPts val="300"/>
              </a:spcAft>
              <a:buSzPct val="100000"/>
              <a:buFont typeface="Wingdings" panose="05000000000000000000" pitchFamily="2" charset="2"/>
              <a:buChar char="§"/>
            </a:pPr>
            <a:r>
              <a:rPr lang="en-US" altLang="en-US" sz="1400" dirty="0">
                <a:solidFill>
                  <a:schemeClr val="bg1"/>
                </a:solidFill>
                <a:latin typeface="Helvetica Now Text" panose="020B0504030202020204" pitchFamily="34" charset="0"/>
              </a:rPr>
              <a:t>Interpersonal effectiveness</a:t>
            </a:r>
          </a:p>
          <a:p>
            <a:pPr marL="197644" indent="-197644">
              <a:spcAft>
                <a:spcPts val="300"/>
              </a:spcAft>
              <a:buSzPct val="100000"/>
              <a:buFont typeface="Wingdings" panose="05000000000000000000" pitchFamily="2" charset="2"/>
              <a:buChar char="§"/>
            </a:pPr>
            <a:r>
              <a:rPr lang="en-US" altLang="en-US" sz="1400" dirty="0">
                <a:solidFill>
                  <a:schemeClr val="bg1"/>
                </a:solidFill>
                <a:latin typeface="Helvetica Now Text" panose="020B0504030202020204" pitchFamily="34" charset="0"/>
              </a:rPr>
              <a:t>Confidence</a:t>
            </a:r>
          </a:p>
          <a:p>
            <a:pPr>
              <a:spcAft>
                <a:spcPts val="300"/>
              </a:spcAft>
              <a:buSzPct val="100000"/>
            </a:pPr>
            <a:endParaRPr lang="en-US" altLang="en-US" sz="1400" dirty="0">
              <a:solidFill>
                <a:schemeClr val="bg1">
                  <a:lumMod val="65000"/>
                </a:schemeClr>
              </a:solidFill>
              <a:latin typeface="Helvetica Now Text" panose="020B0504030202020204" pitchFamily="34" charset="0"/>
              <a:cs typeface="Arial" panose="020B0604020202020204" pitchFamily="34" charset="0"/>
            </a:endParaRPr>
          </a:p>
          <a:p>
            <a:pPr>
              <a:spcAft>
                <a:spcPts val="300"/>
              </a:spcAft>
              <a:buSzPct val="100000"/>
            </a:pPr>
            <a:r>
              <a:rPr lang="en-US" altLang="en-US" sz="1400" dirty="0">
                <a:solidFill>
                  <a:schemeClr val="bg1">
                    <a:lumMod val="65000"/>
                  </a:schemeClr>
                </a:solidFill>
                <a:latin typeface="Helvetica Now Text" panose="020B0504030202020204" pitchFamily="34" charset="0"/>
                <a:cs typeface="Arial" panose="020B0604020202020204" pitchFamily="34" charset="0"/>
              </a:rPr>
              <a:t>HOW?</a:t>
            </a:r>
          </a:p>
          <a:p>
            <a:pPr marL="282561" indent="-282561">
              <a:spcAft>
                <a:spcPts val="300"/>
              </a:spcAft>
              <a:buSzPct val="100000"/>
              <a:buFont typeface="Arial" panose="020B0604020202020204" pitchFamily="34" charset="0"/>
              <a:buChar char="•"/>
            </a:pPr>
            <a:r>
              <a:rPr lang="en-US" altLang="en-US" sz="1400" dirty="0">
                <a:solidFill>
                  <a:schemeClr val="bg1">
                    <a:lumMod val="65000"/>
                  </a:schemeClr>
                </a:solidFill>
                <a:latin typeface="Helvetica Now Text" panose="020B0504030202020204" pitchFamily="34" charset="0"/>
                <a:cs typeface="Arial" panose="020B0604020202020204" pitchFamily="34" charset="0"/>
              </a:rPr>
              <a:t>Stress management and resiliency exercises</a:t>
            </a:r>
          </a:p>
          <a:p>
            <a:pPr marL="282561" indent="-282561">
              <a:spcAft>
                <a:spcPts val="300"/>
              </a:spcAft>
              <a:buSzPct val="100000"/>
              <a:buFont typeface="Arial" panose="020B0604020202020204" pitchFamily="34" charset="0"/>
              <a:buChar char="•"/>
            </a:pPr>
            <a:r>
              <a:rPr lang="en-US" altLang="en-US" sz="1400" dirty="0">
                <a:solidFill>
                  <a:schemeClr val="bg1">
                    <a:lumMod val="65000"/>
                  </a:schemeClr>
                </a:solidFill>
                <a:latin typeface="Helvetica Now Text" panose="020B0504030202020204" pitchFamily="34" charset="0"/>
                <a:cs typeface="Arial" panose="020B0604020202020204" pitchFamily="34" charset="0"/>
              </a:rPr>
              <a:t>15 minutes of physical activity</a:t>
            </a:r>
          </a:p>
          <a:p>
            <a:pPr marL="282561" indent="-282561">
              <a:spcAft>
                <a:spcPts val="300"/>
              </a:spcAft>
              <a:buSzPct val="100000"/>
              <a:buFont typeface="Arial" panose="020B0604020202020204" pitchFamily="34" charset="0"/>
              <a:buChar char="•"/>
            </a:pPr>
            <a:r>
              <a:rPr lang="en-US" altLang="en-US" sz="1400" dirty="0">
                <a:solidFill>
                  <a:schemeClr val="bg1">
                    <a:lumMod val="65000"/>
                  </a:schemeClr>
                </a:solidFill>
                <a:latin typeface="Helvetica Now Text" panose="020B0504030202020204" pitchFamily="34" charset="0"/>
                <a:cs typeface="Arial" panose="020B0604020202020204" pitchFamily="34" charset="0"/>
              </a:rPr>
              <a:t>Laughter</a:t>
            </a:r>
          </a:p>
          <a:p>
            <a:pPr marL="282561" indent="-282561">
              <a:spcAft>
                <a:spcPts val="300"/>
              </a:spcAft>
              <a:buSzPct val="100000"/>
              <a:buFont typeface="Arial" panose="020B0604020202020204" pitchFamily="34" charset="0"/>
              <a:buChar char="•"/>
            </a:pPr>
            <a:r>
              <a:rPr lang="en-US" altLang="en-US" sz="1400" dirty="0">
                <a:solidFill>
                  <a:schemeClr val="bg1">
                    <a:lumMod val="65000"/>
                  </a:schemeClr>
                </a:solidFill>
                <a:latin typeface="Helvetica Now Text" panose="020B0504030202020204" pitchFamily="34" charset="0"/>
                <a:cs typeface="Arial" panose="020B0604020202020204" pitchFamily="34" charset="0"/>
              </a:rPr>
              <a:t>Gratitude</a:t>
            </a:r>
          </a:p>
          <a:p>
            <a:pPr marL="282561" indent="-282561">
              <a:spcAft>
                <a:spcPts val="300"/>
              </a:spcAft>
              <a:buSzPct val="100000"/>
              <a:buFont typeface="Arial" panose="020B0604020202020204" pitchFamily="34" charset="0"/>
              <a:buChar char="•"/>
            </a:pPr>
            <a:r>
              <a:rPr lang="en-US" altLang="en-US" sz="1400" dirty="0">
                <a:solidFill>
                  <a:schemeClr val="bg1">
                    <a:lumMod val="65000"/>
                  </a:schemeClr>
                </a:solidFill>
                <a:latin typeface="Helvetica Now Text" panose="020B0504030202020204" pitchFamily="34" charset="0"/>
                <a:cs typeface="Arial" panose="020B0604020202020204" pitchFamily="34" charset="0"/>
              </a:rPr>
              <a:t>Conscious acts of kindness</a:t>
            </a:r>
          </a:p>
          <a:p>
            <a:pPr marL="282561" indent="-282561">
              <a:spcAft>
                <a:spcPts val="300"/>
              </a:spcAft>
              <a:buSzPct val="100000"/>
              <a:buFont typeface="Arial" panose="020B0604020202020204" pitchFamily="34" charset="0"/>
              <a:buChar char="•"/>
            </a:pPr>
            <a:r>
              <a:rPr lang="en-US" altLang="en-US" sz="1400" dirty="0">
                <a:solidFill>
                  <a:schemeClr val="bg1">
                    <a:lumMod val="65000"/>
                  </a:schemeClr>
                </a:solidFill>
                <a:latin typeface="Helvetica Now Text" panose="020B0504030202020204" pitchFamily="34" charset="0"/>
                <a:cs typeface="Arial" panose="020B0604020202020204" pitchFamily="34" charset="0"/>
              </a:rPr>
              <a:t>Self-compassion</a:t>
            </a:r>
          </a:p>
          <a:p>
            <a:pPr marL="282561" indent="-282561">
              <a:spcAft>
                <a:spcPts val="300"/>
              </a:spcAft>
              <a:buSzPct val="100000"/>
              <a:buFont typeface="Arial" panose="020B0604020202020204" pitchFamily="34" charset="0"/>
              <a:buChar char="•"/>
            </a:pPr>
            <a:r>
              <a:rPr lang="en-US" altLang="en-US" sz="1400" dirty="0">
                <a:solidFill>
                  <a:schemeClr val="bg1">
                    <a:lumMod val="65000"/>
                  </a:schemeClr>
                </a:solidFill>
                <a:latin typeface="Helvetica Now Text" panose="020B0504030202020204" pitchFamily="34" charset="0"/>
                <a:cs typeface="Arial" panose="020B0604020202020204" pitchFamily="34" charset="0"/>
              </a:rPr>
              <a:t>Deep breathing</a:t>
            </a:r>
          </a:p>
          <a:p>
            <a:pPr marL="282561" indent="-282561">
              <a:spcAft>
                <a:spcPts val="300"/>
              </a:spcAft>
              <a:buSzPct val="100000"/>
              <a:buFont typeface="Arial" panose="020B0604020202020204" pitchFamily="34" charset="0"/>
              <a:buChar char="•"/>
            </a:pPr>
            <a:endParaRPr lang="en-US" altLang="en-US" sz="1400" dirty="0">
              <a:solidFill>
                <a:schemeClr val="bg1">
                  <a:lumMod val="65000"/>
                </a:schemeClr>
              </a:solidFill>
              <a:latin typeface="Helvetica Now Text" panose="020B0504030202020204" pitchFamily="34" charset="0"/>
              <a:cs typeface="Arial" panose="020B0604020202020204" pitchFamily="34" charset="0"/>
            </a:endParaRPr>
          </a:p>
        </p:txBody>
      </p:sp>
      <p:sp>
        <p:nvSpPr>
          <p:cNvPr id="2" name="Footer Placeholder 3">
            <a:extLst>
              <a:ext uri="{FF2B5EF4-FFF2-40B4-BE49-F238E27FC236}">
                <a16:creationId xmlns:a16="http://schemas.microsoft.com/office/drawing/2014/main" id="{1058507D-DC94-B81C-0146-CE1DB09DA527}"/>
              </a:ext>
            </a:extLst>
          </p:cNvPr>
          <p:cNvSpPr txBox="1">
            <a:spLocks/>
          </p:cNvSpPr>
          <p:nvPr/>
        </p:nvSpPr>
        <p:spPr>
          <a:xfrm>
            <a:off x="6011960" y="6681809"/>
            <a:ext cx="5038644" cy="365101"/>
          </a:xfrm>
          <a:prstGeom prst="rect">
            <a:avLst/>
          </a:prstGeom>
        </p:spPr>
        <p:txBody>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400" dirty="0">
                <a:latin typeface="Helvetica Now Text" panose="020B0504030202020204" pitchFamily="34" charset="0"/>
              </a:rPr>
              <a:t>Proprietary and Confidential</a:t>
            </a:r>
          </a:p>
        </p:txBody>
      </p:sp>
    </p:spTree>
    <p:extLst>
      <p:ext uri="{BB962C8B-B14F-4D97-AF65-F5344CB8AC3E}">
        <p14:creationId xmlns:p14="http://schemas.microsoft.com/office/powerpoint/2010/main" val="13298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additive="base">
                                        <p:cTn id="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anim calcmode="lin" valueType="num">
                                      <p:cBhvr additive="base">
                                        <p:cTn id="1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anim calcmode="lin" valueType="num">
                                      <p:cBhvr additive="base">
                                        <p:cTn id="1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 calcmode="lin" valueType="num">
                                      <p:cBhvr additive="base">
                                        <p:cTn id="1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anim calcmode="lin" valueType="num">
                                      <p:cBhvr additive="base">
                                        <p:cTn id="23"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anim calcmode="lin" valueType="num">
                                      <p:cBhvr additive="base">
                                        <p:cTn id="27"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anim calcmode="lin" valueType="num">
                                      <p:cBhvr additive="base">
                                        <p:cTn id="31"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2" end="1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anim calcmode="lin" valueType="num">
                                      <p:cBhvr additive="base">
                                        <p:cTn id="35"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9458F-404F-40B8-8735-186E82D88B24}"/>
              </a:ext>
            </a:extLst>
          </p:cNvPr>
          <p:cNvSpPr>
            <a:spLocks noGrp="1"/>
          </p:cNvSpPr>
          <p:nvPr>
            <p:ph type="title"/>
          </p:nvPr>
        </p:nvSpPr>
        <p:spPr/>
        <p:txBody>
          <a:bodyPr>
            <a:noAutofit/>
          </a:bodyPr>
          <a:lstStyle/>
          <a:p>
            <a:r>
              <a:rPr lang="en-US" dirty="0"/>
              <a:t>Take a Deep Breath</a:t>
            </a:r>
          </a:p>
        </p:txBody>
      </p:sp>
      <p:sp>
        <p:nvSpPr>
          <p:cNvPr id="3" name="Content Placeholder 2">
            <a:extLst>
              <a:ext uri="{FF2B5EF4-FFF2-40B4-BE49-F238E27FC236}">
                <a16:creationId xmlns:a16="http://schemas.microsoft.com/office/drawing/2014/main" id="{37F49887-1A56-43CC-B8CD-E3EF5E4BACD3}"/>
              </a:ext>
            </a:extLst>
          </p:cNvPr>
          <p:cNvSpPr>
            <a:spLocks noGrp="1"/>
          </p:cNvSpPr>
          <p:nvPr>
            <p:ph type="subTitle" idx="13"/>
          </p:nvPr>
        </p:nvSpPr>
        <p:spPr>
          <a:xfrm>
            <a:off x="1123554" y="1207177"/>
            <a:ext cx="10686256" cy="307777"/>
          </a:xfrm>
        </p:spPr>
        <p:txBody>
          <a:bodyPr anchor="t">
            <a:noAutofit/>
          </a:bodyPr>
          <a:lstStyle/>
          <a:p>
            <a:pPr marL="369888" indent="-369888">
              <a:buFont typeface="Arial" panose="020B0604020202020204" pitchFamily="34" charset="0"/>
              <a:buChar char="•"/>
            </a:pPr>
            <a:r>
              <a:rPr lang="en-US" sz="1600" dirty="0"/>
              <a:t>During diaphragmatic breathing, we consciously engage the diaphragm in order to take deeper breaths. </a:t>
            </a:r>
          </a:p>
          <a:p>
            <a:pPr marL="369888" indent="-369888">
              <a:buFont typeface="Arial" panose="020B0604020202020204" pitchFamily="34" charset="0"/>
              <a:buChar char="•"/>
            </a:pPr>
            <a:r>
              <a:rPr lang="en-US" sz="1600" dirty="0"/>
              <a:t>You will consciously notice the stomach rising and falling. </a:t>
            </a:r>
          </a:p>
          <a:p>
            <a:pPr marL="369888" indent="-369888">
              <a:buFont typeface="Arial" panose="020B0604020202020204" pitchFamily="34" charset="0"/>
              <a:buChar char="•"/>
            </a:pPr>
            <a:r>
              <a:rPr lang="en-US" sz="1600" dirty="0"/>
              <a:t>You will also feel an expanding or stretching sensation in the stomach, rather than solely in the chest and shoulders.</a:t>
            </a:r>
          </a:p>
        </p:txBody>
      </p:sp>
      <p:sp>
        <p:nvSpPr>
          <p:cNvPr id="4" name="Text Placeholder 3">
            <a:extLst>
              <a:ext uri="{FF2B5EF4-FFF2-40B4-BE49-F238E27FC236}">
                <a16:creationId xmlns:a16="http://schemas.microsoft.com/office/drawing/2014/main" id="{DC2300B5-9D45-430D-A386-CA8E2F4FF8C6}"/>
              </a:ext>
            </a:extLst>
          </p:cNvPr>
          <p:cNvSpPr>
            <a:spLocks noGrp="1"/>
          </p:cNvSpPr>
          <p:nvPr>
            <p:ph type="body" sz="quarter" idx="15"/>
          </p:nvPr>
        </p:nvSpPr>
        <p:spPr>
          <a:xfrm>
            <a:off x="1132847" y="3165929"/>
            <a:ext cx="2294169" cy="2603397"/>
          </a:xfrm>
        </p:spPr>
        <p:txBody>
          <a:bodyPr/>
          <a:lstStyle/>
          <a:p>
            <a:r>
              <a:rPr lang="en-US" sz="1600" b="0" dirty="0"/>
              <a:t>Sit comfortably in a chair with your feet on the floor. It’s important to keep the shoulders, head, and neck relaxed.</a:t>
            </a:r>
          </a:p>
          <a:p>
            <a:endParaRPr lang="en-US" dirty="0"/>
          </a:p>
        </p:txBody>
      </p:sp>
      <p:sp>
        <p:nvSpPr>
          <p:cNvPr id="5" name="Text Placeholder 4">
            <a:extLst>
              <a:ext uri="{FF2B5EF4-FFF2-40B4-BE49-F238E27FC236}">
                <a16:creationId xmlns:a16="http://schemas.microsoft.com/office/drawing/2014/main" id="{64A9D1F6-F984-4EAA-AC79-97A1D8A772D1}"/>
              </a:ext>
            </a:extLst>
          </p:cNvPr>
          <p:cNvSpPr>
            <a:spLocks noGrp="1"/>
          </p:cNvSpPr>
          <p:nvPr>
            <p:ph type="body" sz="quarter" idx="16"/>
          </p:nvPr>
        </p:nvSpPr>
        <p:spPr>
          <a:xfrm>
            <a:off x="3817054" y="3165929"/>
            <a:ext cx="2294169" cy="2603397"/>
          </a:xfrm>
        </p:spPr>
        <p:txBody>
          <a:bodyPr/>
          <a:lstStyle/>
          <a:p>
            <a:r>
              <a:rPr lang="en-US" sz="1600" b="0" dirty="0"/>
              <a:t>Fold your hands on your belly.</a:t>
            </a:r>
          </a:p>
          <a:p>
            <a:endParaRPr lang="en-US" dirty="0"/>
          </a:p>
        </p:txBody>
      </p:sp>
      <p:sp>
        <p:nvSpPr>
          <p:cNvPr id="6" name="Text Placeholder 5">
            <a:extLst>
              <a:ext uri="{FF2B5EF4-FFF2-40B4-BE49-F238E27FC236}">
                <a16:creationId xmlns:a16="http://schemas.microsoft.com/office/drawing/2014/main" id="{A89B07E6-CE41-43C9-9B7B-17AA36308FE8}"/>
              </a:ext>
            </a:extLst>
          </p:cNvPr>
          <p:cNvSpPr>
            <a:spLocks noGrp="1"/>
          </p:cNvSpPr>
          <p:nvPr>
            <p:ph type="body" sz="quarter" idx="17"/>
          </p:nvPr>
        </p:nvSpPr>
        <p:spPr>
          <a:xfrm>
            <a:off x="6466682" y="3165929"/>
            <a:ext cx="2294169" cy="2603397"/>
          </a:xfrm>
        </p:spPr>
        <p:txBody>
          <a:bodyPr/>
          <a:lstStyle/>
          <a:p>
            <a:r>
              <a:rPr lang="en-US" sz="1600" b="0" dirty="0"/>
              <a:t>Breathe in slowly and calmly. Fill up the belly with a normal breath. Try not to breathe in too heavily. The hands should move up when you breathe in, as if you are filling up a balloon. Avoid lifting the shoulders as you inhale; rather, breathe into the stomach. </a:t>
            </a:r>
          </a:p>
          <a:p>
            <a:endParaRPr lang="en-US" dirty="0"/>
          </a:p>
        </p:txBody>
      </p:sp>
      <p:sp>
        <p:nvSpPr>
          <p:cNvPr id="7" name="Text Placeholder 6">
            <a:extLst>
              <a:ext uri="{FF2B5EF4-FFF2-40B4-BE49-F238E27FC236}">
                <a16:creationId xmlns:a16="http://schemas.microsoft.com/office/drawing/2014/main" id="{47EE3521-7256-4350-A1F3-EE1FA8FA0D3E}"/>
              </a:ext>
            </a:extLst>
          </p:cNvPr>
          <p:cNvSpPr>
            <a:spLocks noGrp="1"/>
          </p:cNvSpPr>
          <p:nvPr>
            <p:ph type="body" sz="quarter" idx="18"/>
          </p:nvPr>
        </p:nvSpPr>
        <p:spPr>
          <a:xfrm>
            <a:off x="9523810" y="3165929"/>
            <a:ext cx="2294169" cy="2603397"/>
          </a:xfrm>
        </p:spPr>
        <p:txBody>
          <a:bodyPr/>
          <a:lstStyle/>
          <a:p>
            <a:r>
              <a:rPr lang="en-US" sz="1600" b="0" dirty="0"/>
              <a:t>Breathe out slowly to the count of “5.” Try to slow down the rate of the exhale. </a:t>
            </a:r>
          </a:p>
          <a:p>
            <a:r>
              <a:rPr lang="en-US" sz="1600" b="0" dirty="0"/>
              <a:t>After the exhale, hold for 2-3 seconds before inhaling again.</a:t>
            </a:r>
            <a:endParaRPr lang="en-US" dirty="0"/>
          </a:p>
        </p:txBody>
      </p:sp>
      <p:sp>
        <p:nvSpPr>
          <p:cNvPr id="9" name="Slide Number Placeholder 8">
            <a:extLst>
              <a:ext uri="{FF2B5EF4-FFF2-40B4-BE49-F238E27FC236}">
                <a16:creationId xmlns:a16="http://schemas.microsoft.com/office/drawing/2014/main" id="{1CFCA2F8-6244-4963-8FB8-F3A1FF30FA1E}"/>
              </a:ext>
            </a:extLst>
          </p:cNvPr>
          <p:cNvSpPr>
            <a:spLocks noGrp="1"/>
          </p:cNvSpPr>
          <p:nvPr>
            <p:ph type="sldNum" sz="quarter" idx="12"/>
          </p:nvPr>
        </p:nvSpPr>
        <p:spPr/>
        <p:txBody>
          <a:bodyPr/>
          <a:lstStyle/>
          <a:p>
            <a:fld id="{91D568E7-61F5-D04E-995D-81EF41C01A2A}" type="slidenum">
              <a:rPr lang="en-GB" smtClean="0"/>
              <a:t>34</a:t>
            </a:fld>
            <a:endParaRPr lang="en-GB" dirty="0"/>
          </a:p>
        </p:txBody>
      </p:sp>
    </p:spTree>
    <p:extLst>
      <p:ext uri="{BB962C8B-B14F-4D97-AF65-F5344CB8AC3E}">
        <p14:creationId xmlns:p14="http://schemas.microsoft.com/office/powerpoint/2010/main" val="3943408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Content Placeholder 20">
            <a:extLst>
              <a:ext uri="{FF2B5EF4-FFF2-40B4-BE49-F238E27FC236}">
                <a16:creationId xmlns:a16="http://schemas.microsoft.com/office/drawing/2014/main" id="{8548DE29-8040-4245-B5F9-9E849B6DA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23" y="1479326"/>
            <a:ext cx="6890739" cy="3874698"/>
          </a:xfrm>
          <a:prstGeom prst="rect">
            <a:avLst/>
          </a:prstGeom>
        </p:spPr>
      </p:pic>
      <p:sp>
        <p:nvSpPr>
          <p:cNvPr id="57" name="Content Placeholder 42">
            <a:extLst>
              <a:ext uri="{FF2B5EF4-FFF2-40B4-BE49-F238E27FC236}">
                <a16:creationId xmlns:a16="http://schemas.microsoft.com/office/drawing/2014/main" id="{525EFE2E-8926-4BE3-93B7-1A5F0B1691CF}"/>
              </a:ext>
            </a:extLst>
          </p:cNvPr>
          <p:cNvSpPr>
            <a:spLocks noGrp="1"/>
          </p:cNvSpPr>
          <p:nvPr>
            <p:ph idx="1"/>
          </p:nvPr>
        </p:nvSpPr>
        <p:spPr>
          <a:xfrm>
            <a:off x="8502493" y="3358613"/>
            <a:ext cx="3209244" cy="2831089"/>
          </a:xfrm>
        </p:spPr>
        <p:txBody>
          <a:bodyPr>
            <a:normAutofit/>
          </a:bodyPr>
          <a:lstStyle/>
          <a:p>
            <a:r>
              <a:rPr lang="en-US" sz="1800" dirty="0">
                <a:solidFill>
                  <a:schemeClr val="bg1"/>
                </a:solidFill>
              </a:rPr>
              <a:t>Now work to continue slowing down the pace of the breath.</a:t>
            </a:r>
          </a:p>
          <a:p>
            <a:endParaRPr lang="en-US" sz="1800" dirty="0">
              <a:solidFill>
                <a:schemeClr val="bg1"/>
              </a:solidFill>
            </a:endParaRPr>
          </a:p>
        </p:txBody>
      </p:sp>
      <p:sp>
        <p:nvSpPr>
          <p:cNvPr id="3" name="Slide Number Placeholder 2">
            <a:extLst>
              <a:ext uri="{FF2B5EF4-FFF2-40B4-BE49-F238E27FC236}">
                <a16:creationId xmlns:a16="http://schemas.microsoft.com/office/drawing/2014/main" id="{DCFBE31C-7284-49FC-9686-84FFFA43BA92}"/>
              </a:ext>
            </a:extLst>
          </p:cNvPr>
          <p:cNvSpPr>
            <a:spLocks noGrp="1"/>
          </p:cNvSpPr>
          <p:nvPr>
            <p:ph type="sldNum" sz="quarter" idx="12"/>
          </p:nvPr>
        </p:nvSpPr>
        <p:spPr>
          <a:xfrm>
            <a:off x="22817394" y="12522200"/>
            <a:ext cx="807577" cy="730250"/>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91D568E7-61F5-D04E-995D-81EF41C01A2A}" type="slidenum">
              <a:rPr lang="en-GB" smtClean="0"/>
              <a:pPr/>
              <a:t>35</a:t>
            </a:fld>
            <a:endParaRPr lang="en-GB" dirty="0"/>
          </a:p>
        </p:txBody>
      </p:sp>
    </p:spTree>
    <p:extLst>
      <p:ext uri="{BB962C8B-B14F-4D97-AF65-F5344CB8AC3E}">
        <p14:creationId xmlns:p14="http://schemas.microsoft.com/office/powerpoint/2010/main" val="1526157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4C8DA5-1EF6-EF47-BBC8-7E41F4449DFC}"/>
              </a:ext>
            </a:extLst>
          </p:cNvPr>
          <p:cNvSpPr>
            <a:spLocks noGrp="1"/>
          </p:cNvSpPr>
          <p:nvPr>
            <p:ph type="sldNum" sz="quarter" idx="12"/>
          </p:nvPr>
        </p:nvSpPr>
        <p:spPr/>
        <p:txBody>
          <a:bodyPr/>
          <a:lstStyle/>
          <a:p>
            <a:fld id="{91D568E7-61F5-D04E-995D-81EF41C01A2A}" type="slidenum">
              <a:rPr lang="en-GB" smtClean="0"/>
              <a:pPr/>
              <a:t>36</a:t>
            </a:fld>
            <a:endParaRPr lang="en-GB"/>
          </a:p>
        </p:txBody>
      </p:sp>
      <p:sp>
        <p:nvSpPr>
          <p:cNvPr id="3" name="Footer Placeholder 2">
            <a:extLst>
              <a:ext uri="{FF2B5EF4-FFF2-40B4-BE49-F238E27FC236}">
                <a16:creationId xmlns:a16="http://schemas.microsoft.com/office/drawing/2014/main" id="{533A2E11-0DFA-420B-B546-282043F95EF9}"/>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bg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Aon Proprietary and Confidential</a:t>
            </a:r>
          </a:p>
        </p:txBody>
      </p:sp>
      <p:sp>
        <p:nvSpPr>
          <p:cNvPr id="10" name="Title 9">
            <a:extLst>
              <a:ext uri="{FF2B5EF4-FFF2-40B4-BE49-F238E27FC236}">
                <a16:creationId xmlns:a16="http://schemas.microsoft.com/office/drawing/2014/main" id="{D214C628-9CFC-9548-86B4-8C9F6F34559D}"/>
              </a:ext>
            </a:extLst>
          </p:cNvPr>
          <p:cNvSpPr>
            <a:spLocks noGrp="1"/>
          </p:cNvSpPr>
          <p:nvPr>
            <p:ph type="title"/>
          </p:nvPr>
        </p:nvSpPr>
        <p:spPr>
          <a:xfrm>
            <a:off x="1126951" y="1487751"/>
            <a:ext cx="5298939" cy="692453"/>
          </a:xfrm>
        </p:spPr>
        <p:txBody>
          <a:bodyPr/>
          <a:lstStyle/>
          <a:p>
            <a:r>
              <a:rPr lang="en-GB"/>
              <a:t>Thank You</a:t>
            </a:r>
          </a:p>
        </p:txBody>
      </p:sp>
      <p:sp>
        <p:nvSpPr>
          <p:cNvPr id="5" name="TextBox 4">
            <a:extLst>
              <a:ext uri="{FF2B5EF4-FFF2-40B4-BE49-F238E27FC236}">
                <a16:creationId xmlns:a16="http://schemas.microsoft.com/office/drawing/2014/main" id="{51D7238D-51FF-4032-9F2C-C74D0FC980A8}"/>
              </a:ext>
            </a:extLst>
          </p:cNvPr>
          <p:cNvSpPr txBox="1"/>
          <p:nvPr/>
        </p:nvSpPr>
        <p:spPr>
          <a:xfrm>
            <a:off x="2215664" y="2786687"/>
            <a:ext cx="8667195" cy="400110"/>
          </a:xfrm>
          <a:prstGeom prst="rect">
            <a:avLst/>
          </a:prstGeom>
          <a:noFill/>
        </p:spPr>
        <p:txBody>
          <a:bodyPr wrap="square">
            <a:spAutoFit/>
          </a:bodyPr>
          <a:lstStyle/>
          <a:p>
            <a:pPr marL="342900" indent="-342900">
              <a:spcBef>
                <a:spcPts val="1800"/>
              </a:spcBef>
              <a:buFont typeface="Arial" panose="020B0604020202020204" pitchFamily="34" charset="0"/>
              <a:buChar char="•"/>
            </a:pPr>
            <a:r>
              <a:rPr lang="en-US" sz="2000" b="1" i="1" dirty="0">
                <a:solidFill>
                  <a:schemeClr val="bg1"/>
                </a:solidFill>
                <a:latin typeface="Helvetica Now Text" panose="020B0504030202020204" pitchFamily="34" charset="0"/>
              </a:rPr>
              <a:t>Contact me with additional questions: robin.bouvier@aon.com</a:t>
            </a:r>
          </a:p>
        </p:txBody>
      </p:sp>
    </p:spTree>
    <p:extLst>
      <p:ext uri="{BB962C8B-B14F-4D97-AF65-F5344CB8AC3E}">
        <p14:creationId xmlns:p14="http://schemas.microsoft.com/office/powerpoint/2010/main" val="2326416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FEE9FF-A8A2-21CD-9825-29B5400643C7}"/>
              </a:ext>
            </a:extLst>
          </p:cNvPr>
          <p:cNvSpPr>
            <a:spLocks noGrp="1"/>
          </p:cNvSpPr>
          <p:nvPr>
            <p:ph type="sldNum" sz="quarter" idx="12"/>
          </p:nvPr>
        </p:nvSpPr>
        <p:spPr/>
        <p:txBody>
          <a:bodyPr/>
          <a:lstStyle/>
          <a:p>
            <a:fld id="{91D568E7-61F5-D04E-995D-81EF41C01A2A}" type="slidenum">
              <a:rPr lang="en-GB" smtClean="0"/>
              <a:t>4</a:t>
            </a:fld>
            <a:endParaRPr lang="en-GB"/>
          </a:p>
        </p:txBody>
      </p:sp>
      <p:sp>
        <p:nvSpPr>
          <p:cNvPr id="4" name="Text Placeholder 3">
            <a:extLst>
              <a:ext uri="{FF2B5EF4-FFF2-40B4-BE49-F238E27FC236}">
                <a16:creationId xmlns:a16="http://schemas.microsoft.com/office/drawing/2014/main" id="{EB00A934-787F-7BA1-285D-250E533658E0}"/>
              </a:ext>
            </a:extLst>
          </p:cNvPr>
          <p:cNvSpPr>
            <a:spLocks noGrp="1"/>
          </p:cNvSpPr>
          <p:nvPr>
            <p:ph type="body" sz="quarter" idx="14"/>
          </p:nvPr>
        </p:nvSpPr>
        <p:spPr>
          <a:xfrm>
            <a:off x="1142280" y="2164226"/>
            <a:ext cx="9982920" cy="2807824"/>
          </a:xfrm>
        </p:spPr>
        <p:txBody>
          <a:bodyPr/>
          <a:lstStyle/>
          <a:p>
            <a:r>
              <a:rPr lang="en-US" sz="7200" dirty="0"/>
              <a:t>How do teachers feel?</a:t>
            </a:r>
          </a:p>
        </p:txBody>
      </p:sp>
    </p:spTree>
    <p:extLst>
      <p:ext uri="{BB962C8B-B14F-4D97-AF65-F5344CB8AC3E}">
        <p14:creationId xmlns:p14="http://schemas.microsoft.com/office/powerpoint/2010/main" val="117360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55D0815-3876-433C-A33C-2A619EED80DA}"/>
              </a:ext>
            </a:extLst>
          </p:cNvPr>
          <p:cNvSpPr/>
          <p:nvPr/>
        </p:nvSpPr>
        <p:spPr>
          <a:xfrm>
            <a:off x="383169" y="868302"/>
            <a:ext cx="11604789" cy="50448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en-US" sz="1500">
              <a:solidFill>
                <a:srgbClr val="5D6D78"/>
              </a:solidFill>
              <a:latin typeface="Helvetica Now Text"/>
            </a:endParaRPr>
          </a:p>
        </p:txBody>
      </p:sp>
      <p:sp>
        <p:nvSpPr>
          <p:cNvPr id="25" name="TextBox 24">
            <a:extLst>
              <a:ext uri="{FF2B5EF4-FFF2-40B4-BE49-F238E27FC236}">
                <a16:creationId xmlns:a16="http://schemas.microsoft.com/office/drawing/2014/main" id="{3EACB4B0-7F5B-4885-8D42-374F3327D7F8}"/>
              </a:ext>
            </a:extLst>
          </p:cNvPr>
          <p:cNvSpPr txBox="1"/>
          <p:nvPr/>
        </p:nvSpPr>
        <p:spPr>
          <a:xfrm>
            <a:off x="4549716" y="1055471"/>
            <a:ext cx="2960747" cy="461665"/>
          </a:xfrm>
          <a:prstGeom prst="rect">
            <a:avLst/>
          </a:prstGeom>
          <a:noFill/>
        </p:spPr>
        <p:txBody>
          <a:bodyPr wrap="none" lIns="0" rIns="0" rtlCol="0" anchor="ctr">
            <a:spAutoFit/>
          </a:bodyPr>
          <a:lstStyle/>
          <a:p>
            <a:pPr algn="ctr" defTabSz="914355"/>
            <a:r>
              <a:rPr lang="en-US" sz="2400" b="1">
                <a:solidFill>
                  <a:srgbClr val="007585"/>
                </a:solidFill>
                <a:latin typeface="Helvetica Now Text" panose="020B0504030202020204" pitchFamily="34" charset="0"/>
              </a:rPr>
              <a:t>Emotional Wellbeing</a:t>
            </a:r>
          </a:p>
        </p:txBody>
      </p:sp>
      <p:sp>
        <p:nvSpPr>
          <p:cNvPr id="19" name="TextBox 18">
            <a:extLst>
              <a:ext uri="{FF2B5EF4-FFF2-40B4-BE49-F238E27FC236}">
                <a16:creationId xmlns:a16="http://schemas.microsoft.com/office/drawing/2014/main" id="{BF5669E3-EECC-4410-92F7-06FCD4C5AE7D}"/>
              </a:ext>
            </a:extLst>
          </p:cNvPr>
          <p:cNvSpPr txBox="1"/>
          <p:nvPr/>
        </p:nvSpPr>
        <p:spPr>
          <a:xfrm>
            <a:off x="1115069" y="2062222"/>
            <a:ext cx="2148596" cy="338554"/>
          </a:xfrm>
          <a:prstGeom prst="rect">
            <a:avLst/>
          </a:prstGeom>
          <a:noFill/>
        </p:spPr>
        <p:txBody>
          <a:bodyPr wrap="square" lIns="0" rIns="0" rtlCol="0" anchor="ctr">
            <a:spAutoFit/>
          </a:bodyPr>
          <a:lstStyle/>
          <a:p>
            <a:pPr algn="ctr" defTabSz="914355"/>
            <a:r>
              <a:rPr lang="en-US" sz="1600" b="1">
                <a:solidFill>
                  <a:srgbClr val="007585"/>
                </a:solidFill>
                <a:latin typeface="Helvetica Now Text" panose="020B0504030202020204" pitchFamily="34" charset="0"/>
              </a:rPr>
              <a:t>Emotional Fitness</a:t>
            </a:r>
          </a:p>
        </p:txBody>
      </p:sp>
      <p:sp>
        <p:nvSpPr>
          <p:cNvPr id="20" name="Text Placeholder 3">
            <a:extLst>
              <a:ext uri="{FF2B5EF4-FFF2-40B4-BE49-F238E27FC236}">
                <a16:creationId xmlns:a16="http://schemas.microsoft.com/office/drawing/2014/main" id="{F08B6B06-5959-4FFB-A443-8126E6C9609D}"/>
              </a:ext>
            </a:extLst>
          </p:cNvPr>
          <p:cNvSpPr txBox="1">
            <a:spLocks/>
          </p:cNvSpPr>
          <p:nvPr/>
        </p:nvSpPr>
        <p:spPr>
          <a:xfrm>
            <a:off x="1241820" y="2485639"/>
            <a:ext cx="2194560" cy="1994669"/>
          </a:xfrm>
          <a:prstGeom prst="rect">
            <a:avLst/>
          </a:prstGeom>
        </p:spPr>
        <p:txBody>
          <a:bodyPr wrap="square" lIns="0" tIns="22860" rIns="0" bIns="22860" anchor="t" anchorCtr="0">
            <a:noAutofit/>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defTabSz="914355">
              <a:spcBef>
                <a:spcPts val="200"/>
              </a:spcBef>
              <a:buClr>
                <a:srgbClr val="000000"/>
              </a:buClr>
              <a:buNone/>
            </a:pPr>
            <a:r>
              <a:rPr lang="en-US" b="1" dirty="0">
                <a:solidFill>
                  <a:srgbClr val="000000"/>
                </a:solidFill>
                <a:latin typeface="Helvetica Now Text"/>
              </a:rPr>
              <a:t>Life qualities and feelings that are foundational to positive emotional health</a:t>
            </a:r>
          </a:p>
          <a:p>
            <a:pPr defTabSz="914355">
              <a:spcBef>
                <a:spcPts val="200"/>
              </a:spcBef>
              <a:buClr>
                <a:srgbClr val="000000"/>
              </a:buClr>
              <a:buFont typeface="Arial" panose="020B0604020202020204" pitchFamily="34" charset="0"/>
              <a:buChar char="•"/>
            </a:pPr>
            <a:r>
              <a:rPr lang="en-US" b="1" dirty="0">
                <a:solidFill>
                  <a:srgbClr val="000000"/>
                </a:solidFill>
                <a:latin typeface="Helvetica Now Text"/>
              </a:rPr>
              <a:t>Essentials</a:t>
            </a:r>
          </a:p>
          <a:p>
            <a:pPr defTabSz="914355">
              <a:spcBef>
                <a:spcPts val="200"/>
              </a:spcBef>
              <a:buClr>
                <a:srgbClr val="000000"/>
              </a:buClr>
              <a:buFont typeface="Arial" panose="020B0604020202020204" pitchFamily="34" charset="0"/>
              <a:buChar char="•"/>
            </a:pPr>
            <a:r>
              <a:rPr lang="en-US" b="1" dirty="0">
                <a:solidFill>
                  <a:srgbClr val="000000"/>
                </a:solidFill>
                <a:latin typeface="Helvetica Now Text"/>
              </a:rPr>
              <a:t>Belonging</a:t>
            </a:r>
          </a:p>
          <a:p>
            <a:pPr defTabSz="914355">
              <a:spcBef>
                <a:spcPts val="200"/>
              </a:spcBef>
              <a:buClr>
                <a:srgbClr val="000000"/>
              </a:buClr>
              <a:buFont typeface="Arial" panose="020B0604020202020204" pitchFamily="34" charset="0"/>
              <a:buChar char="•"/>
            </a:pPr>
            <a:r>
              <a:rPr lang="en-US" b="1" dirty="0">
                <a:solidFill>
                  <a:srgbClr val="000000"/>
                </a:solidFill>
                <a:latin typeface="Helvetica Now Text"/>
              </a:rPr>
              <a:t>Purpose</a:t>
            </a:r>
          </a:p>
          <a:p>
            <a:pPr defTabSz="914355">
              <a:spcBef>
                <a:spcPts val="200"/>
              </a:spcBef>
              <a:buClr>
                <a:srgbClr val="000000"/>
              </a:buClr>
              <a:buFont typeface="Arial" panose="020B0604020202020204" pitchFamily="34" charset="0"/>
              <a:buChar char="•"/>
            </a:pPr>
            <a:r>
              <a:rPr lang="en-US" b="1" dirty="0">
                <a:solidFill>
                  <a:srgbClr val="000000"/>
                </a:solidFill>
                <a:latin typeface="Helvetica Now Text"/>
              </a:rPr>
              <a:t>Flourishing</a:t>
            </a:r>
            <a:endParaRPr lang="en-US" b="1" dirty="0">
              <a:solidFill>
                <a:srgbClr val="000000"/>
              </a:solidFill>
              <a:latin typeface="Helvetica Now Text" panose="020B0504030202020204" pitchFamily="34" charset="0"/>
            </a:endParaRPr>
          </a:p>
        </p:txBody>
      </p:sp>
      <p:sp>
        <p:nvSpPr>
          <p:cNvPr id="16" name="TextBox 15">
            <a:extLst>
              <a:ext uri="{FF2B5EF4-FFF2-40B4-BE49-F238E27FC236}">
                <a16:creationId xmlns:a16="http://schemas.microsoft.com/office/drawing/2014/main" id="{027E30C5-7C28-4F8A-86A3-226A69C0D06C}"/>
              </a:ext>
            </a:extLst>
          </p:cNvPr>
          <p:cNvSpPr txBox="1"/>
          <p:nvPr/>
        </p:nvSpPr>
        <p:spPr>
          <a:xfrm>
            <a:off x="6007218" y="2027059"/>
            <a:ext cx="2460067" cy="338554"/>
          </a:xfrm>
          <a:prstGeom prst="rect">
            <a:avLst/>
          </a:prstGeom>
          <a:noFill/>
        </p:spPr>
        <p:txBody>
          <a:bodyPr wrap="square" lIns="0" rIns="0" rtlCol="0" anchor="ctr">
            <a:spAutoFit/>
          </a:bodyPr>
          <a:lstStyle/>
          <a:p>
            <a:pPr algn="ctr" defTabSz="914355"/>
            <a:r>
              <a:rPr lang="en-US" sz="1600" b="1" dirty="0">
                <a:solidFill>
                  <a:srgbClr val="007585"/>
                </a:solidFill>
                <a:latin typeface="Helvetica Now Text" panose="020B0504030202020204" pitchFamily="34" charset="0"/>
              </a:rPr>
              <a:t>Mental Illness</a:t>
            </a:r>
          </a:p>
        </p:txBody>
      </p:sp>
      <p:sp>
        <p:nvSpPr>
          <p:cNvPr id="17" name="Text Placeholder 3">
            <a:extLst>
              <a:ext uri="{FF2B5EF4-FFF2-40B4-BE49-F238E27FC236}">
                <a16:creationId xmlns:a16="http://schemas.microsoft.com/office/drawing/2014/main" id="{0FD47CF7-DAD7-4A7A-B166-E823B899BA46}"/>
              </a:ext>
            </a:extLst>
          </p:cNvPr>
          <p:cNvSpPr txBox="1">
            <a:spLocks/>
          </p:cNvSpPr>
          <p:nvPr/>
        </p:nvSpPr>
        <p:spPr>
          <a:xfrm>
            <a:off x="6237694" y="2474525"/>
            <a:ext cx="1981216" cy="3170099"/>
          </a:xfrm>
          <a:prstGeom prst="rect">
            <a:avLst/>
          </a:prstGeom>
        </p:spPr>
        <p:txBody>
          <a:bodyPr wrap="square" lIns="0" rIns="0" anchor="t" anchorCtr="0">
            <a:noAutofit/>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defTabSz="914355">
              <a:spcBef>
                <a:spcPts val="200"/>
              </a:spcBef>
              <a:buClr>
                <a:srgbClr val="000000"/>
              </a:buClr>
              <a:buNone/>
            </a:pPr>
            <a:r>
              <a:rPr lang="en-US">
                <a:solidFill>
                  <a:srgbClr val="000000"/>
                </a:solidFill>
                <a:latin typeface="Helvetica Now Text" panose="020B0504030202020204" pitchFamily="34" charset="0"/>
              </a:rPr>
              <a:t>Mental illnesses are conditions that affect a person’s thinking, feeling, mood or behavior and may be occasional or chronic, such as:</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rPr>
              <a:t>Depression</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rPr>
              <a:t>Anxiety</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rPr>
              <a:t>Bipolar disorder</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rPr>
              <a:t>Schizophrenia</a:t>
            </a:r>
            <a:endParaRPr lang="en-US" sz="1100">
              <a:solidFill>
                <a:srgbClr val="000000"/>
              </a:solidFill>
              <a:latin typeface="Helvetica Now Text" panose="020B0504030202020204" pitchFamily="34" charset="0"/>
            </a:endParaRPr>
          </a:p>
        </p:txBody>
      </p:sp>
      <p:sp>
        <p:nvSpPr>
          <p:cNvPr id="13" name="TextBox 12">
            <a:extLst>
              <a:ext uri="{FF2B5EF4-FFF2-40B4-BE49-F238E27FC236}">
                <a16:creationId xmlns:a16="http://schemas.microsoft.com/office/drawing/2014/main" id="{C9DEA480-49B0-47BA-9014-2EF0BF4B9401}"/>
              </a:ext>
            </a:extLst>
          </p:cNvPr>
          <p:cNvSpPr txBox="1"/>
          <p:nvPr/>
        </p:nvSpPr>
        <p:spPr>
          <a:xfrm>
            <a:off x="8560739" y="2050142"/>
            <a:ext cx="2553978" cy="292388"/>
          </a:xfrm>
          <a:prstGeom prst="rect">
            <a:avLst/>
          </a:prstGeom>
          <a:noFill/>
        </p:spPr>
        <p:txBody>
          <a:bodyPr wrap="square" lIns="0" tIns="22860" rIns="0" bIns="22860" rtlCol="0" anchor="ctr">
            <a:spAutoFit/>
          </a:bodyPr>
          <a:lstStyle/>
          <a:p>
            <a:pPr algn="ctr" defTabSz="914355"/>
            <a:r>
              <a:rPr lang="en-US" sz="1600" b="1">
                <a:solidFill>
                  <a:srgbClr val="007585"/>
                </a:solidFill>
                <a:latin typeface="Helvetica Now Text"/>
              </a:rPr>
              <a:t>Substance Use Disorder</a:t>
            </a:r>
          </a:p>
        </p:txBody>
      </p:sp>
      <p:sp>
        <p:nvSpPr>
          <p:cNvPr id="14" name="Text Placeholder 3">
            <a:extLst>
              <a:ext uri="{FF2B5EF4-FFF2-40B4-BE49-F238E27FC236}">
                <a16:creationId xmlns:a16="http://schemas.microsoft.com/office/drawing/2014/main" id="{B00A9A32-84A6-4989-B0E0-43817BAEFB1B}"/>
              </a:ext>
            </a:extLst>
          </p:cNvPr>
          <p:cNvSpPr txBox="1">
            <a:spLocks/>
          </p:cNvSpPr>
          <p:nvPr/>
        </p:nvSpPr>
        <p:spPr>
          <a:xfrm>
            <a:off x="8602557" y="2459918"/>
            <a:ext cx="2611321" cy="2298065"/>
          </a:xfrm>
          <a:prstGeom prst="rect">
            <a:avLst/>
          </a:prstGeom>
        </p:spPr>
        <p:txBody>
          <a:bodyPr wrap="square" lIns="0" rIns="0" anchor="t" anchorCtr="0">
            <a:noAutofit/>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defTabSz="914355">
              <a:spcBef>
                <a:spcPts val="200"/>
              </a:spcBef>
              <a:buClr>
                <a:srgbClr val="000000"/>
              </a:buClr>
              <a:buNone/>
            </a:pPr>
            <a:r>
              <a:rPr lang="en-US">
                <a:solidFill>
                  <a:srgbClr val="000000"/>
                </a:solidFill>
                <a:latin typeface="Helvetica Now Text" panose="020B0504030202020204" pitchFamily="34" charset="0"/>
              </a:rPr>
              <a:t>Recurrent use of substances or addictive behaviors causing clinically significant impairment, such as health problems and failure to meet major responsibilities at work, school, or home</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rPr>
              <a:t>Alcohol</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rPr>
              <a:t>Drugs</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rPr>
              <a:t>Gambling</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rPr>
              <a:t>Food</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rPr>
              <a:t>Exercise</a:t>
            </a:r>
            <a:endParaRPr lang="en-US" baseline="30000">
              <a:solidFill>
                <a:srgbClr val="000000"/>
              </a:solidFill>
              <a:latin typeface="Helvetica Now Text" panose="020B0504030202020204" pitchFamily="34" charset="0"/>
            </a:endParaRPr>
          </a:p>
          <a:p>
            <a:pPr marL="0" indent="0" algn="ctr" defTabSz="914355">
              <a:spcBef>
                <a:spcPts val="200"/>
              </a:spcBef>
              <a:buClr>
                <a:srgbClr val="000000"/>
              </a:buClr>
              <a:buNone/>
            </a:pPr>
            <a:endParaRPr lang="en-US">
              <a:solidFill>
                <a:srgbClr val="000000"/>
              </a:solidFill>
              <a:latin typeface="Helvetica Now Text" panose="020B0504030202020204" pitchFamily="34" charset="0"/>
            </a:endParaRPr>
          </a:p>
        </p:txBody>
      </p:sp>
      <p:sp>
        <p:nvSpPr>
          <p:cNvPr id="49" name="Text Placeholder 3">
            <a:extLst>
              <a:ext uri="{FF2B5EF4-FFF2-40B4-BE49-F238E27FC236}">
                <a16:creationId xmlns:a16="http://schemas.microsoft.com/office/drawing/2014/main" id="{C05A5BD2-7F63-4AB3-82A0-5A7BD8CBB590}"/>
              </a:ext>
            </a:extLst>
          </p:cNvPr>
          <p:cNvSpPr txBox="1">
            <a:spLocks/>
          </p:cNvSpPr>
          <p:nvPr/>
        </p:nvSpPr>
        <p:spPr>
          <a:xfrm>
            <a:off x="306126" y="1452957"/>
            <a:ext cx="11447929" cy="338554"/>
          </a:xfrm>
          <a:prstGeom prst="rect">
            <a:avLst/>
          </a:prstGeom>
        </p:spPr>
        <p:txBody>
          <a:bodyPr wrap="square" lIns="0" rIns="0" anchor="ctr" anchorCtr="0">
            <a:spAutoFit/>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defTabSz="914355">
              <a:spcBef>
                <a:spcPts val="200"/>
              </a:spcBef>
              <a:buClr>
                <a:srgbClr val="000000"/>
              </a:buClr>
              <a:buNone/>
            </a:pPr>
            <a:r>
              <a:rPr lang="en-US" sz="1600">
                <a:solidFill>
                  <a:srgbClr val="000000"/>
                </a:solidFill>
                <a:latin typeface="Helvetica Now Text" panose="020B0504030202020204" pitchFamily="34" charset="0"/>
              </a:rPr>
              <a:t>Attitudes and reactions to daily living that contribute to overall quality of life</a:t>
            </a:r>
          </a:p>
        </p:txBody>
      </p:sp>
      <p:sp>
        <p:nvSpPr>
          <p:cNvPr id="27" name="Slide Number Placeholder 1">
            <a:extLst>
              <a:ext uri="{FF2B5EF4-FFF2-40B4-BE49-F238E27FC236}">
                <a16:creationId xmlns:a16="http://schemas.microsoft.com/office/drawing/2014/main" id="{FCD9B8CE-10EC-447F-8B0A-37433AADBC2C}"/>
              </a:ext>
            </a:extLst>
          </p:cNvPr>
          <p:cNvSpPr>
            <a:spLocks noGrp="1"/>
          </p:cNvSpPr>
          <p:nvPr>
            <p:ph type="sldNum" sz="quarter" idx="12"/>
          </p:nvPr>
        </p:nvSpPr>
        <p:spPr/>
        <p:txBody>
          <a:bodyPr/>
          <a:lstStyle/>
          <a:p>
            <a:pPr defTabSz="914355"/>
            <a:fld id="{91D568E7-61F5-D04E-995D-81EF41C01A2A}" type="slidenum">
              <a:rPr lang="en-GB">
                <a:solidFill>
                  <a:srgbClr val="000000"/>
                </a:solidFill>
              </a:rPr>
              <a:pPr defTabSz="914355"/>
              <a:t>5</a:t>
            </a:fld>
            <a:endParaRPr lang="en-GB">
              <a:solidFill>
                <a:srgbClr val="000000"/>
              </a:solidFill>
            </a:endParaRPr>
          </a:p>
        </p:txBody>
      </p:sp>
      <p:sp>
        <p:nvSpPr>
          <p:cNvPr id="51" name="Title 50">
            <a:extLst>
              <a:ext uri="{FF2B5EF4-FFF2-40B4-BE49-F238E27FC236}">
                <a16:creationId xmlns:a16="http://schemas.microsoft.com/office/drawing/2014/main" id="{9C509388-66A4-4541-BF32-8BBFB62685CB}"/>
              </a:ext>
            </a:extLst>
          </p:cNvPr>
          <p:cNvSpPr>
            <a:spLocks noGrp="1"/>
          </p:cNvSpPr>
          <p:nvPr>
            <p:ph type="title"/>
          </p:nvPr>
        </p:nvSpPr>
        <p:spPr/>
        <p:txBody>
          <a:bodyPr>
            <a:normAutofit/>
          </a:bodyPr>
          <a:lstStyle/>
          <a:p>
            <a:r>
              <a:rPr lang="en-US" sz="2400" dirty="0"/>
              <a:t>Getting Grounded</a:t>
            </a:r>
          </a:p>
        </p:txBody>
      </p:sp>
      <p:sp>
        <p:nvSpPr>
          <p:cNvPr id="2" name="Footer Placeholder 3">
            <a:extLst>
              <a:ext uri="{FF2B5EF4-FFF2-40B4-BE49-F238E27FC236}">
                <a16:creationId xmlns:a16="http://schemas.microsoft.com/office/drawing/2014/main" id="{EA5A697D-23B5-6D68-1131-975DFB24C7BF}"/>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defPPr>
              <a:defRPr lang="en-US"/>
            </a:defPPr>
            <a:lvl1pPr marL="0" marR="0" indent="0" algn="r" defTabSz="914355" rtl="0" eaLnBrk="1" fontAlgn="auto" latinLnBrk="0" hangingPunct="1">
              <a:lnSpc>
                <a:spcPct val="100000"/>
              </a:lnSpc>
              <a:spcBef>
                <a:spcPts val="0"/>
              </a:spcBef>
              <a:spcAft>
                <a:spcPts val="0"/>
              </a:spcAft>
              <a:buClrTx/>
              <a:buSzTx/>
              <a:buFontTx/>
              <a:buNone/>
              <a:tabLst/>
              <a:defRPr sz="400" b="0" i="0" kern="1200">
                <a:solidFill>
                  <a:schemeClr val="tx1"/>
                </a:solidFill>
                <a:latin typeface="Helvetica Now Text" panose="020B050403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Health Learning Afternoon_November 2023</a:t>
            </a:r>
            <a:endParaRPr lang="en-GB">
              <a:solidFill>
                <a:srgbClr val="000000"/>
              </a:solidFill>
            </a:endParaRPr>
          </a:p>
        </p:txBody>
      </p:sp>
      <p:sp>
        <p:nvSpPr>
          <p:cNvPr id="15" name="Rectangle 14">
            <a:extLst>
              <a:ext uri="{FF2B5EF4-FFF2-40B4-BE49-F238E27FC236}">
                <a16:creationId xmlns:a16="http://schemas.microsoft.com/office/drawing/2014/main" id="{BB03EE7E-C8A5-4370-B0C6-B6007E986B50}"/>
              </a:ext>
            </a:extLst>
          </p:cNvPr>
          <p:cNvSpPr/>
          <p:nvPr/>
        </p:nvSpPr>
        <p:spPr>
          <a:xfrm>
            <a:off x="1611321" y="6175986"/>
            <a:ext cx="5272805" cy="261610"/>
          </a:xfrm>
          <a:prstGeom prst="rect">
            <a:avLst/>
          </a:prstGeom>
        </p:spPr>
        <p:txBody>
          <a:bodyPr vert="horz" lIns="0" tIns="0" rIns="0" bIns="0" rtlCol="0" anchor="ctr">
            <a:noAutofit/>
          </a:bodyPr>
          <a:lstStyle/>
          <a:p>
            <a:pPr defTabSz="914355"/>
            <a:r>
              <a:rPr lang="en-US" sz="400">
                <a:solidFill>
                  <a:srgbClr val="000000"/>
                </a:solidFill>
                <a:latin typeface="Times New Roman" panose="02020603050405020304" pitchFamily="18" charset="0"/>
              </a:rPr>
              <a:t> </a:t>
            </a:r>
            <a:endParaRPr lang="en-US" sz="525">
              <a:solidFill>
                <a:srgbClr val="82939A"/>
              </a:solidFill>
              <a:latin typeface="Helvetica Now Text Light" panose="020B0404030202020204" pitchFamily="34" charset="0"/>
            </a:endParaRPr>
          </a:p>
        </p:txBody>
      </p:sp>
      <p:cxnSp>
        <p:nvCxnSpPr>
          <p:cNvPr id="18" name="Straight Connector 17">
            <a:extLst>
              <a:ext uri="{FF2B5EF4-FFF2-40B4-BE49-F238E27FC236}">
                <a16:creationId xmlns:a16="http://schemas.microsoft.com/office/drawing/2014/main" id="{39D7DF6A-D116-4C80-9947-EBE9286D1437}"/>
              </a:ext>
            </a:extLst>
          </p:cNvPr>
          <p:cNvCxnSpPr>
            <a:cxnSpLocks/>
          </p:cNvCxnSpPr>
          <p:nvPr/>
        </p:nvCxnSpPr>
        <p:spPr>
          <a:xfrm>
            <a:off x="3536781" y="2093094"/>
            <a:ext cx="0" cy="2679496"/>
          </a:xfrm>
          <a:prstGeom prst="line">
            <a:avLst/>
          </a:prstGeom>
          <a:ln w="25400">
            <a:solidFill>
              <a:schemeClr val="bg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DD35F73-E3A9-4CF1-93D6-C0C93CCAFA46}"/>
              </a:ext>
            </a:extLst>
          </p:cNvPr>
          <p:cNvCxnSpPr>
            <a:cxnSpLocks/>
          </p:cNvCxnSpPr>
          <p:nvPr/>
        </p:nvCxnSpPr>
        <p:spPr>
          <a:xfrm>
            <a:off x="6053478" y="2057400"/>
            <a:ext cx="0" cy="3390900"/>
          </a:xfrm>
          <a:prstGeom prst="line">
            <a:avLst/>
          </a:prstGeom>
          <a:ln w="25400">
            <a:solidFill>
              <a:schemeClr val="bg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5C1D90-7170-4F93-BDAD-93E16B4A5C81}"/>
              </a:ext>
            </a:extLst>
          </p:cNvPr>
          <p:cNvCxnSpPr>
            <a:cxnSpLocks/>
          </p:cNvCxnSpPr>
          <p:nvPr/>
        </p:nvCxnSpPr>
        <p:spPr>
          <a:xfrm>
            <a:off x="8376577" y="2050142"/>
            <a:ext cx="0" cy="2614711"/>
          </a:xfrm>
          <a:prstGeom prst="line">
            <a:avLst/>
          </a:prstGeom>
          <a:ln w="25400">
            <a:solidFill>
              <a:schemeClr val="bg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16E7DD6-1A04-40CB-9E86-CAE2C82CF366}"/>
              </a:ext>
            </a:extLst>
          </p:cNvPr>
          <p:cNvSpPr txBox="1"/>
          <p:nvPr/>
        </p:nvSpPr>
        <p:spPr>
          <a:xfrm>
            <a:off x="3719346" y="2062222"/>
            <a:ext cx="2148596" cy="338554"/>
          </a:xfrm>
          <a:prstGeom prst="rect">
            <a:avLst/>
          </a:prstGeom>
          <a:noFill/>
        </p:spPr>
        <p:txBody>
          <a:bodyPr wrap="square" lIns="0" rIns="0" rtlCol="0" anchor="ctr">
            <a:spAutoFit/>
          </a:bodyPr>
          <a:lstStyle/>
          <a:p>
            <a:pPr algn="ctr" defTabSz="914355"/>
            <a:r>
              <a:rPr lang="en-US" sz="1600" b="1">
                <a:solidFill>
                  <a:srgbClr val="007585"/>
                </a:solidFill>
                <a:latin typeface="Helvetica Now Text" panose="020B0504030202020204" pitchFamily="34" charset="0"/>
              </a:rPr>
              <a:t>Neurodiversity</a:t>
            </a:r>
          </a:p>
        </p:txBody>
      </p:sp>
      <p:sp>
        <p:nvSpPr>
          <p:cNvPr id="29" name="Text Placeholder 3">
            <a:extLst>
              <a:ext uri="{FF2B5EF4-FFF2-40B4-BE49-F238E27FC236}">
                <a16:creationId xmlns:a16="http://schemas.microsoft.com/office/drawing/2014/main" id="{3B2CA05B-B42C-4614-9B48-136B6EF98808}"/>
              </a:ext>
            </a:extLst>
          </p:cNvPr>
          <p:cNvSpPr txBox="1">
            <a:spLocks/>
          </p:cNvSpPr>
          <p:nvPr/>
        </p:nvSpPr>
        <p:spPr>
          <a:xfrm>
            <a:off x="3709412" y="2459918"/>
            <a:ext cx="2194560" cy="2984819"/>
          </a:xfrm>
          <a:prstGeom prst="rect">
            <a:avLst/>
          </a:prstGeom>
        </p:spPr>
        <p:txBody>
          <a:bodyPr wrap="square" lIns="0" rIns="0" anchor="t" anchorCtr="0">
            <a:noAutofit/>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defTabSz="914355">
              <a:spcBef>
                <a:spcPts val="200"/>
              </a:spcBef>
              <a:buClr>
                <a:srgbClr val="000000"/>
              </a:buClr>
              <a:buNone/>
            </a:pPr>
            <a:r>
              <a:rPr lang="en-US">
                <a:solidFill>
                  <a:srgbClr val="000000"/>
                </a:solidFill>
                <a:latin typeface="Helvetica Now Text" panose="020B0504030202020204" pitchFamily="34" charset="0"/>
                <a:ea typeface="Times New Roman" panose="02020603050405020304" pitchFamily="18" charset="0"/>
              </a:rPr>
              <a:t>A neurodivergent individual is someone who has a less typical cognitive variation such as:</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ea typeface="Times New Roman" panose="02020603050405020304" pitchFamily="18" charset="0"/>
              </a:rPr>
              <a:t>Autism Spectrum Disorder</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ea typeface="Times New Roman" panose="02020603050405020304" pitchFamily="18" charset="0"/>
              </a:rPr>
              <a:t>Attention Deficit Hyperactivity Disorder (ADHD)</a:t>
            </a:r>
          </a:p>
          <a:p>
            <a:pPr defTabSz="914355">
              <a:spcBef>
                <a:spcPts val="200"/>
              </a:spcBef>
              <a:buClr>
                <a:srgbClr val="000000"/>
              </a:buClr>
              <a:buFont typeface="Arial" panose="020B0604020202020204" pitchFamily="34" charset="0"/>
              <a:buChar char="•"/>
            </a:pPr>
            <a:r>
              <a:rPr lang="en-US">
                <a:solidFill>
                  <a:srgbClr val="000000"/>
                </a:solidFill>
                <a:latin typeface="Helvetica Now Text" panose="020B0504030202020204" pitchFamily="34" charset="0"/>
                <a:ea typeface="Times New Roman" panose="02020603050405020304" pitchFamily="18" charset="0"/>
              </a:rPr>
              <a:t>Dyslexia</a:t>
            </a:r>
            <a:endParaRPr lang="en-US" sz="1100">
              <a:solidFill>
                <a:srgbClr val="000000"/>
              </a:solidFill>
              <a:latin typeface="Helvetica Now Text" panose="020B0504030202020204" pitchFamily="34" charset="0"/>
              <a:ea typeface="Times New Roman" panose="02020603050405020304" pitchFamily="18" charset="0"/>
            </a:endParaRPr>
          </a:p>
        </p:txBody>
      </p:sp>
      <p:cxnSp>
        <p:nvCxnSpPr>
          <p:cNvPr id="30" name="Straight Connector 29">
            <a:extLst>
              <a:ext uri="{FF2B5EF4-FFF2-40B4-BE49-F238E27FC236}">
                <a16:creationId xmlns:a16="http://schemas.microsoft.com/office/drawing/2014/main" id="{9448FA8D-D96E-41CB-BB83-4B701D269F2E}"/>
              </a:ext>
            </a:extLst>
          </p:cNvPr>
          <p:cNvCxnSpPr>
            <a:cxnSpLocks/>
          </p:cNvCxnSpPr>
          <p:nvPr/>
        </p:nvCxnSpPr>
        <p:spPr>
          <a:xfrm>
            <a:off x="1101896" y="2342530"/>
            <a:ext cx="0" cy="2114691"/>
          </a:xfrm>
          <a:prstGeom prst="line">
            <a:avLst/>
          </a:prstGeom>
          <a:ln w="25400">
            <a:solidFill>
              <a:schemeClr val="bg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4D04052-A576-4955-936B-F8B856CDBB04}"/>
              </a:ext>
            </a:extLst>
          </p:cNvPr>
          <p:cNvSpPr txBox="1"/>
          <p:nvPr/>
        </p:nvSpPr>
        <p:spPr>
          <a:xfrm>
            <a:off x="1101896" y="6260196"/>
            <a:ext cx="6097656" cy="323165"/>
          </a:xfrm>
          <a:prstGeom prst="rect">
            <a:avLst/>
          </a:prstGeom>
          <a:noFill/>
        </p:spPr>
        <p:txBody>
          <a:bodyPr wrap="square">
            <a:spAutoFit/>
          </a:bodyPr>
          <a:lstStyle/>
          <a:p>
            <a:pPr defTabSz="914355" fontAlgn="base"/>
            <a:r>
              <a:rPr lang="en-US" sz="500" b="1" dirty="0">
                <a:latin typeface="Helvetica Now Text" panose="020B0504030202020204" pitchFamily="34" charset="0"/>
              </a:rPr>
              <a:t>Sources:​ </a:t>
            </a:r>
          </a:p>
          <a:p>
            <a:pPr defTabSz="914355" fontAlgn="base"/>
            <a:r>
              <a:rPr lang="en-US" sz="500" dirty="0">
                <a:latin typeface="Helvetica Now Text" panose="020B0504030202020204" pitchFamily="34" charset="0"/>
              </a:rPr>
              <a:t>SAMHSA — Substance Abuse and Mental Health Services Association. ​</a:t>
            </a:r>
          </a:p>
          <a:p>
            <a:pPr defTabSz="914355" fontAlgn="base"/>
            <a:r>
              <a:rPr lang="en-US" sz="500" dirty="0">
                <a:latin typeface="Helvetica Now Text" panose="020B0504030202020204" pitchFamily="34" charset="0"/>
              </a:rPr>
              <a:t>CDC</a:t>
            </a:r>
          </a:p>
        </p:txBody>
      </p:sp>
    </p:spTree>
    <p:extLst>
      <p:ext uri="{BB962C8B-B14F-4D97-AF65-F5344CB8AC3E}">
        <p14:creationId xmlns:p14="http://schemas.microsoft.com/office/powerpoint/2010/main" val="208619227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ED519C-1110-5FD2-49C4-B86B5C9861B7}"/>
              </a:ext>
            </a:extLst>
          </p:cNvPr>
          <p:cNvSpPr>
            <a:spLocks noGrp="1"/>
          </p:cNvSpPr>
          <p:nvPr>
            <p:ph type="sldNum" sz="quarter" idx="12"/>
          </p:nvPr>
        </p:nvSpPr>
        <p:spPr/>
        <p:txBody>
          <a:bodyPr/>
          <a:lstStyle/>
          <a:p>
            <a:pPr defTabSz="914355"/>
            <a:fld id="{91D568E7-61F5-D04E-995D-81EF41C01A2A}" type="slidenum">
              <a:rPr lang="en-GB">
                <a:solidFill>
                  <a:srgbClr val="000000"/>
                </a:solidFill>
              </a:rPr>
              <a:pPr defTabSz="914355"/>
              <a:t>6</a:t>
            </a:fld>
            <a:endParaRPr lang="en-GB">
              <a:solidFill>
                <a:srgbClr val="000000"/>
              </a:solidFill>
            </a:endParaRPr>
          </a:p>
        </p:txBody>
      </p:sp>
      <p:sp>
        <p:nvSpPr>
          <p:cNvPr id="3" name="Title 2">
            <a:extLst>
              <a:ext uri="{FF2B5EF4-FFF2-40B4-BE49-F238E27FC236}">
                <a16:creationId xmlns:a16="http://schemas.microsoft.com/office/drawing/2014/main" id="{73BF6FF2-D686-4E24-A2A0-776A773367CE}"/>
              </a:ext>
            </a:extLst>
          </p:cNvPr>
          <p:cNvSpPr>
            <a:spLocks noGrp="1"/>
          </p:cNvSpPr>
          <p:nvPr>
            <p:ph type="title"/>
          </p:nvPr>
        </p:nvSpPr>
        <p:spPr/>
        <p:txBody>
          <a:bodyPr/>
          <a:lstStyle/>
          <a:p>
            <a:r>
              <a:rPr lang="en-US" dirty="0"/>
              <a:t>Current State of Emotional Wellbeing</a:t>
            </a:r>
          </a:p>
        </p:txBody>
      </p:sp>
      <p:sp>
        <p:nvSpPr>
          <p:cNvPr id="28" name="Subtitle 4">
            <a:extLst>
              <a:ext uri="{FF2B5EF4-FFF2-40B4-BE49-F238E27FC236}">
                <a16:creationId xmlns:a16="http://schemas.microsoft.com/office/drawing/2014/main" id="{ECDA91B5-E8D1-83C0-44F5-567C3E8FDB8B}"/>
              </a:ext>
            </a:extLst>
          </p:cNvPr>
          <p:cNvSpPr txBox="1">
            <a:spLocks/>
          </p:cNvSpPr>
          <p:nvPr/>
        </p:nvSpPr>
        <p:spPr>
          <a:xfrm>
            <a:off x="2107869" y="1262186"/>
            <a:ext cx="9702312" cy="633416"/>
          </a:xfrm>
          <a:prstGeom prst="rect">
            <a:avLst/>
          </a:prstGeom>
        </p:spPr>
        <p:txBody>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defTabSz="914355">
              <a:spcAft>
                <a:spcPts val="700"/>
              </a:spcAft>
            </a:pPr>
            <a:r>
              <a:rPr lang="en-US" sz="2200" dirty="0">
                <a:solidFill>
                  <a:srgbClr val="007585"/>
                </a:solidFill>
              </a:rPr>
              <a:t>People Are Suffering</a:t>
            </a:r>
            <a:endParaRPr lang="en-US" sz="2200" dirty="0">
              <a:solidFill>
                <a:srgbClr val="007585"/>
              </a:solidFill>
              <a:highlight>
                <a:srgbClr val="FFFF00"/>
              </a:highlight>
            </a:endParaRPr>
          </a:p>
        </p:txBody>
      </p:sp>
      <p:sp>
        <p:nvSpPr>
          <p:cNvPr id="56" name="Rectangle 55">
            <a:extLst>
              <a:ext uri="{FF2B5EF4-FFF2-40B4-BE49-F238E27FC236}">
                <a16:creationId xmlns:a16="http://schemas.microsoft.com/office/drawing/2014/main" id="{99E1E043-CC44-36CD-D15C-9258C7714D06}"/>
              </a:ext>
            </a:extLst>
          </p:cNvPr>
          <p:cNvSpPr/>
          <p:nvPr/>
        </p:nvSpPr>
        <p:spPr>
          <a:xfrm>
            <a:off x="1189686" y="2072524"/>
            <a:ext cx="4483751" cy="3523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en-GB" sz="2800" b="1">
              <a:solidFill>
                <a:srgbClr val="000000"/>
              </a:solidFill>
              <a:latin typeface="Helvetica Now Text"/>
            </a:endParaRPr>
          </a:p>
        </p:txBody>
      </p:sp>
      <p:sp>
        <p:nvSpPr>
          <p:cNvPr id="57" name="TextBox 56">
            <a:extLst>
              <a:ext uri="{FF2B5EF4-FFF2-40B4-BE49-F238E27FC236}">
                <a16:creationId xmlns:a16="http://schemas.microsoft.com/office/drawing/2014/main" id="{408B6CEC-6D2F-1853-A930-11D1D9E2A651}"/>
              </a:ext>
            </a:extLst>
          </p:cNvPr>
          <p:cNvSpPr txBox="1"/>
          <p:nvPr/>
        </p:nvSpPr>
        <p:spPr>
          <a:xfrm>
            <a:off x="1305929" y="2563670"/>
            <a:ext cx="1179476" cy="600437"/>
          </a:xfrm>
          <a:prstGeom prst="rect">
            <a:avLst/>
          </a:prstGeom>
          <a:noFill/>
        </p:spPr>
        <p:txBody>
          <a:bodyPr wrap="square" lIns="0" tIns="0" rIns="0" bIns="0" rtlCol="0">
            <a:noAutofit/>
          </a:bodyPr>
          <a:lstStyle/>
          <a:p>
            <a:pPr defTabSz="914355">
              <a:lnSpc>
                <a:spcPct val="117000"/>
              </a:lnSpc>
              <a:spcAft>
                <a:spcPts val="500"/>
              </a:spcAft>
            </a:pPr>
            <a:r>
              <a:rPr lang="en-US" sz="3600" b="1" dirty="0">
                <a:solidFill>
                  <a:srgbClr val="007585"/>
                </a:solidFill>
                <a:latin typeface="Helvetica Now Text"/>
              </a:rPr>
              <a:t>76%</a:t>
            </a:r>
          </a:p>
          <a:p>
            <a:pPr defTabSz="914355">
              <a:lnSpc>
                <a:spcPct val="117000"/>
              </a:lnSpc>
              <a:spcAft>
                <a:spcPts val="500"/>
              </a:spcAft>
            </a:pPr>
            <a:endParaRPr lang="en-US" sz="3600" dirty="0">
              <a:solidFill>
                <a:srgbClr val="5D6D78"/>
              </a:solidFill>
              <a:latin typeface="Helvetica Now Text"/>
            </a:endParaRPr>
          </a:p>
        </p:txBody>
      </p:sp>
      <p:sp>
        <p:nvSpPr>
          <p:cNvPr id="58" name="TextBox 57">
            <a:extLst>
              <a:ext uri="{FF2B5EF4-FFF2-40B4-BE49-F238E27FC236}">
                <a16:creationId xmlns:a16="http://schemas.microsoft.com/office/drawing/2014/main" id="{A355E279-DBF7-CDA9-A195-A7981CF69318}"/>
              </a:ext>
            </a:extLst>
          </p:cNvPr>
          <p:cNvSpPr txBox="1"/>
          <p:nvPr/>
        </p:nvSpPr>
        <p:spPr>
          <a:xfrm>
            <a:off x="2593860" y="2524373"/>
            <a:ext cx="3041042" cy="1091583"/>
          </a:xfrm>
          <a:prstGeom prst="rect">
            <a:avLst/>
          </a:prstGeom>
          <a:noFill/>
        </p:spPr>
        <p:txBody>
          <a:bodyPr wrap="square" lIns="0" tIns="0" rIns="0" bIns="0" rtlCol="0" anchor="ctr">
            <a:noAutofit/>
          </a:bodyPr>
          <a:lstStyle/>
          <a:p>
            <a:pPr defTabSz="914355">
              <a:spcAft>
                <a:spcPts val="500"/>
              </a:spcAft>
            </a:pPr>
            <a:r>
              <a:rPr lang="en-US" sz="2000" dirty="0">
                <a:solidFill>
                  <a:srgbClr val="5D6D78"/>
                </a:solidFill>
                <a:latin typeface="Helvetica Now Text"/>
                <a:ea typeface="Times New Roman" panose="02020603050405020304" pitchFamily="18" charset="0"/>
              </a:rPr>
              <a:t>of adults reported at least one symptom of a mental health condition</a:t>
            </a:r>
            <a:r>
              <a:rPr lang="en-US" sz="2000" baseline="30000" dirty="0">
                <a:solidFill>
                  <a:srgbClr val="5D6D78"/>
                </a:solidFill>
                <a:latin typeface="Helvetica Now Text"/>
                <a:ea typeface="Times New Roman" panose="02020603050405020304" pitchFamily="18" charset="0"/>
              </a:rPr>
              <a:t>1</a:t>
            </a:r>
          </a:p>
          <a:p>
            <a:pPr defTabSz="914355">
              <a:spcAft>
                <a:spcPts val="500"/>
              </a:spcAft>
            </a:pPr>
            <a:endParaRPr lang="en-US" sz="1800" dirty="0">
              <a:solidFill>
                <a:srgbClr val="5D6D78"/>
              </a:solidFill>
              <a:latin typeface="Helvetica Now Text"/>
            </a:endParaRPr>
          </a:p>
        </p:txBody>
      </p:sp>
      <p:sp>
        <p:nvSpPr>
          <p:cNvPr id="60" name="TextBox 59">
            <a:extLst>
              <a:ext uri="{FF2B5EF4-FFF2-40B4-BE49-F238E27FC236}">
                <a16:creationId xmlns:a16="http://schemas.microsoft.com/office/drawing/2014/main" id="{9018CC78-7C07-054B-FF66-C560EE1AC0D5}"/>
              </a:ext>
            </a:extLst>
          </p:cNvPr>
          <p:cNvSpPr txBox="1"/>
          <p:nvPr/>
        </p:nvSpPr>
        <p:spPr>
          <a:xfrm>
            <a:off x="6726192" y="2144227"/>
            <a:ext cx="5399454" cy="952065"/>
          </a:xfrm>
          <a:prstGeom prst="rect">
            <a:avLst/>
          </a:prstGeom>
          <a:noFill/>
        </p:spPr>
        <p:txBody>
          <a:bodyPr wrap="square" lIns="0" tIns="0" rIns="0" bIns="0" rtlCol="0">
            <a:noAutofit/>
          </a:bodyPr>
          <a:lstStyle/>
          <a:p>
            <a:pPr defTabSz="914355">
              <a:spcAft>
                <a:spcPts val="500"/>
              </a:spcAft>
            </a:pPr>
            <a:endParaRPr lang="en-US" sz="1600" dirty="0">
              <a:solidFill>
                <a:srgbClr val="5D6D78"/>
              </a:solidFill>
              <a:latin typeface="Helvetica Now Text"/>
            </a:endParaRPr>
          </a:p>
        </p:txBody>
      </p:sp>
      <p:grpSp>
        <p:nvGrpSpPr>
          <p:cNvPr id="7" name="Group 6">
            <a:extLst>
              <a:ext uri="{FF2B5EF4-FFF2-40B4-BE49-F238E27FC236}">
                <a16:creationId xmlns:a16="http://schemas.microsoft.com/office/drawing/2014/main" id="{FE145708-A5E4-9729-A1A0-524B66B49729}"/>
              </a:ext>
            </a:extLst>
          </p:cNvPr>
          <p:cNvGrpSpPr/>
          <p:nvPr/>
        </p:nvGrpSpPr>
        <p:grpSpPr>
          <a:xfrm>
            <a:off x="1123554" y="1127589"/>
            <a:ext cx="822960" cy="776616"/>
            <a:chOff x="10582886" y="5491729"/>
            <a:chExt cx="3200400" cy="3200400"/>
          </a:xfrm>
        </p:grpSpPr>
        <p:sp>
          <p:nvSpPr>
            <p:cNvPr id="9" name="Oval 8">
              <a:extLst>
                <a:ext uri="{FF2B5EF4-FFF2-40B4-BE49-F238E27FC236}">
                  <a16:creationId xmlns:a16="http://schemas.microsoft.com/office/drawing/2014/main" id="{408EBC7A-BC2F-EFB0-DEEB-A60FA73FB3F4}"/>
                </a:ext>
              </a:extLst>
            </p:cNvPr>
            <p:cNvSpPr/>
            <p:nvPr/>
          </p:nvSpPr>
          <p:spPr>
            <a:xfrm>
              <a:off x="10582886" y="5491729"/>
              <a:ext cx="3200400" cy="3200400"/>
            </a:xfrm>
            <a:prstGeom prst="ellipse">
              <a:avLst/>
            </a:prstGeom>
            <a:solidFill>
              <a:schemeClr val="bg1"/>
            </a:solidFill>
            <a:ln w="38100">
              <a:solidFill>
                <a:srgbClr val="007585"/>
              </a:solidFill>
            </a:ln>
          </p:spPr>
          <p:style>
            <a:lnRef idx="0">
              <a:scrgbClr r="0" g="0" b="0"/>
            </a:lnRef>
            <a:fillRef idx="0">
              <a:scrgbClr r="0" g="0" b="0"/>
            </a:fillRef>
            <a:effectRef idx="0">
              <a:scrgbClr r="0" g="0" b="0"/>
            </a:effectRef>
            <a:fontRef idx="minor">
              <a:schemeClr val="lt1"/>
            </a:fontRef>
          </p:style>
          <p:txBody>
            <a:bodyPr rtlCol="0" anchor="ctr"/>
            <a:lstStyle/>
            <a:p>
              <a:pPr algn="ctr" defTabSz="914355"/>
              <a:endParaRPr lang="en-US" sz="1500">
                <a:solidFill>
                  <a:srgbClr val="5D6D78"/>
                </a:solidFill>
                <a:latin typeface="Helvetica Now Text"/>
              </a:endParaRPr>
            </a:p>
          </p:txBody>
        </p:sp>
        <p:pic>
          <p:nvPicPr>
            <p:cNvPr id="10" name="Picture 2" descr="Brain In Head Simple Stroke Icon PNG &amp; SVG Design For T-Shirts">
              <a:extLst>
                <a:ext uri="{FF2B5EF4-FFF2-40B4-BE49-F238E27FC236}">
                  <a16:creationId xmlns:a16="http://schemas.microsoft.com/office/drawing/2014/main" id="{B23D999B-88B0-C53B-C38E-84583DC0A6C3}"/>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11526" y="6020369"/>
              <a:ext cx="2007227" cy="2007227"/>
            </a:xfrm>
            <a:prstGeom prst="rect">
              <a:avLst/>
            </a:prstGeom>
            <a:noFill/>
            <a:ln w="38100">
              <a:noFill/>
            </a:ln>
            <a:extLst>
              <a:ext uri="{909E8E84-426E-40DD-AFC4-6F175D3DCCD1}">
                <a14:hiddenFill xmlns:a14="http://schemas.microsoft.com/office/drawing/2010/main">
                  <a:solidFill>
                    <a:srgbClr val="FFFFFF"/>
                  </a:solidFill>
                </a14:hiddenFill>
              </a:ext>
            </a:extLst>
          </p:spPr>
        </p:pic>
      </p:grpSp>
      <p:graphicFrame>
        <p:nvGraphicFramePr>
          <p:cNvPr id="13" name="Chart 12">
            <a:extLst>
              <a:ext uri="{FF2B5EF4-FFF2-40B4-BE49-F238E27FC236}">
                <a16:creationId xmlns:a16="http://schemas.microsoft.com/office/drawing/2014/main" id="{F8D6F781-E891-9902-9EFD-8356C8A844AB}"/>
              </a:ext>
            </a:extLst>
          </p:cNvPr>
          <p:cNvGraphicFramePr>
            <a:graphicFrameLocks/>
          </p:cNvGraphicFramePr>
          <p:nvPr>
            <p:extLst>
              <p:ext uri="{D42A27DB-BD31-4B8C-83A1-F6EECF244321}">
                <p14:modId xmlns:p14="http://schemas.microsoft.com/office/powerpoint/2010/main" val="559288928"/>
              </p:ext>
            </p:extLst>
          </p:nvPr>
        </p:nvGraphicFramePr>
        <p:xfrm>
          <a:off x="6518565" y="2289487"/>
          <a:ext cx="4691378" cy="330632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F6C05899-CAB1-CEA5-9FD5-5F0EFDBBC5D4}"/>
              </a:ext>
            </a:extLst>
          </p:cNvPr>
          <p:cNvSpPr txBox="1"/>
          <p:nvPr/>
        </p:nvSpPr>
        <p:spPr>
          <a:xfrm>
            <a:off x="6518565" y="1314306"/>
            <a:ext cx="4691378" cy="776616"/>
          </a:xfrm>
          <a:prstGeom prst="rect">
            <a:avLst/>
          </a:prstGeom>
          <a:noFill/>
        </p:spPr>
        <p:txBody>
          <a:bodyPr wrap="square" lIns="0" tIns="0" rIns="0" bIns="0" rtlCol="0">
            <a:noAutofit/>
          </a:bodyPr>
          <a:lstStyle/>
          <a:p>
            <a:pPr algn="ctr" defTabSz="914355">
              <a:spcAft>
                <a:spcPts val="500"/>
              </a:spcAft>
            </a:pPr>
            <a:r>
              <a:rPr lang="en-US" dirty="0">
                <a:latin typeface="Helvetica Now Text"/>
                <a:ea typeface="Times New Roman" panose="02020603050405020304" pitchFamily="18" charset="0"/>
              </a:rPr>
              <a:t>% of Population Who Feel Down, Depressed or Hopeless</a:t>
            </a:r>
          </a:p>
        </p:txBody>
      </p:sp>
      <p:sp>
        <p:nvSpPr>
          <p:cNvPr id="18" name="TextBox 17">
            <a:extLst>
              <a:ext uri="{FF2B5EF4-FFF2-40B4-BE49-F238E27FC236}">
                <a16:creationId xmlns:a16="http://schemas.microsoft.com/office/drawing/2014/main" id="{C4D7EDAB-AD04-C0B6-9CCC-1A86345C86B3}"/>
              </a:ext>
            </a:extLst>
          </p:cNvPr>
          <p:cNvSpPr txBox="1"/>
          <p:nvPr/>
        </p:nvSpPr>
        <p:spPr>
          <a:xfrm>
            <a:off x="1259490" y="3577176"/>
            <a:ext cx="4168218" cy="1605568"/>
          </a:xfrm>
          <a:prstGeom prst="rect">
            <a:avLst/>
          </a:prstGeom>
          <a:noFill/>
        </p:spPr>
        <p:txBody>
          <a:bodyPr wrap="square">
            <a:spAutoFit/>
          </a:bodyPr>
          <a:lstStyle/>
          <a:p>
            <a:pPr marL="285750" indent="-285750" defTabSz="914355">
              <a:spcAft>
                <a:spcPts val="500"/>
              </a:spcAft>
              <a:buFont typeface="Arial" panose="020B0604020202020204" pitchFamily="34" charset="0"/>
              <a:buChar char="•"/>
            </a:pPr>
            <a:r>
              <a:rPr lang="en-US" b="1" dirty="0">
                <a:solidFill>
                  <a:srgbClr val="007585"/>
                </a:solidFill>
                <a:latin typeface="Helvetica Now Text"/>
                <a:ea typeface="Times New Roman" panose="02020603050405020304" pitchFamily="18" charset="0"/>
              </a:rPr>
              <a:t>21% </a:t>
            </a:r>
            <a:r>
              <a:rPr lang="en-US" sz="1800" dirty="0">
                <a:solidFill>
                  <a:srgbClr val="5D6D78"/>
                </a:solidFill>
                <a:latin typeface="Helvetica Now Text"/>
                <a:ea typeface="Times New Roman" panose="02020603050405020304" pitchFamily="18" charset="0"/>
              </a:rPr>
              <a:t>experience a mental illness</a:t>
            </a:r>
            <a:endParaRPr lang="en-US" sz="800" dirty="0">
              <a:solidFill>
                <a:srgbClr val="5D6D78"/>
              </a:solidFill>
              <a:latin typeface="Helvetica Now Text"/>
              <a:ea typeface="Times New Roman" panose="02020603050405020304" pitchFamily="18" charset="0"/>
            </a:endParaRPr>
          </a:p>
          <a:p>
            <a:pPr marL="285750" indent="-285750" defTabSz="914355">
              <a:spcAft>
                <a:spcPts val="500"/>
              </a:spcAft>
              <a:buFont typeface="Arial" panose="020B0604020202020204" pitchFamily="34" charset="0"/>
              <a:buChar char="•"/>
            </a:pPr>
            <a:r>
              <a:rPr lang="en-US" b="1" dirty="0">
                <a:solidFill>
                  <a:srgbClr val="007585"/>
                </a:solidFill>
                <a:latin typeface="Helvetica Now Text"/>
              </a:rPr>
              <a:t>15% </a:t>
            </a:r>
            <a:r>
              <a:rPr lang="en-US" sz="1800" dirty="0">
                <a:solidFill>
                  <a:srgbClr val="5D6D78"/>
                </a:solidFill>
                <a:latin typeface="Helvetica Now Text"/>
              </a:rPr>
              <a:t>have a substance use disorder</a:t>
            </a:r>
            <a:endParaRPr lang="en-US" sz="1600" dirty="0">
              <a:solidFill>
                <a:srgbClr val="5D6D78"/>
              </a:solidFill>
              <a:latin typeface="Helvetica Now Text"/>
            </a:endParaRPr>
          </a:p>
          <a:p>
            <a:pPr marL="285750" indent="-285750" defTabSz="914355">
              <a:spcAft>
                <a:spcPts val="300"/>
              </a:spcAft>
              <a:buFont typeface="Arial" panose="020B0604020202020204" pitchFamily="34" charset="0"/>
              <a:buChar char="•"/>
            </a:pPr>
            <a:r>
              <a:rPr lang="en-US" b="1" dirty="0">
                <a:solidFill>
                  <a:srgbClr val="007585"/>
                </a:solidFill>
                <a:latin typeface="Helvetica Now Text"/>
              </a:rPr>
              <a:t>5% </a:t>
            </a:r>
            <a:r>
              <a:rPr lang="en-US" sz="1800" dirty="0">
                <a:solidFill>
                  <a:srgbClr val="5D6D78"/>
                </a:solidFill>
                <a:latin typeface="Helvetica Now Text"/>
              </a:rPr>
              <a:t>have seriously considered suicide</a:t>
            </a:r>
            <a:endParaRPr lang="en-US" sz="1600" dirty="0">
              <a:solidFill>
                <a:srgbClr val="5D6D78"/>
              </a:solidFill>
              <a:latin typeface="Helvetica Now Text"/>
            </a:endParaRPr>
          </a:p>
        </p:txBody>
      </p:sp>
      <p:sp>
        <p:nvSpPr>
          <p:cNvPr id="19" name="TextBox 18">
            <a:extLst>
              <a:ext uri="{FF2B5EF4-FFF2-40B4-BE49-F238E27FC236}">
                <a16:creationId xmlns:a16="http://schemas.microsoft.com/office/drawing/2014/main" id="{704CFCEF-FADD-E3EF-0734-BD20CA1D6390}"/>
              </a:ext>
            </a:extLst>
          </p:cNvPr>
          <p:cNvSpPr txBox="1"/>
          <p:nvPr/>
        </p:nvSpPr>
        <p:spPr>
          <a:xfrm>
            <a:off x="1189686" y="6144217"/>
            <a:ext cx="8925864" cy="584807"/>
          </a:xfrm>
          <a:prstGeom prst="rect">
            <a:avLst/>
          </a:prstGeom>
          <a:noFill/>
        </p:spPr>
        <p:txBody>
          <a:bodyPr wrap="square" lIns="0" tIns="0" rIns="0" bIns="0" rtlCol="0">
            <a:noAutofit/>
          </a:bodyPr>
          <a:lstStyle/>
          <a:p>
            <a:pPr defTabSz="914355"/>
            <a:r>
              <a:rPr lang="en-US" sz="500" b="1" dirty="0">
                <a:latin typeface="Helvetica Now Text" panose="020B0504030202020204" pitchFamily="34" charset="0"/>
                <a:ea typeface="MS Mincho" panose="02020609040205080304" pitchFamily="49" charset="-128"/>
                <a:cs typeface="Arial" panose="020B0604020202020204" pitchFamily="34" charset="0"/>
              </a:rPr>
              <a:t>Sources: </a:t>
            </a:r>
          </a:p>
          <a:p>
            <a:pPr marL="114296" indent="-114296" defTabSz="914355">
              <a:lnSpc>
                <a:spcPct val="98000"/>
              </a:lnSpc>
              <a:spcBef>
                <a:spcPts val="100"/>
              </a:spcBef>
              <a:buFontTx/>
              <a:buAutoNum type="arabicPeriod"/>
            </a:pPr>
            <a:r>
              <a:rPr lang="en-US" sz="500" dirty="0">
                <a:latin typeface="Helvetica Now Text" panose="020B0504030202020204" pitchFamily="34" charset="0"/>
              </a:rPr>
              <a:t>“Workplace Mental Health &amp; Well-Being.” Current Priorities of the U.S. Surgeon General, </a:t>
            </a:r>
            <a:r>
              <a:rPr lang="en-US" sz="500" u="sng" dirty="0">
                <a:latin typeface="Helvetica Now Text" panose="020B0504030202020204" pitchFamily="34" charset="0"/>
                <a:hlinkClick r:id="rId5">
                  <a:extLst>
                    <a:ext uri="{A12FA001-AC4F-418D-AE19-62706E023703}">
                      <ahyp:hlinkClr xmlns:ahyp="http://schemas.microsoft.com/office/drawing/2018/hyperlinkcolor" val="tx"/>
                    </a:ext>
                  </a:extLst>
                </a:hlinkClick>
              </a:rPr>
              <a:t>Workplace Mental Health &amp; Well-Being — Current Priorities of the U.S. Surgeon General (hhs.gov)</a:t>
            </a:r>
            <a:r>
              <a:rPr lang="en-US" sz="500" dirty="0">
                <a:latin typeface="Helvetica Now Text" panose="020B0504030202020204" pitchFamily="34" charset="0"/>
              </a:rPr>
              <a:t>​</a:t>
            </a:r>
          </a:p>
          <a:p>
            <a:pPr marL="114296" indent="-114296" defTabSz="914355">
              <a:lnSpc>
                <a:spcPct val="98000"/>
              </a:lnSpc>
              <a:spcBef>
                <a:spcPts val="100"/>
              </a:spcBef>
              <a:buFontTx/>
              <a:buAutoNum type="arabicPeriod"/>
            </a:pPr>
            <a:r>
              <a:rPr lang="en-US" sz="500" dirty="0">
                <a:latin typeface="Helvetica Now Text" panose="020B0504030202020204" pitchFamily="34" charset="0"/>
              </a:rPr>
              <a:t>Massey, Stephen. “The Business Case for Workplace Mental Health.” Health Action Alliance, 2 May 2022, </a:t>
            </a:r>
            <a:r>
              <a:rPr lang="en-US" sz="500" dirty="0">
                <a:latin typeface="Helvetica Now Text" panose="020B0504030202020204" pitchFamily="34" charset="0"/>
                <a:hlinkClick r:id="rId6">
                  <a:extLst>
                    <a:ext uri="{A12FA001-AC4F-418D-AE19-62706E023703}">
                      <ahyp:hlinkClr xmlns:ahyp="http://schemas.microsoft.com/office/drawing/2018/hyperlinkcolor" val="tx"/>
                    </a:ext>
                  </a:extLst>
                </a:hlinkClick>
              </a:rPr>
              <a:t>https://www.healthaction.org/updates/05-03-22-digest</a:t>
            </a:r>
            <a:r>
              <a:rPr lang="en-US" sz="500" dirty="0">
                <a:latin typeface="Helvetica Now Text" panose="020B0504030202020204" pitchFamily="34" charset="0"/>
              </a:rPr>
              <a:t>.</a:t>
            </a:r>
          </a:p>
          <a:p>
            <a:pPr marL="114296" indent="-114296" defTabSz="914355">
              <a:lnSpc>
                <a:spcPct val="98000"/>
              </a:lnSpc>
              <a:spcBef>
                <a:spcPts val="100"/>
              </a:spcBef>
              <a:buFontTx/>
              <a:buAutoNum type="arabicPeriod"/>
            </a:pPr>
            <a:r>
              <a:rPr lang="en-US" sz="500" dirty="0">
                <a:latin typeface="Helvetica Now Text" panose="020B0504030202020204" pitchFamily="34" charset="0"/>
              </a:rPr>
              <a:t>“What Employers Need to Know about Mental Health in the Workplace.” Mental Health in the Workplace - What Employers Need to Know | McLean Hospital, 9 June 2022, </a:t>
            </a:r>
            <a:r>
              <a:rPr lang="en-US" sz="500" dirty="0">
                <a:latin typeface="Helvetica Now Text" panose="020B0504030202020204" pitchFamily="34" charset="0"/>
                <a:hlinkClick r:id="rId7">
                  <a:extLst>
                    <a:ext uri="{A12FA001-AC4F-418D-AE19-62706E023703}">
                      <ahyp:hlinkClr xmlns:ahyp="http://schemas.microsoft.com/office/drawing/2018/hyperlinkcolor" val="tx"/>
                    </a:ext>
                  </a:extLst>
                </a:hlinkClick>
              </a:rPr>
              <a:t>https://www.mcleanhospital.org/essential/what-employers-need-know-about-mental-health-workplace</a:t>
            </a:r>
            <a:r>
              <a:rPr lang="en-US" sz="500" dirty="0">
                <a:latin typeface="Helvetica Now Text" panose="020B0504030202020204" pitchFamily="34" charset="0"/>
              </a:rPr>
              <a:t>.</a:t>
            </a:r>
          </a:p>
          <a:p>
            <a:pPr marL="114296" indent="-114296" defTabSz="914355">
              <a:lnSpc>
                <a:spcPct val="98000"/>
              </a:lnSpc>
              <a:spcBef>
                <a:spcPts val="100"/>
              </a:spcBef>
              <a:buFontTx/>
              <a:buAutoNum type="arabicPeriod"/>
            </a:pPr>
            <a:endParaRPr lang="en-US" sz="500" dirty="0">
              <a:latin typeface="Helvetica Now Text" panose="020B0504030202020204" pitchFamily="34" charset="0"/>
            </a:endParaRPr>
          </a:p>
          <a:p>
            <a:pPr marL="114296" indent="-114296" defTabSz="914355">
              <a:lnSpc>
                <a:spcPct val="98000"/>
              </a:lnSpc>
              <a:spcBef>
                <a:spcPts val="100"/>
              </a:spcBef>
              <a:buFontTx/>
              <a:buAutoNum type="arabicPeriod"/>
            </a:pPr>
            <a:endParaRPr lang="en-US" sz="500" dirty="0">
              <a:latin typeface="Helvetica Now Text" panose="020B0504030202020204" pitchFamily="34" charset="0"/>
            </a:endParaRPr>
          </a:p>
          <a:p>
            <a:pPr marL="114296" indent="-114296" defTabSz="914355">
              <a:lnSpc>
                <a:spcPct val="98000"/>
              </a:lnSpc>
              <a:spcBef>
                <a:spcPts val="100"/>
              </a:spcBef>
              <a:buFontTx/>
              <a:buAutoNum type="arabicPeriod"/>
            </a:pPr>
            <a:endParaRPr lang="en-US" sz="500" dirty="0">
              <a:latin typeface="Helvetica Now Text" panose="020B0504030202020204" pitchFamily="34" charset="0"/>
            </a:endParaRPr>
          </a:p>
          <a:p>
            <a:pPr marL="114296" indent="-114296" defTabSz="914355">
              <a:lnSpc>
                <a:spcPct val="98000"/>
              </a:lnSpc>
              <a:spcBef>
                <a:spcPts val="100"/>
              </a:spcBef>
              <a:buFontTx/>
              <a:buAutoNum type="arabicPeriod"/>
            </a:pPr>
            <a:endParaRPr lang="en-US" sz="500" dirty="0">
              <a:latin typeface="Helvetica Now Text" panose="020B050403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02BFC5A-1AEB-71D9-8448-781A39755473}"/>
              </a:ext>
            </a:extLst>
          </p:cNvPr>
          <p:cNvSpPr txBox="1"/>
          <p:nvPr/>
        </p:nvSpPr>
        <p:spPr>
          <a:xfrm>
            <a:off x="7860323" y="2848710"/>
            <a:ext cx="2637692" cy="439614"/>
          </a:xfrm>
          <a:prstGeom prst="rect">
            <a:avLst/>
          </a:prstGeom>
          <a:noFill/>
          <a:ln w="38100">
            <a:solidFill>
              <a:schemeClr val="accent1"/>
            </a:solidFill>
          </a:ln>
        </p:spPr>
        <p:txBody>
          <a:bodyPr wrap="square" lIns="0" tIns="0" rIns="0" bIns="0" rtlCol="0">
            <a:noAutofit/>
          </a:bodyPr>
          <a:lstStyle/>
          <a:p>
            <a:pPr marL="0" algn="l">
              <a:lnSpc>
                <a:spcPct val="117000"/>
              </a:lnSpc>
              <a:spcAft>
                <a:spcPts val="1000"/>
              </a:spcAft>
            </a:pPr>
            <a:endParaRPr lang="en-US" sz="2400" b="0" i="0" dirty="0" err="1">
              <a:solidFill>
                <a:schemeClr val="tx1"/>
              </a:solidFill>
              <a:latin typeface="Helvetica Now Text" panose="020B0504030202020204" pitchFamily="34" charset="77"/>
            </a:endParaRPr>
          </a:p>
        </p:txBody>
      </p:sp>
    </p:spTree>
    <p:extLst>
      <p:ext uri="{BB962C8B-B14F-4D97-AF65-F5344CB8AC3E}">
        <p14:creationId xmlns:p14="http://schemas.microsoft.com/office/powerpoint/2010/main" val="276581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2C46E-E582-31C3-9AB7-B85866BC8548}"/>
              </a:ext>
            </a:extLst>
          </p:cNvPr>
          <p:cNvSpPr>
            <a:spLocks noGrp="1"/>
          </p:cNvSpPr>
          <p:nvPr>
            <p:ph type="sldNum" sz="quarter" idx="12"/>
          </p:nvPr>
        </p:nvSpPr>
        <p:spPr/>
        <p:txBody>
          <a:bodyPr/>
          <a:lstStyle/>
          <a:p>
            <a:fld id="{91D568E7-61F5-D04E-995D-81EF41C01A2A}" type="slidenum">
              <a:rPr lang="en-GB" smtClean="0"/>
              <a:pPr/>
              <a:t>7</a:t>
            </a:fld>
            <a:endParaRPr lang="en-GB"/>
          </a:p>
        </p:txBody>
      </p:sp>
      <p:sp>
        <p:nvSpPr>
          <p:cNvPr id="3" name="Title 2">
            <a:extLst>
              <a:ext uri="{FF2B5EF4-FFF2-40B4-BE49-F238E27FC236}">
                <a16:creationId xmlns:a16="http://schemas.microsoft.com/office/drawing/2014/main" id="{68B5FE5E-3719-698C-081E-23A756A1EC1B}"/>
              </a:ext>
            </a:extLst>
          </p:cNvPr>
          <p:cNvSpPr>
            <a:spLocks noGrp="1"/>
          </p:cNvSpPr>
          <p:nvPr>
            <p:ph type="title"/>
          </p:nvPr>
        </p:nvSpPr>
        <p:spPr/>
        <p:txBody>
          <a:bodyPr/>
          <a:lstStyle/>
          <a:p>
            <a:r>
              <a:rPr lang="en-US" dirty="0"/>
              <a:t>We Know Students Are Suffering – And This Impacts Teachers</a:t>
            </a:r>
          </a:p>
        </p:txBody>
      </p:sp>
      <p:sp>
        <p:nvSpPr>
          <p:cNvPr id="4" name="Subtitle 3">
            <a:extLst>
              <a:ext uri="{FF2B5EF4-FFF2-40B4-BE49-F238E27FC236}">
                <a16:creationId xmlns:a16="http://schemas.microsoft.com/office/drawing/2014/main" id="{40B43AF5-7A2C-433C-58E1-E3D492F82D0B}"/>
              </a:ext>
            </a:extLst>
          </p:cNvPr>
          <p:cNvSpPr>
            <a:spLocks noGrp="1"/>
          </p:cNvSpPr>
          <p:nvPr>
            <p:ph type="subTitle" idx="13"/>
          </p:nvPr>
        </p:nvSpPr>
        <p:spPr/>
        <p:txBody>
          <a:bodyPr/>
          <a:lstStyle/>
          <a:p>
            <a:r>
              <a:rPr lang="en-US" dirty="0"/>
              <a:t>State of K-12 Student Wellbeing</a:t>
            </a:r>
          </a:p>
        </p:txBody>
      </p:sp>
      <p:sp>
        <p:nvSpPr>
          <p:cNvPr id="5" name="Content Placeholder 4">
            <a:extLst>
              <a:ext uri="{FF2B5EF4-FFF2-40B4-BE49-F238E27FC236}">
                <a16:creationId xmlns:a16="http://schemas.microsoft.com/office/drawing/2014/main" id="{240E0D2C-7BB1-6B1E-4C4C-E31CBE95ACCA}"/>
              </a:ext>
            </a:extLst>
          </p:cNvPr>
          <p:cNvSpPr>
            <a:spLocks noGrp="1"/>
          </p:cNvSpPr>
          <p:nvPr>
            <p:ph sz="quarter" idx="14"/>
          </p:nvPr>
        </p:nvSpPr>
        <p:spPr>
          <a:xfrm>
            <a:off x="6575935" y="4056068"/>
            <a:ext cx="4953719" cy="1944682"/>
          </a:xfrm>
        </p:spPr>
        <p:txBody>
          <a:bodyPr/>
          <a:lstStyle/>
          <a:p>
            <a:r>
              <a:rPr lang="en-US" sz="1800" b="0" i="0" dirty="0">
                <a:solidFill>
                  <a:srgbClr val="000000"/>
                </a:solidFill>
                <a:effectLst/>
                <a:latin typeface="Helvetica Now Text" panose="020B0504030202020204" pitchFamily="34" charset="0"/>
              </a:rPr>
              <a:t>The most common barriers to providing effective mental health services include:</a:t>
            </a:r>
          </a:p>
          <a:p>
            <a:pPr marL="228600" indent="-228600">
              <a:buFont typeface="Arial" panose="020B0604020202020204" pitchFamily="34" charset="0"/>
              <a:buChar char="•"/>
            </a:pPr>
            <a:r>
              <a:rPr lang="en-US" sz="1800" b="0" dirty="0">
                <a:solidFill>
                  <a:srgbClr val="000000"/>
                </a:solidFill>
                <a:latin typeface="Helvetica Now Text" panose="020B0504030202020204" pitchFamily="34" charset="0"/>
              </a:rPr>
              <a:t>I</a:t>
            </a:r>
            <a:r>
              <a:rPr lang="en-US" sz="1800" b="0" i="0" dirty="0">
                <a:solidFill>
                  <a:srgbClr val="000000"/>
                </a:solidFill>
                <a:effectLst/>
                <a:latin typeface="Helvetica Now Text" panose="020B0504030202020204" pitchFamily="34" charset="0"/>
              </a:rPr>
              <a:t>nsufficient mental health professional staff coverage to manage caseload (55%)</a:t>
            </a:r>
          </a:p>
          <a:p>
            <a:pPr marL="228600" indent="-228600">
              <a:buFont typeface="Arial" panose="020B0604020202020204" pitchFamily="34" charset="0"/>
              <a:buChar char="•"/>
            </a:pPr>
            <a:r>
              <a:rPr lang="en-US" sz="1800" b="0" dirty="0">
                <a:solidFill>
                  <a:srgbClr val="000000"/>
                </a:solidFill>
                <a:latin typeface="Helvetica Now Text" panose="020B0504030202020204" pitchFamily="34" charset="0"/>
              </a:rPr>
              <a:t>I</a:t>
            </a:r>
            <a:r>
              <a:rPr lang="en-US" sz="1800" b="0" i="0" dirty="0">
                <a:solidFill>
                  <a:srgbClr val="000000"/>
                </a:solidFill>
                <a:effectLst/>
                <a:latin typeface="Helvetica Now Text" panose="020B0504030202020204" pitchFamily="34" charset="0"/>
              </a:rPr>
              <a:t>nadequate funding (54%)</a:t>
            </a:r>
          </a:p>
          <a:p>
            <a:pPr marL="228600" indent="-228600">
              <a:buFont typeface="Arial" panose="020B0604020202020204" pitchFamily="34" charset="0"/>
              <a:buChar char="•"/>
            </a:pPr>
            <a:r>
              <a:rPr lang="en-US" sz="1800" b="0" dirty="0">
                <a:solidFill>
                  <a:srgbClr val="000000"/>
                </a:solidFill>
                <a:latin typeface="Helvetica Now Text" panose="020B0504030202020204" pitchFamily="34" charset="0"/>
              </a:rPr>
              <a:t>I</a:t>
            </a:r>
            <a:r>
              <a:rPr lang="en-US" sz="1800" b="0" i="0" dirty="0">
                <a:solidFill>
                  <a:srgbClr val="000000"/>
                </a:solidFill>
                <a:effectLst/>
                <a:latin typeface="Helvetica Now Text" panose="020B0504030202020204" pitchFamily="34" charset="0"/>
              </a:rPr>
              <a:t>nadequate access to licensed mental health professionals (49%)</a:t>
            </a:r>
            <a:endParaRPr lang="en-US" sz="1800" dirty="0">
              <a:latin typeface="Helvetica Now Text" panose="020B0504030202020204" pitchFamily="34" charset="0"/>
            </a:endParaRPr>
          </a:p>
        </p:txBody>
      </p:sp>
      <p:sp>
        <p:nvSpPr>
          <p:cNvPr id="7" name="TextBox 6">
            <a:extLst>
              <a:ext uri="{FF2B5EF4-FFF2-40B4-BE49-F238E27FC236}">
                <a16:creationId xmlns:a16="http://schemas.microsoft.com/office/drawing/2014/main" id="{511BF5BC-EBA1-831A-D268-BFAC1D033190}"/>
              </a:ext>
            </a:extLst>
          </p:cNvPr>
          <p:cNvSpPr txBox="1"/>
          <p:nvPr/>
        </p:nvSpPr>
        <p:spPr>
          <a:xfrm>
            <a:off x="1123229" y="6167626"/>
            <a:ext cx="6438156" cy="400110"/>
          </a:xfrm>
          <a:prstGeom prst="rect">
            <a:avLst/>
          </a:prstGeom>
          <a:noFill/>
        </p:spPr>
        <p:txBody>
          <a:bodyPr wrap="square">
            <a:spAutoFit/>
          </a:bodyPr>
          <a:lstStyle/>
          <a:p>
            <a:r>
              <a:rPr lang="en-US" sz="500" b="1" dirty="0">
                <a:latin typeface="Helvetica Now Text" panose="020B0504030202020204" pitchFamily="34" charset="0"/>
                <a:hlinkClick r:id="rId2">
                  <a:extLst>
                    <a:ext uri="{A12FA001-AC4F-418D-AE19-62706E023703}">
                      <ahyp:hlinkClr xmlns:ahyp="http://schemas.microsoft.com/office/drawing/2018/hyperlinkcolor" val="tx"/>
                    </a:ext>
                  </a:extLst>
                </a:hlinkClick>
              </a:rPr>
              <a:t>Sources:</a:t>
            </a:r>
          </a:p>
          <a:p>
            <a:r>
              <a:rPr lang="en-US" sz="500" dirty="0">
                <a:latin typeface="Helvetica Now Text" panose="020B0504030202020204" pitchFamily="34" charset="0"/>
                <a:hlinkClick r:id="rId2">
                  <a:extLst>
                    <a:ext uri="{A12FA001-AC4F-418D-AE19-62706E023703}">
                      <ahyp:hlinkClr xmlns:ahyp="http://schemas.microsoft.com/office/drawing/2018/hyperlinkcolor" val="tx"/>
                    </a:ext>
                  </a:extLst>
                </a:hlinkClick>
              </a:rPr>
              <a:t>1. https://www.saferwatchapp.com/blog/student-mental-health/</a:t>
            </a:r>
          </a:p>
          <a:p>
            <a:r>
              <a:rPr lang="en-US" sz="500" b="0" i="0" dirty="0">
                <a:latin typeface="Helvetica Now Text" panose="020B0504030202020204" pitchFamily="34" charset="0"/>
              </a:rPr>
              <a:t>2. National Center for Education Statistics (NCES), the statistical center within the U.S. Department of Education's Institute of Education Sciences (IES).</a:t>
            </a:r>
            <a:endParaRPr lang="en-US" sz="500" dirty="0">
              <a:latin typeface="Helvetica Now Text" panose="020B0504030202020204" pitchFamily="34" charset="0"/>
              <a:hlinkClick r:id="rId2">
                <a:extLst>
                  <a:ext uri="{A12FA001-AC4F-418D-AE19-62706E023703}">
                    <ahyp:hlinkClr xmlns:ahyp="http://schemas.microsoft.com/office/drawing/2018/hyperlinkcolor" val="tx"/>
                  </a:ext>
                </a:extLst>
              </a:hlinkClick>
            </a:endParaRPr>
          </a:p>
          <a:p>
            <a:r>
              <a:rPr lang="en-US" sz="500" dirty="0">
                <a:latin typeface="Helvetica Now Text" panose="020B0504030202020204" pitchFamily="34" charset="0"/>
                <a:hlinkClick r:id="rId2">
                  <a:extLst>
                    <a:ext uri="{A12FA001-AC4F-418D-AE19-62706E023703}">
                      <ahyp:hlinkClr xmlns:ahyp="http://schemas.microsoft.com/office/drawing/2018/hyperlinkcolor" val="tx"/>
                    </a:ext>
                  </a:extLst>
                </a:hlinkClick>
              </a:rPr>
              <a:t>Press Release - Over Half of Public Schools Report Staffing and Funding Limit Their Efforts to Effectively Provide Mental Health Services to Students in Need - May 9, 2024</a:t>
            </a:r>
            <a:endParaRPr lang="en-US" sz="500" dirty="0">
              <a:latin typeface="Helvetica Now Text" panose="020B0504030202020204" pitchFamily="34" charset="0"/>
            </a:endParaRPr>
          </a:p>
        </p:txBody>
      </p:sp>
      <p:graphicFrame>
        <p:nvGraphicFramePr>
          <p:cNvPr id="8" name="Chart 7">
            <a:extLst>
              <a:ext uri="{FF2B5EF4-FFF2-40B4-BE49-F238E27FC236}">
                <a16:creationId xmlns:a16="http://schemas.microsoft.com/office/drawing/2014/main" id="{0F271AF5-3484-3436-ACD2-821861DFA571}"/>
              </a:ext>
            </a:extLst>
          </p:cNvPr>
          <p:cNvGraphicFramePr/>
          <p:nvPr>
            <p:extLst>
              <p:ext uri="{D42A27DB-BD31-4B8C-83A1-F6EECF244321}">
                <p14:modId xmlns:p14="http://schemas.microsoft.com/office/powerpoint/2010/main" val="1529426911"/>
              </p:ext>
            </p:extLst>
          </p:nvPr>
        </p:nvGraphicFramePr>
        <p:xfrm>
          <a:off x="6364032" y="1632218"/>
          <a:ext cx="1723293" cy="16599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516AA05C-CDBE-CAF7-4B6E-947701D4CB97}"/>
              </a:ext>
            </a:extLst>
          </p:cNvPr>
          <p:cNvSpPr txBox="1"/>
          <p:nvPr/>
        </p:nvSpPr>
        <p:spPr>
          <a:xfrm>
            <a:off x="8087325" y="1716465"/>
            <a:ext cx="3477499" cy="1972672"/>
          </a:xfrm>
          <a:prstGeom prst="rect">
            <a:avLst/>
          </a:prstGeom>
          <a:noFill/>
        </p:spPr>
        <p:txBody>
          <a:bodyPr wrap="square" lIns="0" tIns="0" rIns="0" bIns="0" rtlCol="0">
            <a:noAutofit/>
          </a:bodyPr>
          <a:lstStyle/>
          <a:p>
            <a:pPr marL="0" algn="l">
              <a:lnSpc>
                <a:spcPct val="117000"/>
              </a:lnSpc>
              <a:spcAft>
                <a:spcPts val="1000"/>
              </a:spcAft>
            </a:pPr>
            <a:r>
              <a:rPr lang="en-US" dirty="0">
                <a:solidFill>
                  <a:srgbClr val="000000"/>
                </a:solidFill>
                <a:latin typeface="Helvetica Now Text" panose="020B0504030202020204" pitchFamily="34" charset="0"/>
              </a:rPr>
              <a:t>P</a:t>
            </a:r>
            <a:r>
              <a:rPr lang="en-US" sz="1800" b="0" i="0" dirty="0">
                <a:solidFill>
                  <a:srgbClr val="000000"/>
                </a:solidFill>
                <a:effectLst/>
                <a:latin typeface="Helvetica Now Text" panose="020B0504030202020204" pitchFamily="34" charset="0"/>
              </a:rPr>
              <a:t>ercent of public schools reported that they are able to effectively provide mental health services to all students who need them, a nearly 10 percentage point decline from 2021-2022</a:t>
            </a:r>
            <a:r>
              <a:rPr lang="en-US" baseline="30000" dirty="0">
                <a:solidFill>
                  <a:srgbClr val="000000"/>
                </a:solidFill>
                <a:latin typeface="Helvetica Now Text" panose="020B0504030202020204" pitchFamily="34" charset="0"/>
              </a:rPr>
              <a:t>2</a:t>
            </a:r>
            <a:endParaRPr lang="en-US" sz="2000" b="0" i="0" baseline="30000" dirty="0">
              <a:solidFill>
                <a:schemeClr val="tx1"/>
              </a:solidFill>
              <a:latin typeface="Helvetica Now Text" panose="020B0504030202020204" pitchFamily="34" charset="0"/>
            </a:endParaRPr>
          </a:p>
        </p:txBody>
      </p:sp>
      <p:sp>
        <p:nvSpPr>
          <p:cNvPr id="17" name="TextBox 16">
            <a:extLst>
              <a:ext uri="{FF2B5EF4-FFF2-40B4-BE49-F238E27FC236}">
                <a16:creationId xmlns:a16="http://schemas.microsoft.com/office/drawing/2014/main" id="{C981E9CF-97F1-7EB0-6593-7368ADEB10B8}"/>
              </a:ext>
            </a:extLst>
          </p:cNvPr>
          <p:cNvSpPr txBox="1"/>
          <p:nvPr/>
        </p:nvSpPr>
        <p:spPr>
          <a:xfrm>
            <a:off x="2265719" y="1716465"/>
            <a:ext cx="3808439" cy="4298251"/>
          </a:xfrm>
          <a:prstGeom prst="rect">
            <a:avLst/>
          </a:prstGeom>
          <a:noFill/>
        </p:spPr>
        <p:txBody>
          <a:bodyPr wrap="square" lIns="0" tIns="0" rIns="0" bIns="0" rtlCol="0">
            <a:noAutofit/>
          </a:bodyPr>
          <a:lstStyle/>
          <a:p>
            <a:pPr marL="0" algn="l">
              <a:lnSpc>
                <a:spcPct val="117000"/>
              </a:lnSpc>
              <a:spcAft>
                <a:spcPts val="1000"/>
              </a:spcAft>
            </a:pPr>
            <a:r>
              <a:rPr lang="en-US" b="1" i="0" dirty="0">
                <a:solidFill>
                  <a:srgbClr val="007585"/>
                </a:solidFill>
                <a:effectLst/>
                <a:latin typeface="Helvetica Now Text" panose="020B0504030202020204" pitchFamily="34" charset="0"/>
              </a:rPr>
              <a:t>Over 1 in 3 </a:t>
            </a:r>
            <a:r>
              <a:rPr lang="en-US" b="0" i="0" dirty="0">
                <a:effectLst/>
                <a:latin typeface="Helvetica Now Text" panose="020B0504030202020204" pitchFamily="34" charset="0"/>
              </a:rPr>
              <a:t>high school students have experienced low emotional wellbeing since the pandemic</a:t>
            </a:r>
            <a:r>
              <a:rPr lang="en-US" b="0" i="0" baseline="30000" dirty="0">
                <a:effectLst/>
                <a:latin typeface="Helvetica Now Text" panose="020B0504030202020204" pitchFamily="34" charset="0"/>
              </a:rPr>
              <a:t>1</a:t>
            </a:r>
            <a:endParaRPr lang="en-US" b="0" i="0" baseline="30000" dirty="0">
              <a:latin typeface="Helvetica Now Text" panose="020B0504030202020204" pitchFamily="34" charset="0"/>
            </a:endParaRPr>
          </a:p>
        </p:txBody>
      </p:sp>
      <p:pic>
        <p:nvPicPr>
          <p:cNvPr id="18" name="Graphic 17" descr="Woman with solid fill">
            <a:extLst>
              <a:ext uri="{FF2B5EF4-FFF2-40B4-BE49-F238E27FC236}">
                <a16:creationId xmlns:a16="http://schemas.microsoft.com/office/drawing/2014/main" id="{50114DE1-B961-9F81-6254-17E2C4363AF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91394" y="1854383"/>
            <a:ext cx="500650" cy="548640"/>
          </a:xfrm>
          <a:prstGeom prst="rect">
            <a:avLst/>
          </a:prstGeom>
        </p:spPr>
      </p:pic>
      <p:pic>
        <p:nvPicPr>
          <p:cNvPr id="19" name="Graphic 18" descr="Woman with solid fill">
            <a:extLst>
              <a:ext uri="{FF2B5EF4-FFF2-40B4-BE49-F238E27FC236}">
                <a16:creationId xmlns:a16="http://schemas.microsoft.com/office/drawing/2014/main" id="{BE30CED8-4ABC-F078-7E4D-8D2129F9FAC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12316" y="1854383"/>
            <a:ext cx="500650" cy="548640"/>
          </a:xfrm>
          <a:prstGeom prst="rect">
            <a:avLst/>
          </a:prstGeom>
        </p:spPr>
      </p:pic>
      <p:pic>
        <p:nvPicPr>
          <p:cNvPr id="20" name="Graphic 19" descr="Woman with solid fill">
            <a:extLst>
              <a:ext uri="{FF2B5EF4-FFF2-40B4-BE49-F238E27FC236}">
                <a16:creationId xmlns:a16="http://schemas.microsoft.com/office/drawing/2014/main" id="{A049D4CF-DFB6-8090-8D9F-0A20FC6A684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0473" y="1854383"/>
            <a:ext cx="500650" cy="548640"/>
          </a:xfrm>
          <a:prstGeom prst="rect">
            <a:avLst/>
          </a:prstGeom>
        </p:spPr>
      </p:pic>
      <p:sp>
        <p:nvSpPr>
          <p:cNvPr id="22" name="TextBox 21">
            <a:extLst>
              <a:ext uri="{FF2B5EF4-FFF2-40B4-BE49-F238E27FC236}">
                <a16:creationId xmlns:a16="http://schemas.microsoft.com/office/drawing/2014/main" id="{3B886913-00D4-9F4E-D0EA-8EF8E5AB3998}"/>
              </a:ext>
            </a:extLst>
          </p:cNvPr>
          <p:cNvSpPr txBox="1"/>
          <p:nvPr/>
        </p:nvSpPr>
        <p:spPr>
          <a:xfrm>
            <a:off x="1123229" y="2794106"/>
            <a:ext cx="4972771" cy="3170099"/>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b="0" i="0" dirty="0">
                <a:effectLst/>
                <a:latin typeface="Helvetica Now Text" panose="020B0504030202020204" pitchFamily="34" charset="0"/>
              </a:rPr>
              <a:t>CDC’s Youth Risk Behavior Surveillance System disclosed a </a:t>
            </a:r>
            <a:r>
              <a:rPr lang="en-US" b="1" i="0" dirty="0">
                <a:solidFill>
                  <a:srgbClr val="007585"/>
                </a:solidFill>
                <a:effectLst/>
                <a:latin typeface="Helvetica Now Text" panose="020B0504030202020204" pitchFamily="34" charset="0"/>
              </a:rPr>
              <a:t>40% increase </a:t>
            </a:r>
            <a:r>
              <a:rPr lang="en-US" b="0" i="0" dirty="0">
                <a:effectLst/>
                <a:latin typeface="Helvetica Now Text" panose="020B0504030202020204" pitchFamily="34" charset="0"/>
              </a:rPr>
              <a:t>in persistent sadness, hopelessness, plus thoughts and behaviors related to suicide across young people</a:t>
            </a:r>
          </a:p>
          <a:p>
            <a:pPr marL="285750" indent="-285750">
              <a:spcAft>
                <a:spcPts val="1200"/>
              </a:spcAft>
              <a:buFont typeface="Arial" panose="020B0604020202020204" pitchFamily="34" charset="0"/>
              <a:buChar char="•"/>
            </a:pPr>
            <a:r>
              <a:rPr lang="en-US" b="1" i="0" dirty="0">
                <a:solidFill>
                  <a:srgbClr val="007585"/>
                </a:solidFill>
                <a:effectLst/>
                <a:latin typeface="Helvetica Now Text" panose="020B0504030202020204" pitchFamily="34" charset="0"/>
              </a:rPr>
              <a:t>80% </a:t>
            </a:r>
            <a:r>
              <a:rPr lang="en-US" b="0" i="0" dirty="0">
                <a:effectLst/>
                <a:latin typeface="Helvetica Now Text" panose="020B0504030202020204" pitchFamily="34" charset="0"/>
              </a:rPr>
              <a:t>of children and adolescents are not receiving services despite needing them</a:t>
            </a:r>
          </a:p>
          <a:p>
            <a:pPr marL="285750" indent="-285750">
              <a:spcAft>
                <a:spcPts val="1200"/>
              </a:spcAft>
              <a:buFont typeface="Arial" panose="020B0604020202020204" pitchFamily="34" charset="0"/>
              <a:buChar char="•"/>
            </a:pPr>
            <a:r>
              <a:rPr lang="en-US" b="0" i="0" dirty="0">
                <a:effectLst/>
                <a:latin typeface="Helvetica Now Text" panose="020B0504030202020204" pitchFamily="34" charset="0"/>
              </a:rPr>
              <a:t>Exacerbated by racial and LGBTQ+ disparities in access to mental health care and socioeconomic differences</a:t>
            </a:r>
            <a:endParaRPr lang="en-US" dirty="0">
              <a:latin typeface="Helvetica Now Text" panose="020B0504030202020204" pitchFamily="34" charset="0"/>
            </a:endParaRPr>
          </a:p>
        </p:txBody>
      </p:sp>
    </p:spTree>
    <p:extLst>
      <p:ext uri="{BB962C8B-B14F-4D97-AF65-F5344CB8AC3E}">
        <p14:creationId xmlns:p14="http://schemas.microsoft.com/office/powerpoint/2010/main" val="148734040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derly businessman stressed at work">
            <a:extLst>
              <a:ext uri="{FF2B5EF4-FFF2-40B4-BE49-F238E27FC236}">
                <a16:creationId xmlns:a16="http://schemas.microsoft.com/office/drawing/2014/main" id="{BDF2DCB0-EA2B-46F3-8920-60F09770B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 y="0"/>
            <a:ext cx="12190413" cy="6858000"/>
          </a:xfrm>
          <a:prstGeom prst="rect">
            <a:avLst/>
          </a:prstGeom>
        </p:spPr>
      </p:pic>
      <p:sp>
        <p:nvSpPr>
          <p:cNvPr id="2" name="Rectangle 1">
            <a:extLst>
              <a:ext uri="{FF2B5EF4-FFF2-40B4-BE49-F238E27FC236}">
                <a16:creationId xmlns:a16="http://schemas.microsoft.com/office/drawing/2014/main" id="{A1EB9192-238C-477D-ACA0-120B18F86D2A}"/>
              </a:ext>
            </a:extLst>
          </p:cNvPr>
          <p:cNvSpPr/>
          <p:nvPr/>
        </p:nvSpPr>
        <p:spPr>
          <a:xfrm>
            <a:off x="375124" y="1621426"/>
            <a:ext cx="4961936" cy="3272691"/>
          </a:xfrm>
          <a:prstGeom prst="rect">
            <a:avLst/>
          </a:prstGeom>
        </p:spPr>
        <p:txBody>
          <a:bodyPr wrap="square">
            <a:spAutoFit/>
          </a:bodyPr>
          <a:lstStyle/>
          <a:p>
            <a:pPr>
              <a:spcAft>
                <a:spcPts val="800"/>
              </a:spcAft>
              <a:defRPr/>
            </a:pPr>
            <a:r>
              <a:rPr lang="en-US" sz="1800" b="1" dirty="0">
                <a:latin typeface="Helvetica Now Text" panose="020B0504030202020204" pitchFamily="34" charset="0"/>
                <a:cs typeface="Arial" panose="020B0604020202020204" pitchFamily="34" charset="0"/>
              </a:rPr>
              <a:t>What Is Stress?</a:t>
            </a:r>
            <a:endParaRPr lang="en-US" dirty="0">
              <a:latin typeface="Helvetica Now Text" panose="020B0504030202020204" pitchFamily="34" charset="0"/>
              <a:cs typeface="Arial" panose="020B0604020202020204" pitchFamily="34" charset="0"/>
            </a:endParaRPr>
          </a:p>
          <a:p>
            <a:pPr marL="233341" indent="-233341">
              <a:spcAft>
                <a:spcPts val="800"/>
              </a:spcAft>
              <a:buFont typeface="Arial" panose="020B0604020202020204" pitchFamily="34" charset="0"/>
              <a:buChar char="•"/>
              <a:defRPr/>
            </a:pPr>
            <a:r>
              <a:rPr lang="en-US" dirty="0">
                <a:latin typeface="Helvetica Now Text" panose="020B0504030202020204" pitchFamily="34" charset="0"/>
                <a:cs typeface="Arial" panose="020B0604020202020204" pitchFamily="34" charset="0"/>
              </a:rPr>
              <a:t>How the brain and body respond to any demand</a:t>
            </a:r>
          </a:p>
          <a:p>
            <a:pPr marL="233341" indent="-233341">
              <a:spcAft>
                <a:spcPts val="800"/>
              </a:spcAft>
              <a:buFont typeface="Arial" panose="020B0604020202020204" pitchFamily="34" charset="0"/>
              <a:buChar char="•"/>
              <a:defRPr/>
            </a:pPr>
            <a:r>
              <a:rPr lang="en-US" dirty="0">
                <a:latin typeface="Helvetica Now Text" panose="020B0504030202020204" pitchFamily="34" charset="0"/>
                <a:cs typeface="Arial" panose="020B0604020202020204" pitchFamily="34" charset="0"/>
              </a:rPr>
              <a:t>Any type of challenge—such as performance at work or school, a significant life change, or a traumatic event—can be stressful</a:t>
            </a:r>
          </a:p>
          <a:p>
            <a:pPr marL="233341" indent="-233341">
              <a:spcAft>
                <a:spcPts val="800"/>
              </a:spcAft>
              <a:buFont typeface="Arial" panose="020B0604020202020204" pitchFamily="34" charset="0"/>
              <a:buChar char="•"/>
              <a:defRPr/>
            </a:pPr>
            <a:r>
              <a:rPr lang="en-US" dirty="0">
                <a:latin typeface="Helvetica Now Text" panose="020B0504030202020204" pitchFamily="34" charset="0"/>
                <a:cs typeface="Arial" panose="020B0604020202020204" pitchFamily="34" charset="0"/>
              </a:rPr>
              <a:t>Stress affects everyone</a:t>
            </a:r>
          </a:p>
          <a:p>
            <a:pPr marL="233341" indent="-233341">
              <a:spcAft>
                <a:spcPts val="800"/>
              </a:spcAft>
              <a:buFont typeface="Arial" panose="020B0604020202020204" pitchFamily="34" charset="0"/>
              <a:buChar char="•"/>
              <a:defRPr/>
            </a:pPr>
            <a:r>
              <a:rPr lang="en-US" dirty="0">
                <a:latin typeface="Helvetica Now Text" panose="020B0504030202020204" pitchFamily="34" charset="0"/>
                <a:cs typeface="Arial" panose="020B0604020202020204" pitchFamily="34" charset="0"/>
              </a:rPr>
              <a:t>Not all stress is bad, but long-term stress can adversely impact health</a:t>
            </a:r>
            <a:endParaRPr lang="en-US" sz="1600" dirty="0">
              <a:latin typeface="Helvetica Now Text" panose="020B050403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2B4C5C-F79E-4206-93D5-37350CAD8F60}"/>
              </a:ext>
            </a:extLst>
          </p:cNvPr>
          <p:cNvSpPr txBox="1"/>
          <p:nvPr/>
        </p:nvSpPr>
        <p:spPr>
          <a:xfrm>
            <a:off x="694609" y="6187350"/>
            <a:ext cx="4642451" cy="197746"/>
          </a:xfrm>
          <a:prstGeom prst="rect">
            <a:avLst/>
          </a:prstGeom>
          <a:noFill/>
        </p:spPr>
        <p:txBody>
          <a:bodyPr wrap="square" rtlCol="0" anchor="ctr">
            <a:spAutoFit/>
          </a:bodyPr>
          <a:lstStyle/>
          <a:p>
            <a:pPr defTabSz="914287">
              <a:lnSpc>
                <a:spcPts val="900"/>
              </a:lnSpc>
              <a:defRPr/>
            </a:pPr>
            <a:r>
              <a:rPr lang="fr-FR" sz="500" b="1" dirty="0">
                <a:latin typeface="Helvetica Now Text" panose="020B0504030202020204" pitchFamily="34" charset="0"/>
                <a:cs typeface="Arial" panose="020B0604020202020204" pitchFamily="34" charset="0"/>
              </a:rPr>
              <a:t>Source: </a:t>
            </a:r>
            <a:r>
              <a:rPr lang="fr-FR" sz="500" dirty="0">
                <a:latin typeface="Helvetica Now Text" panose="020B0504030202020204" pitchFamily="34" charset="0"/>
                <a:cs typeface="Arial" panose="020B0604020202020204" pitchFamily="34" charset="0"/>
              </a:rPr>
              <a:t>U.S. </a:t>
            </a:r>
            <a:r>
              <a:rPr lang="en-US" sz="500" dirty="0">
                <a:latin typeface="Helvetica Now Text" panose="020B0504030202020204" pitchFamily="34" charset="0"/>
                <a:cs typeface="Arial" panose="020B0604020202020204" pitchFamily="34" charset="0"/>
              </a:rPr>
              <a:t>Department</a:t>
            </a:r>
            <a:r>
              <a:rPr lang="fr-FR" sz="500" dirty="0">
                <a:latin typeface="Helvetica Now Text" panose="020B0504030202020204" pitchFamily="34" charset="0"/>
                <a:cs typeface="Arial" panose="020B0604020202020204" pitchFamily="34" charset="0"/>
              </a:rPr>
              <a:t> of Health and Human Services National Institutes of Health</a:t>
            </a:r>
          </a:p>
        </p:txBody>
      </p:sp>
      <p:sp>
        <p:nvSpPr>
          <p:cNvPr id="7" name="TextBox 6">
            <a:extLst>
              <a:ext uri="{FF2B5EF4-FFF2-40B4-BE49-F238E27FC236}">
                <a16:creationId xmlns:a16="http://schemas.microsoft.com/office/drawing/2014/main" id="{3AB99A19-5C86-0FE3-D939-A4060BC529BB}"/>
              </a:ext>
            </a:extLst>
          </p:cNvPr>
          <p:cNvSpPr txBox="1"/>
          <p:nvPr/>
        </p:nvSpPr>
        <p:spPr>
          <a:xfrm>
            <a:off x="375124" y="247235"/>
            <a:ext cx="5720877" cy="1374191"/>
          </a:xfrm>
          <a:prstGeom prst="rect">
            <a:avLst/>
          </a:prstGeom>
          <a:noFill/>
        </p:spPr>
        <p:txBody>
          <a:bodyPr wrap="square" lIns="0" tIns="0" rIns="0" bIns="0" rtlCol="0">
            <a:noAutofit/>
          </a:bodyPr>
          <a:lstStyle/>
          <a:p>
            <a:pPr>
              <a:spcBef>
                <a:spcPts val="1200"/>
              </a:spcBef>
              <a:defRPr/>
            </a:pPr>
            <a:endParaRPr lang="en-US" sz="2800" b="1" dirty="0">
              <a:latin typeface="Helvetica Now Text" panose="020B0504030202020204" pitchFamily="34" charset="0"/>
              <a:cs typeface="Arial" panose="020B0604020202020204" pitchFamily="34" charset="0"/>
            </a:endParaRPr>
          </a:p>
        </p:txBody>
      </p:sp>
      <p:sp>
        <p:nvSpPr>
          <p:cNvPr id="9" name="Footer Placeholder 3">
            <a:extLst>
              <a:ext uri="{FF2B5EF4-FFF2-40B4-BE49-F238E27FC236}">
                <a16:creationId xmlns:a16="http://schemas.microsoft.com/office/drawing/2014/main" id="{E2CEE9F9-D7BE-6D97-2AF8-7C2168203F54}"/>
              </a:ext>
            </a:extLst>
          </p:cNvPr>
          <p:cNvSpPr txBox="1">
            <a:spLocks/>
          </p:cNvSpPr>
          <p:nvPr/>
        </p:nvSpPr>
        <p:spPr>
          <a:xfrm>
            <a:off x="6011960" y="6681809"/>
            <a:ext cx="5038644" cy="365101"/>
          </a:xfrm>
          <a:prstGeom prst="rect">
            <a:avLst/>
          </a:prstGeom>
        </p:spPr>
        <p:txBody>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400" dirty="0">
                <a:latin typeface="Helvetica Now Text" panose="020B0504030202020204" pitchFamily="34" charset="0"/>
              </a:rPr>
              <a:t>Proprietary and Confidential</a:t>
            </a:r>
          </a:p>
        </p:txBody>
      </p:sp>
      <p:sp>
        <p:nvSpPr>
          <p:cNvPr id="3" name="Title 2">
            <a:extLst>
              <a:ext uri="{FF2B5EF4-FFF2-40B4-BE49-F238E27FC236}">
                <a16:creationId xmlns:a16="http://schemas.microsoft.com/office/drawing/2014/main" id="{85FF6CC2-8EE2-0A17-AA3F-A11E9317E8CF}"/>
              </a:ext>
            </a:extLst>
          </p:cNvPr>
          <p:cNvSpPr>
            <a:spLocks noGrp="1"/>
          </p:cNvSpPr>
          <p:nvPr>
            <p:ph type="title"/>
          </p:nvPr>
        </p:nvSpPr>
        <p:spPr>
          <a:xfrm>
            <a:off x="1123229" y="468192"/>
            <a:ext cx="10686952" cy="769441"/>
          </a:xfrm>
        </p:spPr>
        <p:txBody>
          <a:bodyPr/>
          <a:lstStyle/>
          <a:p>
            <a:r>
              <a:rPr lang="en-US" sz="2400" b="1" dirty="0">
                <a:latin typeface="Helvetica Now Text" panose="020B0504030202020204" pitchFamily="34" charset="0"/>
                <a:cs typeface="Arial" panose="020B0604020202020204" pitchFamily="34" charset="0"/>
              </a:rPr>
              <a:t>Teachers Feel Stressed</a:t>
            </a:r>
            <a:br>
              <a:rPr lang="en-US" sz="2400" b="1" dirty="0">
                <a:latin typeface="Helvetica Now Text" panose="020B050403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3157485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0EC5-CC15-4E86-AD54-74E67802DA28}"/>
              </a:ext>
            </a:extLst>
          </p:cNvPr>
          <p:cNvSpPr>
            <a:spLocks noGrp="1"/>
          </p:cNvSpPr>
          <p:nvPr>
            <p:ph type="title"/>
          </p:nvPr>
        </p:nvSpPr>
        <p:spPr>
          <a:xfrm>
            <a:off x="1123878" y="468385"/>
            <a:ext cx="10685561" cy="400084"/>
          </a:xfrm>
        </p:spPr>
        <p:txBody>
          <a:bodyPr/>
          <a:lstStyle/>
          <a:p>
            <a:r>
              <a:rPr lang="en-US" dirty="0"/>
              <a:t>The Pressure-Performance Curve</a:t>
            </a:r>
          </a:p>
        </p:txBody>
      </p:sp>
      <p:grpSp>
        <p:nvGrpSpPr>
          <p:cNvPr id="4" name="Group 3">
            <a:extLst>
              <a:ext uri="{FF2B5EF4-FFF2-40B4-BE49-F238E27FC236}">
                <a16:creationId xmlns:a16="http://schemas.microsoft.com/office/drawing/2014/main" id="{A82AF9F7-43ED-41EC-9C54-42FED152284D}"/>
              </a:ext>
            </a:extLst>
          </p:cNvPr>
          <p:cNvGrpSpPr/>
          <p:nvPr/>
        </p:nvGrpSpPr>
        <p:grpSpPr>
          <a:xfrm>
            <a:off x="630487" y="1308072"/>
            <a:ext cx="10866906" cy="4625503"/>
            <a:chOff x="3655888" y="2001689"/>
            <a:chExt cx="8036394" cy="4110171"/>
          </a:xfrm>
        </p:grpSpPr>
        <p:pic>
          <p:nvPicPr>
            <p:cNvPr id="5" name="Picture 4">
              <a:extLst>
                <a:ext uri="{FF2B5EF4-FFF2-40B4-BE49-F238E27FC236}">
                  <a16:creationId xmlns:a16="http://schemas.microsoft.com/office/drawing/2014/main" id="{4F1BAF05-9B1A-480E-A105-207BD1E8A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993" y="2385138"/>
              <a:ext cx="7659289" cy="3535279"/>
            </a:xfrm>
            <a:prstGeom prst="rect">
              <a:avLst/>
            </a:prstGeom>
          </p:spPr>
        </p:pic>
        <p:sp>
          <p:nvSpPr>
            <p:cNvPr id="6" name="object 3">
              <a:extLst>
                <a:ext uri="{FF2B5EF4-FFF2-40B4-BE49-F238E27FC236}">
                  <a16:creationId xmlns:a16="http://schemas.microsoft.com/office/drawing/2014/main" id="{6394FC08-DA13-4568-9841-98E4513D643E}"/>
                </a:ext>
              </a:extLst>
            </p:cNvPr>
            <p:cNvSpPr txBox="1">
              <a:spLocks noChangeAspect="1"/>
            </p:cNvSpPr>
            <p:nvPr/>
          </p:nvSpPr>
          <p:spPr>
            <a:xfrm>
              <a:off x="7111207" y="5920419"/>
              <a:ext cx="1390771" cy="191441"/>
            </a:xfrm>
            <a:prstGeom prst="rect">
              <a:avLst/>
            </a:prstGeom>
          </p:spPr>
          <p:txBody>
            <a:bodyPr vert="horz" wrap="square" lIns="0" tIns="0" rIns="0" bIns="0" rtlCol="0">
              <a:spAutoFit/>
            </a:bodyPr>
            <a:lstStyle/>
            <a:p>
              <a:pPr marL="4637" algn="ctr" defTabSz="685732"/>
              <a:r>
                <a:rPr sz="1400" b="1" dirty="0">
                  <a:solidFill>
                    <a:srgbClr val="E11B22"/>
                  </a:solidFill>
                  <a:latin typeface="Arial" panose="020B0604020202020204" pitchFamily="34" charset="0"/>
                  <a:cs typeface="Arial" panose="020B0604020202020204" pitchFamily="34" charset="0"/>
                </a:rPr>
                <a:t>P</a:t>
              </a:r>
              <a:r>
                <a:rPr sz="1400" b="1" spc="9" dirty="0">
                  <a:solidFill>
                    <a:srgbClr val="E11B22"/>
                  </a:solidFill>
                  <a:latin typeface="Arial" panose="020B0604020202020204" pitchFamily="34" charset="0"/>
                  <a:cs typeface="Arial" panose="020B0604020202020204" pitchFamily="34" charset="0"/>
                </a:rPr>
                <a:t>R</a:t>
              </a:r>
              <a:r>
                <a:rPr sz="1400" b="1" spc="4" dirty="0">
                  <a:solidFill>
                    <a:srgbClr val="E11B22"/>
                  </a:solidFill>
                  <a:latin typeface="Arial" panose="020B0604020202020204" pitchFamily="34" charset="0"/>
                  <a:cs typeface="Arial" panose="020B0604020202020204" pitchFamily="34" charset="0"/>
                </a:rPr>
                <a:t>E</a:t>
              </a:r>
              <a:r>
                <a:rPr sz="1400" b="1" spc="-2" dirty="0">
                  <a:solidFill>
                    <a:srgbClr val="E11B22"/>
                  </a:solidFill>
                  <a:latin typeface="Arial" panose="020B0604020202020204" pitchFamily="34" charset="0"/>
                  <a:cs typeface="Arial" panose="020B0604020202020204" pitchFamily="34" charset="0"/>
                </a:rPr>
                <a:t>S</a:t>
              </a:r>
              <a:r>
                <a:rPr sz="1400" b="1" spc="-4" dirty="0">
                  <a:solidFill>
                    <a:srgbClr val="E11B22"/>
                  </a:solidFill>
                  <a:latin typeface="Arial" panose="020B0604020202020204" pitchFamily="34" charset="0"/>
                  <a:cs typeface="Arial" panose="020B0604020202020204" pitchFamily="34" charset="0"/>
                </a:rPr>
                <a:t>S</a:t>
              </a:r>
              <a:r>
                <a:rPr sz="1400" b="1" spc="9" dirty="0">
                  <a:solidFill>
                    <a:srgbClr val="E11B22"/>
                  </a:solidFill>
                  <a:latin typeface="Arial" panose="020B0604020202020204" pitchFamily="34" charset="0"/>
                  <a:cs typeface="Arial" panose="020B0604020202020204" pitchFamily="34" charset="0"/>
                </a:rPr>
                <a:t>URE</a:t>
              </a:r>
              <a:endParaRPr sz="1400" dirty="0">
                <a:solidFill>
                  <a:srgbClr val="E11B22"/>
                </a:solidFill>
                <a:latin typeface="Arial" panose="020B0604020202020204" pitchFamily="34" charset="0"/>
                <a:cs typeface="Arial" panose="020B0604020202020204" pitchFamily="34" charset="0"/>
              </a:endParaRPr>
            </a:p>
          </p:txBody>
        </p:sp>
        <p:sp>
          <p:nvSpPr>
            <p:cNvPr id="7" name="object 4">
              <a:extLst>
                <a:ext uri="{FF2B5EF4-FFF2-40B4-BE49-F238E27FC236}">
                  <a16:creationId xmlns:a16="http://schemas.microsoft.com/office/drawing/2014/main" id="{F89E7229-F0EB-423A-9CAA-4E8F200F90A2}"/>
                </a:ext>
              </a:extLst>
            </p:cNvPr>
            <p:cNvSpPr txBox="1">
              <a:spLocks noChangeAspect="1"/>
            </p:cNvSpPr>
            <p:nvPr/>
          </p:nvSpPr>
          <p:spPr>
            <a:xfrm>
              <a:off x="3655888" y="3002702"/>
              <a:ext cx="159327" cy="1854168"/>
            </a:xfrm>
            <a:prstGeom prst="rect">
              <a:avLst/>
            </a:prstGeom>
          </p:spPr>
          <p:txBody>
            <a:bodyPr vert="vert270" wrap="square" lIns="0" tIns="1159" rIns="0" bIns="0" rtlCol="0">
              <a:spAutoFit/>
            </a:bodyPr>
            <a:lstStyle/>
            <a:p>
              <a:pPr marL="4637" algn="ctr" defTabSz="685732">
                <a:spcBef>
                  <a:spcPts val="9"/>
                </a:spcBef>
              </a:pPr>
              <a:r>
                <a:rPr sz="1400" b="1" dirty="0">
                  <a:solidFill>
                    <a:prstClr val="white"/>
                  </a:solidFill>
                  <a:latin typeface="Arial" panose="020B0604020202020204" pitchFamily="34" charset="0"/>
                  <a:cs typeface="Arial" panose="020B0604020202020204" pitchFamily="34" charset="0"/>
                </a:rPr>
                <a:t>P</a:t>
              </a:r>
              <a:r>
                <a:rPr sz="1400" b="1" spc="8" dirty="0">
                  <a:solidFill>
                    <a:prstClr val="white"/>
                  </a:solidFill>
                  <a:latin typeface="Arial" panose="020B0604020202020204" pitchFamily="34" charset="0"/>
                  <a:cs typeface="Arial" panose="020B0604020202020204" pitchFamily="34" charset="0"/>
                </a:rPr>
                <a:t>E</a:t>
              </a:r>
              <a:r>
                <a:rPr sz="1400" b="1" spc="9" dirty="0">
                  <a:solidFill>
                    <a:prstClr val="white"/>
                  </a:solidFill>
                  <a:latin typeface="Arial" panose="020B0604020202020204" pitchFamily="34" charset="0"/>
                  <a:cs typeface="Arial" panose="020B0604020202020204" pitchFamily="34" charset="0"/>
                </a:rPr>
                <a:t>R</a:t>
              </a:r>
              <a:r>
                <a:rPr sz="1400" b="1" spc="-6" dirty="0">
                  <a:solidFill>
                    <a:prstClr val="white"/>
                  </a:solidFill>
                  <a:latin typeface="Arial" panose="020B0604020202020204" pitchFamily="34" charset="0"/>
                  <a:cs typeface="Arial" panose="020B0604020202020204" pitchFamily="34" charset="0"/>
                </a:rPr>
                <a:t>F</a:t>
              </a:r>
              <a:r>
                <a:rPr sz="1400" b="1" spc="-4" dirty="0">
                  <a:solidFill>
                    <a:prstClr val="white"/>
                  </a:solidFill>
                  <a:latin typeface="Arial" panose="020B0604020202020204" pitchFamily="34" charset="0"/>
                  <a:cs typeface="Arial" panose="020B0604020202020204" pitchFamily="34" charset="0"/>
                </a:rPr>
                <a:t>O</a:t>
              </a:r>
              <a:r>
                <a:rPr sz="1400" b="1" spc="9" dirty="0">
                  <a:solidFill>
                    <a:prstClr val="white"/>
                  </a:solidFill>
                  <a:latin typeface="Arial" panose="020B0604020202020204" pitchFamily="34" charset="0"/>
                  <a:cs typeface="Arial" panose="020B0604020202020204" pitchFamily="34" charset="0"/>
                </a:rPr>
                <a:t>RMA</a:t>
              </a:r>
              <a:r>
                <a:rPr sz="1400" b="1" spc="-6" dirty="0">
                  <a:solidFill>
                    <a:prstClr val="white"/>
                  </a:solidFill>
                  <a:latin typeface="Arial" panose="020B0604020202020204" pitchFamily="34" charset="0"/>
                  <a:cs typeface="Arial" panose="020B0604020202020204" pitchFamily="34" charset="0"/>
                </a:rPr>
                <a:t>N</a:t>
              </a:r>
              <a:r>
                <a:rPr sz="1400" b="1" spc="6" dirty="0">
                  <a:solidFill>
                    <a:prstClr val="white"/>
                  </a:solidFill>
                  <a:latin typeface="Arial" panose="020B0604020202020204" pitchFamily="34" charset="0"/>
                  <a:cs typeface="Arial" panose="020B0604020202020204" pitchFamily="34" charset="0"/>
                </a:rPr>
                <a:t>C</a:t>
              </a:r>
              <a:r>
                <a:rPr sz="1400" b="1" dirty="0">
                  <a:solidFill>
                    <a:prstClr val="white"/>
                  </a:solidFill>
                  <a:latin typeface="Arial" panose="020B0604020202020204" pitchFamily="34" charset="0"/>
                  <a:cs typeface="Arial" panose="020B0604020202020204" pitchFamily="34" charset="0"/>
                </a:rPr>
                <a:t>E</a:t>
              </a:r>
              <a:endParaRPr sz="1400" dirty="0">
                <a:solidFill>
                  <a:prstClr val="white"/>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C9116F1-5C8D-4D16-BD03-CD86F250A175}"/>
                </a:ext>
              </a:extLst>
            </p:cNvPr>
            <p:cNvSpPr txBox="1"/>
            <p:nvPr/>
          </p:nvSpPr>
          <p:spPr>
            <a:xfrm>
              <a:off x="4489247" y="4580316"/>
              <a:ext cx="1583473" cy="464928"/>
            </a:xfrm>
            <a:prstGeom prst="rect">
              <a:avLst/>
            </a:prstGeom>
            <a:noFill/>
          </p:spPr>
          <p:txBody>
            <a:bodyPr wrap="square" rtlCol="0">
              <a:spAutoFit/>
            </a:bodyPr>
            <a:lstStyle/>
            <a:p>
              <a:pPr algn="ctr" defTabSz="685732">
                <a:spcBef>
                  <a:spcPts val="539"/>
                </a:spcBef>
              </a:pPr>
              <a:r>
                <a:rPr lang="en-SG" sz="1400" b="1" spc="-6" dirty="0">
                  <a:solidFill>
                    <a:srgbClr val="44546A"/>
                  </a:solidFill>
                  <a:latin typeface="Arial" panose="020B0604020202020204" pitchFamily="34" charset="0"/>
                  <a:cs typeface="Arial" panose="020B0604020202020204" pitchFamily="34" charset="0"/>
                </a:rPr>
                <a:t>RUST</a:t>
              </a:r>
              <a:r>
                <a:rPr lang="en-SG" sz="1400" b="1" spc="-35" dirty="0">
                  <a:solidFill>
                    <a:srgbClr val="44546A"/>
                  </a:solidFill>
                  <a:latin typeface="Arial" panose="020B0604020202020204" pitchFamily="34" charset="0"/>
                  <a:cs typeface="Arial" panose="020B0604020202020204" pitchFamily="34" charset="0"/>
                </a:rPr>
                <a:t> </a:t>
              </a:r>
              <a:r>
                <a:rPr lang="en-SG" sz="1400" b="1" spc="-2" dirty="0">
                  <a:solidFill>
                    <a:srgbClr val="44546A"/>
                  </a:solidFill>
                  <a:latin typeface="Arial" panose="020B0604020202020204" pitchFamily="34" charset="0"/>
                  <a:cs typeface="Arial" panose="020B0604020202020204" pitchFamily="34" charset="0"/>
                </a:rPr>
                <a:t>OUT</a:t>
              </a:r>
              <a:endParaRPr lang="en-SG" sz="1400" dirty="0">
                <a:solidFill>
                  <a:srgbClr val="44546A"/>
                </a:solidFill>
                <a:latin typeface="Arial" panose="020B0604020202020204" pitchFamily="34" charset="0"/>
                <a:cs typeface="Arial" panose="020B0604020202020204" pitchFamily="34" charset="0"/>
              </a:endParaRPr>
            </a:p>
            <a:p>
              <a:pPr algn="ctr" defTabSz="685732"/>
              <a:r>
                <a:rPr lang="en-SG" sz="1400" spc="-2" dirty="0">
                  <a:solidFill>
                    <a:srgbClr val="44546A"/>
                  </a:solidFill>
                  <a:latin typeface="Arial" panose="020B0604020202020204" pitchFamily="34" charset="0"/>
                  <a:cs typeface="Arial" panose="020B0604020202020204" pitchFamily="34" charset="0"/>
                </a:rPr>
                <a:t>(Lack </a:t>
              </a:r>
              <a:r>
                <a:rPr lang="en-SG" sz="1400" spc="-4" dirty="0">
                  <a:solidFill>
                    <a:srgbClr val="44546A"/>
                  </a:solidFill>
                  <a:latin typeface="Arial" panose="020B0604020202020204" pitchFamily="34" charset="0"/>
                  <a:cs typeface="Arial" panose="020B0604020202020204" pitchFamily="34" charset="0"/>
                </a:rPr>
                <a:t>of</a:t>
              </a:r>
              <a:r>
                <a:rPr lang="en-SG" sz="1400" spc="-24" dirty="0">
                  <a:solidFill>
                    <a:srgbClr val="44546A"/>
                  </a:solidFill>
                  <a:latin typeface="Arial" panose="020B0604020202020204" pitchFamily="34" charset="0"/>
                  <a:cs typeface="Arial" panose="020B0604020202020204" pitchFamily="34" charset="0"/>
                </a:rPr>
                <a:t> </a:t>
              </a:r>
              <a:r>
                <a:rPr lang="en-SG" sz="1400" spc="-6" dirty="0">
                  <a:solidFill>
                    <a:srgbClr val="44546A"/>
                  </a:solidFill>
                  <a:latin typeface="Arial" panose="020B0604020202020204" pitchFamily="34" charset="0"/>
                  <a:cs typeface="Arial" panose="020B0604020202020204" pitchFamily="34" charset="0"/>
                </a:rPr>
                <a:t>Motivation)</a:t>
              </a:r>
              <a:endParaRPr lang="en-SG" sz="1400" dirty="0">
                <a:solidFill>
                  <a:srgbClr val="44546A"/>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B3E66FB-3078-4065-B147-298049F9A5BD}"/>
                </a:ext>
              </a:extLst>
            </p:cNvPr>
            <p:cNvSpPr/>
            <p:nvPr/>
          </p:nvSpPr>
          <p:spPr>
            <a:xfrm>
              <a:off x="6104499" y="2001689"/>
              <a:ext cx="2929055" cy="464928"/>
            </a:xfrm>
            <a:prstGeom prst="rect">
              <a:avLst/>
            </a:prstGeom>
          </p:spPr>
          <p:txBody>
            <a:bodyPr wrap="square">
              <a:spAutoFit/>
            </a:bodyPr>
            <a:lstStyle/>
            <a:p>
              <a:pPr algn="ctr" defTabSz="685732">
                <a:spcBef>
                  <a:spcPts val="401"/>
                </a:spcBef>
              </a:pPr>
              <a:r>
                <a:rPr lang="en-SG" sz="1400" b="1" spc="4" dirty="0">
                  <a:solidFill>
                    <a:srgbClr val="44546A"/>
                  </a:solidFill>
                  <a:latin typeface="Arial" panose="020B0604020202020204" pitchFamily="34" charset="0"/>
                  <a:cs typeface="Arial" panose="020B0604020202020204" pitchFamily="34" charset="0"/>
                </a:rPr>
                <a:t>OPTIMUM</a:t>
              </a:r>
              <a:r>
                <a:rPr lang="en-SG" sz="1400" b="1" spc="-17" dirty="0">
                  <a:solidFill>
                    <a:srgbClr val="44546A"/>
                  </a:solidFill>
                  <a:latin typeface="Arial" panose="020B0604020202020204" pitchFamily="34" charset="0"/>
                  <a:cs typeface="Arial" panose="020B0604020202020204" pitchFamily="34" charset="0"/>
                </a:rPr>
                <a:t> </a:t>
              </a:r>
              <a:r>
                <a:rPr lang="en-SG" sz="1400" b="1" spc="2" dirty="0">
                  <a:solidFill>
                    <a:srgbClr val="44546A"/>
                  </a:solidFill>
                  <a:latin typeface="Arial" panose="020B0604020202020204" pitchFamily="34" charset="0"/>
                  <a:cs typeface="Arial" panose="020B0604020202020204" pitchFamily="34" charset="0"/>
                </a:rPr>
                <a:t>PERFORMANCE</a:t>
              </a:r>
              <a:endParaRPr lang="en-SG" sz="1400" dirty="0">
                <a:solidFill>
                  <a:srgbClr val="44546A"/>
                </a:solidFill>
                <a:latin typeface="Arial" panose="020B0604020202020204" pitchFamily="34" charset="0"/>
                <a:cs typeface="Arial" panose="020B0604020202020204" pitchFamily="34" charset="0"/>
              </a:endParaRPr>
            </a:p>
            <a:p>
              <a:pPr algn="ctr" defTabSz="685732"/>
              <a:r>
                <a:rPr lang="en-SG" sz="1400" spc="-6" dirty="0">
                  <a:solidFill>
                    <a:srgbClr val="44546A"/>
                  </a:solidFill>
                  <a:latin typeface="Arial" panose="020B0604020202020204" pitchFamily="34" charset="0"/>
                  <a:cs typeface="Arial" panose="020B0604020202020204" pitchFamily="34" charset="0"/>
                </a:rPr>
                <a:t>(Engagement, Motivation </a:t>
              </a:r>
              <a:r>
                <a:rPr lang="en-SG" sz="1400" dirty="0">
                  <a:solidFill>
                    <a:srgbClr val="44546A"/>
                  </a:solidFill>
                  <a:latin typeface="Arial" panose="020B0604020202020204" pitchFamily="34" charset="0"/>
                  <a:cs typeface="Arial" panose="020B0604020202020204" pitchFamily="34" charset="0"/>
                </a:rPr>
                <a:t>&amp;</a:t>
              </a:r>
              <a:r>
                <a:rPr lang="en-SG" sz="1400" spc="20" dirty="0">
                  <a:solidFill>
                    <a:srgbClr val="44546A"/>
                  </a:solidFill>
                  <a:latin typeface="Arial" panose="020B0604020202020204" pitchFamily="34" charset="0"/>
                  <a:cs typeface="Arial" panose="020B0604020202020204" pitchFamily="34" charset="0"/>
                </a:rPr>
                <a:t> </a:t>
              </a:r>
              <a:r>
                <a:rPr lang="en-SG" sz="1400" spc="-4" dirty="0">
                  <a:solidFill>
                    <a:srgbClr val="44546A"/>
                  </a:solidFill>
                  <a:latin typeface="Arial" panose="020B0604020202020204" pitchFamily="34" charset="0"/>
                  <a:cs typeface="Arial" panose="020B0604020202020204" pitchFamily="34" charset="0"/>
                </a:rPr>
                <a:t>Wellbeing)</a:t>
              </a:r>
              <a:endParaRPr lang="en-SG" sz="1400" dirty="0">
                <a:solidFill>
                  <a:srgbClr val="44546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8D4B99A-58C9-42ED-A02F-9FD2DCD45DC5}"/>
                </a:ext>
              </a:extLst>
            </p:cNvPr>
            <p:cNvSpPr txBox="1"/>
            <p:nvPr/>
          </p:nvSpPr>
          <p:spPr>
            <a:xfrm>
              <a:off x="8271553" y="3047073"/>
              <a:ext cx="938179" cy="273487"/>
            </a:xfrm>
            <a:prstGeom prst="rect">
              <a:avLst/>
            </a:prstGeom>
            <a:noFill/>
          </p:spPr>
          <p:txBody>
            <a:bodyPr wrap="none" rtlCol="0">
              <a:spAutoFit/>
            </a:bodyPr>
            <a:lstStyle/>
            <a:p>
              <a:pPr defTabSz="685732"/>
              <a:r>
                <a:rPr lang="en-SG" sz="1400" b="1" spc="4" dirty="0">
                  <a:solidFill>
                    <a:srgbClr val="44546A"/>
                  </a:solidFill>
                  <a:latin typeface="Arial" panose="020B0604020202020204" pitchFamily="34" charset="0"/>
                  <a:cs typeface="Arial" panose="020B0604020202020204" pitchFamily="34" charset="0"/>
                </a:rPr>
                <a:t>RESILIENCE</a:t>
              </a:r>
              <a:endParaRPr lang="en-SG" sz="1400" dirty="0">
                <a:solidFill>
                  <a:srgbClr val="44546A"/>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044F053-4E02-4A8D-B0EA-3DF5AE4FE165}"/>
                </a:ext>
              </a:extLst>
            </p:cNvPr>
            <p:cNvSpPr/>
            <p:nvPr/>
          </p:nvSpPr>
          <p:spPr>
            <a:xfrm>
              <a:off x="9083209" y="4676208"/>
              <a:ext cx="1325155" cy="464928"/>
            </a:xfrm>
            <a:prstGeom prst="rect">
              <a:avLst/>
            </a:prstGeom>
          </p:spPr>
          <p:txBody>
            <a:bodyPr wrap="square">
              <a:spAutoFit/>
            </a:bodyPr>
            <a:lstStyle/>
            <a:p>
              <a:pPr algn="ctr" defTabSz="685732">
                <a:spcBef>
                  <a:spcPts val="539"/>
                </a:spcBef>
              </a:pPr>
              <a:r>
                <a:rPr lang="en-SG" sz="1400" b="1" spc="4" dirty="0">
                  <a:solidFill>
                    <a:srgbClr val="44546A"/>
                  </a:solidFill>
                  <a:latin typeface="Arial" panose="020B0604020202020204" pitchFamily="34" charset="0"/>
                  <a:cs typeface="Arial" panose="020B0604020202020204" pitchFamily="34" charset="0"/>
                </a:rPr>
                <a:t>BURN</a:t>
              </a:r>
              <a:r>
                <a:rPr lang="en-SG" sz="1400" b="1" spc="-2" dirty="0">
                  <a:solidFill>
                    <a:srgbClr val="44546A"/>
                  </a:solidFill>
                  <a:latin typeface="Arial" panose="020B0604020202020204" pitchFamily="34" charset="0"/>
                  <a:cs typeface="Arial" panose="020B0604020202020204" pitchFamily="34" charset="0"/>
                </a:rPr>
                <a:t>OUT</a:t>
              </a:r>
              <a:endParaRPr lang="en-SG" sz="1400" dirty="0">
                <a:solidFill>
                  <a:srgbClr val="44546A"/>
                </a:solidFill>
                <a:latin typeface="Arial" panose="020B0604020202020204" pitchFamily="34" charset="0"/>
                <a:cs typeface="Arial" panose="020B0604020202020204" pitchFamily="34" charset="0"/>
              </a:endParaRPr>
            </a:p>
            <a:p>
              <a:pPr marR="1622" algn="ctr" defTabSz="685732"/>
              <a:r>
                <a:rPr lang="en-SG" sz="1400" spc="-14" dirty="0">
                  <a:solidFill>
                    <a:srgbClr val="44546A"/>
                  </a:solidFill>
                  <a:latin typeface="Arial" panose="020B0604020202020204" pitchFamily="34" charset="0"/>
                  <a:cs typeface="Arial" panose="020B0604020202020204" pitchFamily="34" charset="0"/>
                </a:rPr>
                <a:t>(Stress)</a:t>
              </a:r>
              <a:endParaRPr lang="en-SG" sz="1400" dirty="0">
                <a:solidFill>
                  <a:srgbClr val="44546A"/>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0BF23CC-6A40-4CCA-8893-74F96866F93A}"/>
              </a:ext>
            </a:extLst>
          </p:cNvPr>
          <p:cNvSpPr txBox="1"/>
          <p:nvPr/>
        </p:nvSpPr>
        <p:spPr>
          <a:xfrm>
            <a:off x="1061140" y="6278651"/>
            <a:ext cx="9042978" cy="197746"/>
          </a:xfrm>
          <a:prstGeom prst="rect">
            <a:avLst/>
          </a:prstGeom>
          <a:noFill/>
        </p:spPr>
        <p:txBody>
          <a:bodyPr wrap="square" rtlCol="0" anchor="ctr">
            <a:spAutoFit/>
          </a:bodyPr>
          <a:lstStyle/>
          <a:p>
            <a:pPr defTabSz="914287">
              <a:lnSpc>
                <a:spcPts val="900"/>
              </a:lnSpc>
              <a:defRPr/>
            </a:pPr>
            <a:r>
              <a:rPr lang="fr-FR" sz="500" b="1" dirty="0">
                <a:latin typeface="Helvetica Now Text" panose="020B0504030202020204" pitchFamily="34" charset="0"/>
                <a:cs typeface="Arial" panose="020B0604020202020204" pitchFamily="34" charset="0"/>
              </a:rPr>
              <a:t>Source</a:t>
            </a:r>
            <a:r>
              <a:rPr lang="fr-FR" sz="500" dirty="0">
                <a:latin typeface="Helvetica Now Text" panose="020B0504030202020204" pitchFamily="34" charset="0"/>
                <a:cs typeface="Arial" panose="020B0604020202020204" pitchFamily="34" charset="0"/>
              </a:rPr>
              <a:t>: </a:t>
            </a:r>
            <a:r>
              <a:rPr lang="en-US" sz="500" dirty="0">
                <a:latin typeface="Helvetica Now Text" panose="020B0504030202020204" pitchFamily="34" charset="0"/>
                <a:cs typeface="Arial" panose="020B0604020202020204" pitchFamily="34" charset="0"/>
              </a:rPr>
              <a:t>Adapted</a:t>
            </a:r>
            <a:r>
              <a:rPr lang="fr-FR" sz="500" dirty="0">
                <a:latin typeface="Helvetica Now Text" panose="020B0504030202020204" pitchFamily="34" charset="0"/>
                <a:cs typeface="Arial" panose="020B0604020202020204" pitchFamily="34" charset="0"/>
              </a:rPr>
              <a:t> </a:t>
            </a:r>
            <a:r>
              <a:rPr lang="en-NZ" sz="500" dirty="0">
                <a:latin typeface="Helvetica Now Text" panose="020B0504030202020204" pitchFamily="34" charset="0"/>
                <a:cs typeface="Arial" panose="020B0604020202020204" pitchFamily="34" charset="0"/>
              </a:rPr>
              <a:t>from</a:t>
            </a:r>
            <a:r>
              <a:rPr lang="fr-FR" sz="500" dirty="0">
                <a:latin typeface="Helvetica Now Text" panose="020B0504030202020204" pitchFamily="34" charset="0"/>
                <a:cs typeface="Arial" panose="020B0604020202020204" pitchFamily="34" charset="0"/>
              </a:rPr>
              <a:t> </a:t>
            </a:r>
            <a:r>
              <a:rPr lang="en-US" sz="500" dirty="0">
                <a:latin typeface="Helvetica Now Text" panose="020B0504030202020204" pitchFamily="34" charset="0"/>
                <a:cs typeface="Arial" panose="020B0604020202020204" pitchFamily="34" charset="0"/>
              </a:rPr>
              <a:t>Robert Yerkes and John Dodson</a:t>
            </a:r>
            <a:r>
              <a:rPr lang="en-US" sz="500" dirty="0">
                <a:latin typeface="Helvetica Now Text" panose="020B0504030202020204" pitchFamily="34" charset="0"/>
              </a:rPr>
              <a:t> pressure performance curve developed in 1908 to show the relationship between arousal (pressure) and performance for </a:t>
            </a:r>
            <a:r>
              <a:rPr lang="en-US" sz="500" u="sng" dirty="0">
                <a:latin typeface="Helvetica Now Text" panose="020B0504030202020204" pitchFamily="34" charset="0"/>
                <a:hlinkClick r:id="rId3">
                  <a:extLst>
                    <a:ext uri="{A12FA001-AC4F-418D-AE19-62706E023703}">
                      <ahyp:hlinkClr xmlns:ahyp="http://schemas.microsoft.com/office/drawing/2018/hyperlinkcolor" val="tx"/>
                    </a:ext>
                  </a:extLst>
                </a:hlinkClick>
              </a:rPr>
              <a:t>Yerkes-Dodson Law</a:t>
            </a:r>
            <a:r>
              <a:rPr lang="en-US" sz="500" dirty="0">
                <a:latin typeface="Helvetica Now Text" panose="020B0504030202020204" pitchFamily="34" charset="0"/>
              </a:rPr>
              <a:t>.</a:t>
            </a:r>
            <a:endParaRPr lang="fr-FR" sz="500" dirty="0">
              <a:latin typeface="Helvetica Now Text" panose="020B0504030202020204" pitchFamily="34" charset="0"/>
              <a:cs typeface="Arial" panose="020B0604020202020204" pitchFamily="34" charset="0"/>
            </a:endParaRPr>
          </a:p>
        </p:txBody>
      </p:sp>
      <p:sp>
        <p:nvSpPr>
          <p:cNvPr id="13" name="Slide Number Placeholder 12">
            <a:extLst>
              <a:ext uri="{FF2B5EF4-FFF2-40B4-BE49-F238E27FC236}">
                <a16:creationId xmlns:a16="http://schemas.microsoft.com/office/drawing/2014/main" id="{0FA0AA86-0A84-4CA2-AB99-496972E3C12C}"/>
              </a:ext>
            </a:extLst>
          </p:cNvPr>
          <p:cNvSpPr>
            <a:spLocks noGrp="1"/>
          </p:cNvSpPr>
          <p:nvPr>
            <p:ph type="sldNum" sz="quarter" idx="12"/>
          </p:nvPr>
        </p:nvSpPr>
        <p:spPr/>
        <p:txBody>
          <a:bodyPr/>
          <a:lstStyle/>
          <a:p>
            <a:fld id="{91D568E7-61F5-D04E-995D-81EF41C01A2A}" type="slidenum">
              <a:rPr lang="en-GB" smtClean="0"/>
              <a:pPr/>
              <a:t>9</a:t>
            </a:fld>
            <a:endParaRPr lang="en-GB" dirty="0"/>
          </a:p>
        </p:txBody>
      </p:sp>
    </p:spTree>
    <p:extLst>
      <p:ext uri="{BB962C8B-B14F-4D97-AF65-F5344CB8AC3E}">
        <p14:creationId xmlns:p14="http://schemas.microsoft.com/office/powerpoint/2010/main" val="28910931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heme/theme1.xml><?xml version="1.0" encoding="utf-8"?>
<a:theme xmlns:a="http://schemas.openxmlformats.org/drawingml/2006/main" name="1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b="0" i="0" dirty="0">
            <a:solidFill>
              <a:schemeClr val="tx2"/>
            </a:solidFill>
            <a:latin typeface="Helvetica Now Text" panose="020B0504030202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400" b="0" i="0" dirty="0" err="1">
            <a:solidFill>
              <a:schemeClr val="tx1"/>
            </a:solidFill>
            <a:latin typeface="Helvetica Now Text" panose="020B0504030202020204" pitchFamily="34" charset="77"/>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_Ppt_16x9 2021-Nov-24" id="{7B64ADC3-AC29-9A44-9AF7-1440E7142111}" vid="{78CE2BC5-DA0D-264F-9D53-B684DA2836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4EB8727D76094C870D8C071876481D" ma:contentTypeVersion="7" ma:contentTypeDescription="Create a new document." ma:contentTypeScope="" ma:versionID="7536b47e76065fa7688455c9c0919f7a">
  <xsd:schema xmlns:xsd="http://www.w3.org/2001/XMLSchema" xmlns:xs="http://www.w3.org/2001/XMLSchema" xmlns:p="http://schemas.microsoft.com/office/2006/metadata/properties" xmlns:ns2="e99b3418-9c4e-48e7-bc46-d13803508d1f" xmlns:ns3="4716e341-a26b-4e89-87d0-9172347bc973" targetNamespace="http://schemas.microsoft.com/office/2006/metadata/properties" ma:root="true" ma:fieldsID="6530b6e996129d9be21b9f4cf4d51ff5" ns2:_="" ns3:_="">
    <xsd:import namespace="e99b3418-9c4e-48e7-bc46-d13803508d1f"/>
    <xsd:import namespace="4716e341-a26b-4e89-87d0-9172347bc9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9b3418-9c4e-48e7-bc46-d13803508d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16e341-a26b-4e89-87d0-9172347bc9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9543A7-4998-4182-A4A4-F36749F7A14F}">
  <ds:schemaRefs>
    <ds:schemaRef ds:uri="http://schemas.microsoft.com/sharepoint/v3/contenttype/forms"/>
  </ds:schemaRefs>
</ds:datastoreItem>
</file>

<file path=customXml/itemProps2.xml><?xml version="1.0" encoding="utf-8"?>
<ds:datastoreItem xmlns:ds="http://schemas.openxmlformats.org/officeDocument/2006/customXml" ds:itemID="{DE1EF809-1346-427A-A08A-2430435B0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9b3418-9c4e-48e7-bc46-d13803508d1f"/>
    <ds:schemaRef ds:uri="4716e341-a26b-4e89-87d0-9172347bc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AF223D-3660-4135-B8AA-D8DCBAFBCA9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716e341-a26b-4e89-87d0-9172347bc973"/>
    <ds:schemaRef ds:uri="http://purl.org/dc/elements/1.1/"/>
    <ds:schemaRef ds:uri="http://schemas.microsoft.com/office/2006/metadata/properties"/>
    <ds:schemaRef ds:uri="e99b3418-9c4e-48e7-bc46-d13803508d1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29398</TotalTime>
  <Words>6556</Words>
  <Application>Microsoft Office PowerPoint</Application>
  <PresentationFormat>Widescreen</PresentationFormat>
  <Paragraphs>699</Paragraphs>
  <Slides>36</Slides>
  <Notes>23</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5" baseType="lpstr">
      <vt:lpstr>Arial</vt:lpstr>
      <vt:lpstr>Arial Black</vt:lpstr>
      <vt:lpstr>Calibri</vt:lpstr>
      <vt:lpstr>Helvetica Neue</vt:lpstr>
      <vt:lpstr>Helvetica Neue Condensed Bold</vt:lpstr>
      <vt:lpstr>Helvetica Now Text</vt:lpstr>
      <vt:lpstr>Helvetica Now Text Light</vt:lpstr>
      <vt:lpstr>Liberation Sans</vt:lpstr>
      <vt:lpstr>MetricHPE</vt:lpstr>
      <vt:lpstr>Open Sans</vt:lpstr>
      <vt:lpstr>Roboto</vt:lpstr>
      <vt:lpstr>Segoe UI</vt:lpstr>
      <vt:lpstr>sofia-pro</vt:lpstr>
      <vt:lpstr>Spartan - Medium</vt:lpstr>
      <vt:lpstr>System Font Regular</vt:lpstr>
      <vt:lpstr>Times New Roman</vt:lpstr>
      <vt:lpstr>Wingdings</vt:lpstr>
      <vt:lpstr>1_Office Theme</vt:lpstr>
      <vt:lpstr>Diapositive think-cell</vt:lpstr>
      <vt:lpstr>PowerPoint Presentation</vt:lpstr>
      <vt:lpstr>State of the Education Industry</vt:lpstr>
      <vt:lpstr>The Future of Education Is at Stake</vt:lpstr>
      <vt:lpstr>PowerPoint Presentation</vt:lpstr>
      <vt:lpstr>Getting Grounded</vt:lpstr>
      <vt:lpstr>Current State of Emotional Wellbeing</vt:lpstr>
      <vt:lpstr>We Know Students Are Suffering – And This Impacts Teachers</vt:lpstr>
      <vt:lpstr>Teachers Feel Stressed </vt:lpstr>
      <vt:lpstr>The Pressure-Performance Curve</vt:lpstr>
      <vt:lpstr>77% of Teachers Feel Burnt Out in 2024</vt:lpstr>
      <vt:lpstr>The Business Case for Taking Action</vt:lpstr>
      <vt:lpstr>Employers Are Supporting Mental Health</vt:lpstr>
      <vt:lpstr>The Barriers to Positive Mental Health</vt:lpstr>
      <vt:lpstr>PowerPoint Presentation</vt:lpstr>
      <vt:lpstr>Defining Morale</vt:lpstr>
      <vt:lpstr>How Is Teacher Morale Calculated?</vt:lpstr>
      <vt:lpstr>Current State of Teacher Morale</vt:lpstr>
      <vt:lpstr>Teacher Morale By Subject</vt:lpstr>
      <vt:lpstr>Teacher Morale By Geography</vt:lpstr>
      <vt:lpstr>Teacher Morale By Race</vt:lpstr>
      <vt:lpstr>Teacher Morale By Career Stage</vt:lpstr>
      <vt:lpstr>Why Is Teacher Morale Important?</vt:lpstr>
      <vt:lpstr>PowerPoint Presentation</vt:lpstr>
      <vt:lpstr>Emotionally Fit Leaders and Culture Are Critical</vt:lpstr>
      <vt:lpstr>Talk About Mental Health at School </vt:lpstr>
      <vt:lpstr>Help Balance Work and Life </vt:lpstr>
      <vt:lpstr>Recognize One Another</vt:lpstr>
      <vt:lpstr>How Recognition Influences Workplace Culture</vt:lpstr>
      <vt:lpstr>Promote Self-Care</vt:lpstr>
      <vt:lpstr>PowerPoint Presentation</vt:lpstr>
      <vt:lpstr>How Do You Feel When You’re Stressed Or Burnt Out? </vt:lpstr>
      <vt:lpstr>Put On Your Own Oxygen Mask</vt:lpstr>
      <vt:lpstr>PowerPoint Presentation</vt:lpstr>
      <vt:lpstr>Take a Deep Breath</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Your Working Life Right</dc:title>
  <dc:creator>Stephanie Pronk</dc:creator>
  <cp:lastModifiedBy>Robin Bouvier</cp:lastModifiedBy>
  <cp:revision>25</cp:revision>
  <dcterms:created xsi:type="dcterms:W3CDTF">2022-05-27T12:16:18Z</dcterms:created>
  <dcterms:modified xsi:type="dcterms:W3CDTF">2024-07-01T12:28:13Z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a7ea071c-cb25-4cc1-856a-686181e0c821</vt:lpwstr>
  </property>
  <property fmtid="{D5CDD505-2E9C-101B-9397-08002B2CF9AE}" pid="3" name="AonClassification">
    <vt:lpwstr>ADC_class_200</vt:lpwstr>
  </property>
  <property fmtid="{D5CDD505-2E9C-101B-9397-08002B2CF9AE}" pid="4" name="ContentTypeId">
    <vt:lpwstr>0x0101006E4EB8727D76094C870D8C071876481D</vt:lpwstr>
  </property>
  <property fmtid="{D5CDD505-2E9C-101B-9397-08002B2CF9AE}" pid="5" name="MSIP_Label_9043f10a-881e-4653-a55e-02ca2cc829dc_Enabled">
    <vt:lpwstr>true</vt:lpwstr>
  </property>
  <property fmtid="{D5CDD505-2E9C-101B-9397-08002B2CF9AE}" pid="6" name="MSIP_Label_9043f10a-881e-4653-a55e-02ca2cc829dc_SetDate">
    <vt:lpwstr>2024-06-27T17:31:54Z</vt:lpwstr>
  </property>
  <property fmtid="{D5CDD505-2E9C-101B-9397-08002B2CF9AE}" pid="7" name="MSIP_Label_9043f10a-881e-4653-a55e-02ca2cc829dc_Method">
    <vt:lpwstr>Standard</vt:lpwstr>
  </property>
  <property fmtid="{D5CDD505-2E9C-101B-9397-08002B2CF9AE}" pid="8" name="MSIP_Label_9043f10a-881e-4653-a55e-02ca2cc829dc_Name">
    <vt:lpwstr>ADC_class_200</vt:lpwstr>
  </property>
  <property fmtid="{D5CDD505-2E9C-101B-9397-08002B2CF9AE}" pid="9" name="MSIP_Label_9043f10a-881e-4653-a55e-02ca2cc829dc_SiteId">
    <vt:lpwstr>94cfddbc-0627-494a-ad7a-29aea3aea832</vt:lpwstr>
  </property>
  <property fmtid="{D5CDD505-2E9C-101B-9397-08002B2CF9AE}" pid="10" name="MSIP_Label_9043f10a-881e-4653-a55e-02ca2cc829dc_ActionId">
    <vt:lpwstr>cd06e5ad-36a7-459a-ac47-befb91109a8a</vt:lpwstr>
  </property>
  <property fmtid="{D5CDD505-2E9C-101B-9397-08002B2CF9AE}" pid="11" name="MSIP_Label_9043f10a-881e-4653-a55e-02ca2cc829dc_ContentBits">
    <vt:lpwstr>0</vt:lpwstr>
  </property>
</Properties>
</file>