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8"/>
  </p:notesMasterIdLst>
  <p:sldIdLst>
    <p:sldId id="273" r:id="rId2"/>
    <p:sldId id="292" r:id="rId3"/>
    <p:sldId id="313" r:id="rId4"/>
    <p:sldId id="314" r:id="rId5"/>
    <p:sldId id="315" r:id="rId6"/>
    <p:sldId id="291" r:id="rId7"/>
    <p:sldId id="256" r:id="rId8"/>
    <p:sldId id="275" r:id="rId9"/>
    <p:sldId id="308" r:id="rId10"/>
    <p:sldId id="270" r:id="rId11"/>
    <p:sldId id="269" r:id="rId12"/>
    <p:sldId id="287" r:id="rId13"/>
    <p:sldId id="281" r:id="rId14"/>
    <p:sldId id="309" r:id="rId15"/>
    <p:sldId id="310" r:id="rId16"/>
    <p:sldId id="311" r:id="rId17"/>
    <p:sldId id="321" r:id="rId18"/>
    <p:sldId id="312" r:id="rId19"/>
    <p:sldId id="320" r:id="rId20"/>
    <p:sldId id="317" r:id="rId21"/>
    <p:sldId id="316" r:id="rId22"/>
    <p:sldId id="293" r:id="rId23"/>
    <p:sldId id="294" r:id="rId24"/>
    <p:sldId id="318" r:id="rId25"/>
    <p:sldId id="319" r:id="rId26"/>
    <p:sldId id="300" r:id="rId27"/>
    <p:sldId id="295" r:id="rId28"/>
    <p:sldId id="296" r:id="rId29"/>
    <p:sldId id="297" r:id="rId30"/>
    <p:sldId id="322" r:id="rId31"/>
    <p:sldId id="298" r:id="rId32"/>
    <p:sldId id="303" r:id="rId33"/>
    <p:sldId id="304" r:id="rId34"/>
    <p:sldId id="306" r:id="rId35"/>
    <p:sldId id="307" r:id="rId36"/>
    <p:sldId id="30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F89"/>
    <a:srgbClr val="B28F31"/>
    <a:srgbClr val="BB8A36"/>
    <a:srgbClr val="141215"/>
    <a:srgbClr val="6C2E58"/>
    <a:srgbClr val="A162D0"/>
    <a:srgbClr val="060807"/>
    <a:srgbClr val="68000A"/>
    <a:srgbClr val="7E000C"/>
    <a:srgbClr val="AC0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3" autoAdjust="0"/>
    <p:restoredTop sz="94660"/>
  </p:normalViewPr>
  <p:slideViewPr>
    <p:cSldViewPr snapToGrid="0">
      <p:cViewPr varScale="1">
        <p:scale>
          <a:sx n="60" d="100"/>
          <a:sy n="60" d="100"/>
        </p:scale>
        <p:origin x="38"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D3362-37DA-4CE0-8C48-1F4C191B6DA9}" type="datetimeFigureOut">
              <a:rPr lang="en-US" smtClean="0"/>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6C669-EF5E-40FC-91E1-5A12E80EB355}" type="slidenum">
              <a:rPr lang="en-US" smtClean="0"/>
              <a:t>‹#›</a:t>
            </a:fld>
            <a:endParaRPr lang="en-US"/>
          </a:p>
        </p:txBody>
      </p:sp>
    </p:spTree>
    <p:extLst>
      <p:ext uri="{BB962C8B-B14F-4D97-AF65-F5344CB8AC3E}">
        <p14:creationId xmlns:p14="http://schemas.microsoft.com/office/powerpoint/2010/main" val="23607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b6b3014412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b6b3014412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b6b3014412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b6b3014412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887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E37AFDC-9A47-4400-86B0-595804330F3E}" type="datetimeFigureOut">
              <a:rPr lang="en-US" smtClean="0"/>
              <a:t>7/15/2025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70765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37AFDC-9A47-4400-86B0-595804330F3E}"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67232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37AFDC-9A47-4400-86B0-595804330F3E}"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845814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37AFDC-9A47-4400-86B0-595804330F3E}"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1942664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37AFDC-9A47-4400-86B0-595804330F3E}"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137020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37AFDC-9A47-4400-86B0-595804330F3E}"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565395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37AFDC-9A47-4400-86B0-595804330F3E}" type="datetimeFigureOut">
              <a:rPr lang="en-US" smtClean="0"/>
              <a:t>7/15/2025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454740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E37AFDC-9A47-4400-86B0-595804330F3E}"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309991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E37AFDC-9A47-4400-86B0-595804330F3E}"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3127059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41" name="Google Shape;41;p2"/>
          <p:cNvSpPr txBox="1">
            <a:spLocks noGrp="1"/>
          </p:cNvSpPr>
          <p:nvPr>
            <p:ph type="ctrTitle"/>
          </p:nvPr>
        </p:nvSpPr>
        <p:spPr>
          <a:xfrm>
            <a:off x="950792" y="1534933"/>
            <a:ext cx="6486400" cy="2074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200"/>
              <a:buNone/>
              <a:defRPr sz="6933">
                <a:solidFill>
                  <a:schemeClr val="dk2"/>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2" name="Google Shape;42;p2"/>
          <p:cNvSpPr txBox="1">
            <a:spLocks noGrp="1"/>
          </p:cNvSpPr>
          <p:nvPr>
            <p:ph type="subTitle" idx="1"/>
          </p:nvPr>
        </p:nvSpPr>
        <p:spPr>
          <a:xfrm>
            <a:off x="950792" y="4652667"/>
            <a:ext cx="6486400" cy="46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atin typeface="Actor"/>
                <a:ea typeface="Actor"/>
                <a:cs typeface="Actor"/>
                <a:sym typeface="Actor"/>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3" name="Google Shape;43;p2"/>
          <p:cNvSpPr txBox="1">
            <a:spLocks noGrp="1"/>
          </p:cNvSpPr>
          <p:nvPr>
            <p:ph type="ctrTitle" idx="2"/>
          </p:nvPr>
        </p:nvSpPr>
        <p:spPr>
          <a:xfrm>
            <a:off x="950792" y="3608933"/>
            <a:ext cx="6486400" cy="9012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4667">
                <a:solidFill>
                  <a:schemeClr val="lt1"/>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53148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60"/>
        <p:cNvGrpSpPr/>
        <p:nvPr/>
      </p:nvGrpSpPr>
      <p:grpSpPr>
        <a:xfrm>
          <a:off x="0" y="0"/>
          <a:ext cx="0" cy="0"/>
          <a:chOff x="0" y="0"/>
          <a:chExt cx="0" cy="0"/>
        </a:xfrm>
      </p:grpSpPr>
      <p:sp>
        <p:nvSpPr>
          <p:cNvPr id="290" name="Google Shape;290;p14"/>
          <p:cNvSpPr txBox="1">
            <a:spLocks noGrp="1"/>
          </p:cNvSpPr>
          <p:nvPr>
            <p:ph type="title"/>
          </p:nvPr>
        </p:nvSpPr>
        <p:spPr>
          <a:xfrm>
            <a:off x="950800" y="2106733"/>
            <a:ext cx="5895600" cy="15764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000"/>
              <a:buNone/>
              <a:defRPr sz="10266">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91" name="Google Shape;291;p14"/>
          <p:cNvSpPr txBox="1">
            <a:spLocks noGrp="1"/>
          </p:cNvSpPr>
          <p:nvPr>
            <p:ph type="subTitle" idx="1"/>
          </p:nvPr>
        </p:nvSpPr>
        <p:spPr>
          <a:xfrm>
            <a:off x="950800" y="3683272"/>
            <a:ext cx="58956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792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7AFDC-9A47-4400-86B0-595804330F3E}"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367354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37AFDC-9A47-4400-86B0-595804330F3E}"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342210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37AFDC-9A47-4400-86B0-595804330F3E}"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124158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37AFDC-9A47-4400-86B0-595804330F3E}"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184102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37AFDC-9A47-4400-86B0-595804330F3E}"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306463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7AFDC-9A47-4400-86B0-595804330F3E}" type="datetimeFigureOut">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10762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37AFDC-9A47-4400-86B0-595804330F3E}"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89365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37AFDC-9A47-4400-86B0-595804330F3E}"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89449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E37AFDC-9A47-4400-86B0-595804330F3E}" type="datetimeFigureOut">
              <a:rPr lang="en-US" smtClean="0"/>
              <a:t>7/15/2025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EEA2BEA-0E2E-4617-8A11-A75431C5109F}" type="slidenum">
              <a:rPr lang="en-US" smtClean="0"/>
              <a:t>‹#›</a:t>
            </a:fld>
            <a:endParaRPr lang="en-US"/>
          </a:p>
        </p:txBody>
      </p:sp>
    </p:spTree>
    <p:extLst>
      <p:ext uri="{BB962C8B-B14F-4D97-AF65-F5344CB8AC3E}">
        <p14:creationId xmlns:p14="http://schemas.microsoft.com/office/powerpoint/2010/main" val="36325322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ja@bushlawgroup.com"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6E293-21E3-7692-3A1E-5DEB51154A74}"/>
              </a:ext>
            </a:extLst>
          </p:cNvPr>
          <p:cNvPicPr>
            <a:picLocks noChangeAspect="1"/>
          </p:cNvPicPr>
          <p:nvPr/>
        </p:nvPicPr>
        <p:blipFill>
          <a:blip r:embed="rId2"/>
          <a:stretch>
            <a:fillRect/>
          </a:stretch>
        </p:blipFill>
        <p:spPr>
          <a:xfrm>
            <a:off x="3360891" y="973166"/>
            <a:ext cx="5464822" cy="2800721"/>
          </a:xfrm>
          <a:prstGeom prst="rect">
            <a:avLst/>
          </a:prstGeom>
        </p:spPr>
      </p:pic>
      <p:sp>
        <p:nvSpPr>
          <p:cNvPr id="5" name="TextBox 4">
            <a:extLst>
              <a:ext uri="{FF2B5EF4-FFF2-40B4-BE49-F238E27FC236}">
                <a16:creationId xmlns:a16="http://schemas.microsoft.com/office/drawing/2014/main" id="{92D561BE-C9F4-FD8F-67A5-C83435E30CCC}"/>
              </a:ext>
            </a:extLst>
          </p:cNvPr>
          <p:cNvSpPr txBox="1"/>
          <p:nvPr/>
        </p:nvSpPr>
        <p:spPr>
          <a:xfrm>
            <a:off x="530426" y="4684505"/>
            <a:ext cx="11237719"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a:solidFill>
                  <a:schemeClr val="accent1">
                    <a:lumMod val="75000"/>
                  </a:schemeClr>
                </a:solidFill>
              </a:rPr>
              <a:t>Lisa J. Augspurger, Esq.       </a:t>
            </a:r>
            <a:r>
              <a:rPr lang="en-US" sz="3600" b="1" dirty="0">
                <a:solidFill>
                  <a:schemeClr val="accent1">
                    <a:lumMod val="75000"/>
                  </a:schemeClr>
                </a:solidFill>
                <a:hlinkClick r:id="rId3">
                  <a:extLst>
                    <a:ext uri="{A12FA001-AC4F-418D-AE19-62706E023703}">
                      <ahyp:hlinkClr xmlns:ahyp="http://schemas.microsoft.com/office/drawing/2018/hyperlinkcolor" xmlns="" val="tx"/>
                    </a:ext>
                  </a:extLst>
                </a:hlinkClick>
              </a:rPr>
              <a:t>lja@bushlawgroup.com</a:t>
            </a:r>
            <a:r>
              <a:rPr lang="en-US" sz="3600" b="1" dirty="0">
                <a:solidFill>
                  <a:schemeClr val="accent1">
                    <a:lumMod val="75000"/>
                  </a:schemeClr>
                </a:solidFill>
              </a:rPr>
              <a:t> </a:t>
            </a:r>
          </a:p>
        </p:txBody>
      </p:sp>
      <p:sp>
        <p:nvSpPr>
          <p:cNvPr id="3" name="TextBox 2">
            <a:extLst>
              <a:ext uri="{FF2B5EF4-FFF2-40B4-BE49-F238E27FC236}">
                <a16:creationId xmlns:a16="http://schemas.microsoft.com/office/drawing/2014/main" id="{6191B810-C5F4-3244-6AD6-E117B4EF67F8}"/>
              </a:ext>
            </a:extLst>
          </p:cNvPr>
          <p:cNvSpPr txBox="1"/>
          <p:nvPr/>
        </p:nvSpPr>
        <p:spPr>
          <a:xfrm>
            <a:off x="53669" y="5884834"/>
            <a:ext cx="12191234" cy="2123658"/>
          </a:xfrm>
          <a:prstGeom prst="rect">
            <a:avLst/>
          </a:prstGeom>
          <a:noFill/>
          <a:effectLst>
            <a:outerShdw blurRad="50800" dist="38100" dir="2700000" algn="tl" rotWithShape="0">
              <a:prstClr val="black">
                <a:alpha val="40000"/>
              </a:prstClr>
            </a:outerShdw>
          </a:effectLst>
        </p:spPr>
        <p:txBody>
          <a:bodyPr wrap="square" numCol="2">
            <a:spAutoFit/>
          </a:bodyPr>
          <a:lstStyle/>
          <a:p>
            <a:r>
              <a:rPr lang="en-US" sz="1600" b="1" dirty="0">
                <a:solidFill>
                  <a:schemeClr val="accent1">
                    <a:lumMod val="75000"/>
                  </a:schemeClr>
                </a:solidFill>
              </a:rPr>
              <a:t>1701 Hermitage Blvd., Suite 103</a:t>
            </a:r>
          </a:p>
          <a:p>
            <a:r>
              <a:rPr lang="en-US" sz="1600" b="1" dirty="0">
                <a:solidFill>
                  <a:schemeClr val="accent1">
                    <a:lumMod val="75000"/>
                  </a:schemeClr>
                </a:solidFill>
              </a:rPr>
              <a:t>Tallahassee, FL 32308</a:t>
            </a:r>
          </a:p>
          <a:p>
            <a:r>
              <a:rPr lang="en-US" sz="1600" b="1" dirty="0">
                <a:solidFill>
                  <a:schemeClr val="accent1">
                    <a:lumMod val="75000"/>
                  </a:schemeClr>
                </a:solidFill>
              </a:rPr>
              <a:t>Tel: (850) 386-7666 ● Fax: (850) 386-1376</a:t>
            </a:r>
          </a:p>
          <a:p>
            <a:endParaRPr lang="en-US" sz="1600" b="1" dirty="0">
              <a:solidFill>
                <a:schemeClr val="accent1">
                  <a:lumMod val="75000"/>
                </a:schemeClr>
              </a:solidFill>
            </a:endParaRPr>
          </a:p>
          <a:p>
            <a:endParaRPr lang="en-US" sz="1600" b="1" dirty="0">
              <a:solidFill>
                <a:schemeClr val="accent1">
                  <a:lumMod val="75000"/>
                </a:schemeClr>
              </a:solidFill>
            </a:endParaRPr>
          </a:p>
          <a:p>
            <a:endParaRPr lang="en-US" sz="1600" b="1" dirty="0">
              <a:solidFill>
                <a:schemeClr val="accent1">
                  <a:lumMod val="75000"/>
                </a:schemeClr>
              </a:solidFill>
            </a:endParaRPr>
          </a:p>
          <a:p>
            <a:endParaRPr lang="en-US" sz="1600" b="1" dirty="0">
              <a:solidFill>
                <a:schemeClr val="accent1">
                  <a:lumMod val="75000"/>
                </a:schemeClr>
              </a:solidFill>
            </a:endParaRPr>
          </a:p>
          <a:p>
            <a:endParaRPr lang="en-US" sz="1600" b="1" dirty="0">
              <a:solidFill>
                <a:schemeClr val="accent1">
                  <a:lumMod val="75000"/>
                </a:schemeClr>
              </a:solidFill>
            </a:endParaRPr>
          </a:p>
          <a:p>
            <a:r>
              <a:rPr lang="en-US" sz="1600" b="1" dirty="0">
                <a:solidFill>
                  <a:schemeClr val="accent1">
                    <a:lumMod val="75000"/>
                  </a:schemeClr>
                </a:solidFill>
              </a:rPr>
              <a:t>       		                              605 East Robinson Street, Suite 220</a:t>
            </a:r>
          </a:p>
          <a:p>
            <a:r>
              <a:rPr lang="en-US" sz="1600" b="1" dirty="0">
                <a:solidFill>
                  <a:schemeClr val="accent1">
                    <a:lumMod val="75000"/>
                  </a:schemeClr>
                </a:solidFill>
              </a:rPr>
              <a:t>                                                                  Orlando, Florida 32801</a:t>
            </a:r>
          </a:p>
          <a:p>
            <a:r>
              <a:rPr lang="en-US" sz="1600" b="1" dirty="0">
                <a:solidFill>
                  <a:schemeClr val="accent1">
                    <a:lumMod val="75000"/>
                  </a:schemeClr>
                </a:solidFill>
              </a:rPr>
              <a:t>                                     Tel (407) 422-5319 ● Fax (407) 849-1821	</a:t>
            </a:r>
          </a:p>
          <a:p>
            <a:r>
              <a:rPr lang="en-US" sz="1600" b="1" dirty="0">
                <a:solidFill>
                  <a:schemeClr val="accent1">
                    <a:lumMod val="75000"/>
                  </a:schemeClr>
                </a:solidFill>
              </a:rPr>
              <a:t>	</a:t>
            </a:r>
          </a:p>
        </p:txBody>
      </p:sp>
      <p:pic>
        <p:nvPicPr>
          <p:cNvPr id="7" name="Picture 6" descr="A mask on a stick&#10;&#10;AI-generated content may be incorrect.">
            <a:extLst>
              <a:ext uri="{FF2B5EF4-FFF2-40B4-BE49-F238E27FC236}">
                <a16:creationId xmlns:a16="http://schemas.microsoft.com/office/drawing/2014/main" id="{1D484033-9B33-DE13-C5B9-5ECE83A3EBC7}"/>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63486" y="269635"/>
            <a:ext cx="819150" cy="819150"/>
          </a:xfrm>
          <a:prstGeom prst="rect">
            <a:avLst/>
          </a:prstGeom>
        </p:spPr>
      </p:pic>
      <p:sp>
        <p:nvSpPr>
          <p:cNvPr id="8" name="Oval 7">
            <a:extLst>
              <a:ext uri="{FF2B5EF4-FFF2-40B4-BE49-F238E27FC236}">
                <a16:creationId xmlns:a16="http://schemas.microsoft.com/office/drawing/2014/main" id="{ED6792AF-B777-AEB7-B128-B2708E0D5483}"/>
              </a:ext>
            </a:extLst>
          </p:cNvPr>
          <p:cNvSpPr/>
          <p:nvPr/>
        </p:nvSpPr>
        <p:spPr>
          <a:xfrm>
            <a:off x="10819181" y="541574"/>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10" name="Oval 9">
            <a:extLst>
              <a:ext uri="{FF2B5EF4-FFF2-40B4-BE49-F238E27FC236}">
                <a16:creationId xmlns:a16="http://schemas.microsoft.com/office/drawing/2014/main" id="{919E9824-CC08-BFED-3D54-F0A44BDED921}"/>
              </a:ext>
            </a:extLst>
          </p:cNvPr>
          <p:cNvSpPr/>
          <p:nvPr/>
        </p:nvSpPr>
        <p:spPr>
          <a:xfrm>
            <a:off x="10632964" y="541573"/>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Tree>
    <p:extLst>
      <p:ext uri="{BB962C8B-B14F-4D97-AF65-F5344CB8AC3E}">
        <p14:creationId xmlns:p14="http://schemas.microsoft.com/office/powerpoint/2010/main" val="21257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6E9E4-2748-980D-1960-72D9745EC430}"/>
              </a:ext>
            </a:extLst>
          </p:cNvPr>
          <p:cNvSpPr>
            <a:spLocks noGrp="1"/>
          </p:cNvSpPr>
          <p:nvPr>
            <p:ph type="body" idx="1"/>
          </p:nvPr>
        </p:nvSpPr>
        <p:spPr>
          <a:xfrm>
            <a:off x="839788" y="1681163"/>
            <a:ext cx="5157787" cy="45719"/>
          </a:xfrm>
        </p:spPr>
        <p:txBody>
          <a:bodyPr>
            <a:normAutofit fontScale="25000" lnSpcReduction="20000"/>
          </a:bodyPr>
          <a:lstStyle/>
          <a:p>
            <a:r>
              <a:rPr lang="en-US" dirty="0"/>
              <a:t>                                              </a:t>
            </a:r>
          </a:p>
        </p:txBody>
      </p:sp>
      <p:sp>
        <p:nvSpPr>
          <p:cNvPr id="9" name="Content Placeholder 8">
            <a:extLst>
              <a:ext uri="{FF2B5EF4-FFF2-40B4-BE49-F238E27FC236}">
                <a16:creationId xmlns:a16="http://schemas.microsoft.com/office/drawing/2014/main" id="{D185AAF0-D5FC-6294-F8F1-C8B0A9027872}"/>
              </a:ext>
            </a:extLst>
          </p:cNvPr>
          <p:cNvSpPr>
            <a:spLocks noGrp="1"/>
          </p:cNvSpPr>
          <p:nvPr>
            <p:ph sz="half" idx="2"/>
          </p:nvPr>
        </p:nvSpPr>
        <p:spPr>
          <a:xfrm>
            <a:off x="453085" y="1965317"/>
            <a:ext cx="11185173" cy="3480506"/>
          </a:xfrm>
        </p:spPr>
        <p:txBody>
          <a:bodyPr>
            <a:noAutofit/>
          </a:bodyPr>
          <a:lstStyle/>
          <a:p>
            <a:pPr marL="0" indent="0" algn="just">
              <a:buNone/>
            </a:pPr>
            <a:endParaRPr lang="en-US" sz="1400" dirty="0">
              <a:solidFill>
                <a:schemeClr val="tx1"/>
              </a:solidFill>
            </a:endParaRPr>
          </a:p>
          <a:p>
            <a:pPr marL="0" indent="0" algn="just">
              <a:buNone/>
            </a:pPr>
            <a:r>
              <a:rPr lang="en-US" sz="1400" dirty="0">
                <a:solidFill>
                  <a:schemeClr val="tx1"/>
                </a:solidFill>
              </a:rPr>
              <a:t>The “Evin B. Hartsell Act” </a:t>
            </a:r>
          </a:p>
          <a:p>
            <a:pPr marL="0" indent="0" algn="just">
              <a:buNone/>
            </a:pPr>
            <a:r>
              <a:rPr lang="en-US" sz="1400" dirty="0">
                <a:solidFill>
                  <a:schemeClr val="tx1"/>
                </a:solidFill>
              </a:rPr>
              <a:t>1003.4205 Disability history and awareness instruction.—</a:t>
            </a:r>
          </a:p>
          <a:p>
            <a:pPr marL="0" indent="0" algn="just">
              <a:buNone/>
            </a:pPr>
            <a:r>
              <a:rPr lang="en-US" sz="1400" dirty="0">
                <a:solidFill>
                  <a:schemeClr val="tx1"/>
                </a:solidFill>
              </a:rPr>
              <a:t>(2)(a) …The instruction must include the following material:</a:t>
            </a:r>
          </a:p>
          <a:p>
            <a:pPr marL="0" indent="0" algn="just">
              <a:buNone/>
            </a:pPr>
            <a:r>
              <a:rPr lang="en-US" sz="1400" dirty="0">
                <a:solidFill>
                  <a:schemeClr val="tx1"/>
                </a:solidFill>
              </a:rPr>
              <a:t>1. For kindergarten through grade 3:</a:t>
            </a:r>
          </a:p>
          <a:p>
            <a:pPr marL="0" indent="0" algn="just">
              <a:buNone/>
            </a:pPr>
            <a:r>
              <a:rPr lang="en-US" sz="1400" dirty="0">
                <a:solidFill>
                  <a:schemeClr val="tx1"/>
                </a:solidFill>
              </a:rPr>
              <a:t>a. Conversations on bullying. Such conversations may address what students should do if they are being bullied; what they should do if they see someone being bullied; why bullying is not the victim’s fault; what different types of bullying look like; the possibility that a friend could be a bully; or the school’s antibullying policy.</a:t>
            </a:r>
          </a:p>
          <a:p>
            <a:pPr marL="0" indent="0" algn="just">
              <a:buNone/>
            </a:pPr>
            <a:r>
              <a:rPr lang="en-US" sz="1400" dirty="0">
                <a:solidFill>
                  <a:schemeClr val="tx1"/>
                </a:solidFill>
              </a:rPr>
              <a:t>b. Activities to teach about physical disabilities.</a:t>
            </a:r>
          </a:p>
          <a:p>
            <a:pPr marL="0" indent="0" algn="just">
              <a:buNone/>
            </a:pPr>
            <a:r>
              <a:rPr lang="en-US" sz="1400" dirty="0">
                <a:solidFill>
                  <a:schemeClr val="tx1"/>
                </a:solidFill>
              </a:rPr>
              <a:t>2. For grades 4 through 6, information about autism spectrum disorder.</a:t>
            </a:r>
          </a:p>
          <a:p>
            <a:pPr marL="0" indent="0" algn="just">
              <a:buNone/>
            </a:pPr>
            <a:r>
              <a:rPr lang="en-US" sz="1400" dirty="0">
                <a:solidFill>
                  <a:schemeClr val="tx1"/>
                </a:solidFill>
              </a:rPr>
              <a:t>3. For grades 7 through 9, information about hearing impairments.</a:t>
            </a:r>
          </a:p>
          <a:p>
            <a:pPr marL="0" indent="0" algn="just">
              <a:buNone/>
            </a:pPr>
            <a:r>
              <a:rPr lang="en-US" sz="1400" dirty="0">
                <a:solidFill>
                  <a:schemeClr val="tx1"/>
                </a:solidFill>
              </a:rPr>
              <a:t>4. For grades 10 through 12, information on different types of learning and intellectual disabilities.</a:t>
            </a:r>
          </a:p>
          <a:p>
            <a:pPr marL="0" indent="0" algn="just">
              <a:buNone/>
            </a:pPr>
            <a:r>
              <a:rPr lang="en-US" sz="1400" dirty="0">
                <a:solidFill>
                  <a:schemeClr val="tx1"/>
                </a:solidFill>
              </a:rPr>
              <a:t>The Department of Education may consult with the Evin B. Hartsell Foundation to further develop the material required under subparagraphs 1.-4.</a:t>
            </a:r>
          </a:p>
          <a:p>
            <a:pPr marL="0" indent="0" algn="just">
              <a:buNone/>
            </a:pPr>
            <a:r>
              <a:rPr lang="en-US" sz="1400" dirty="0">
                <a:solidFill>
                  <a:schemeClr val="tx1"/>
                </a:solidFill>
              </a:rPr>
              <a:t>This act shall take effect July 1, 2025</a:t>
            </a:r>
          </a:p>
          <a:p>
            <a:pPr marL="0" indent="0" algn="just">
              <a:buNone/>
            </a:pPr>
            <a:endParaRPr lang="en-US" sz="1400" dirty="0">
              <a:solidFill>
                <a:schemeClr val="tx1"/>
              </a:solidFill>
            </a:endParaRPr>
          </a:p>
        </p:txBody>
      </p:sp>
      <p:pic>
        <p:nvPicPr>
          <p:cNvPr id="12" name="Picture 11" descr="A mask on a stick&#10;&#10;AI-generated content may be incorrect.">
            <a:extLst>
              <a:ext uri="{FF2B5EF4-FFF2-40B4-BE49-F238E27FC236}">
                <a16:creationId xmlns:a16="http://schemas.microsoft.com/office/drawing/2014/main" id="{5F216935-EE31-4648-3F15-A8504E805418}"/>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63486" y="269635"/>
            <a:ext cx="819150" cy="819150"/>
          </a:xfrm>
          <a:prstGeom prst="rect">
            <a:avLst/>
          </a:prstGeom>
        </p:spPr>
      </p:pic>
      <p:sp>
        <p:nvSpPr>
          <p:cNvPr id="13" name="Oval 12">
            <a:extLst>
              <a:ext uri="{FF2B5EF4-FFF2-40B4-BE49-F238E27FC236}">
                <a16:creationId xmlns:a16="http://schemas.microsoft.com/office/drawing/2014/main" id="{83DC300B-88B3-309C-E55D-F92350217B8C}"/>
              </a:ext>
            </a:extLst>
          </p:cNvPr>
          <p:cNvSpPr/>
          <p:nvPr/>
        </p:nvSpPr>
        <p:spPr>
          <a:xfrm>
            <a:off x="10819181" y="541574"/>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14" name="Oval 13">
            <a:extLst>
              <a:ext uri="{FF2B5EF4-FFF2-40B4-BE49-F238E27FC236}">
                <a16:creationId xmlns:a16="http://schemas.microsoft.com/office/drawing/2014/main" id="{225A0287-10F0-DDDF-28CE-6AC7375FAB58}"/>
              </a:ext>
            </a:extLst>
          </p:cNvPr>
          <p:cNvSpPr/>
          <p:nvPr/>
        </p:nvSpPr>
        <p:spPr>
          <a:xfrm>
            <a:off x="10632964" y="541573"/>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2" name="TextBox 1">
            <a:extLst>
              <a:ext uri="{FF2B5EF4-FFF2-40B4-BE49-F238E27FC236}">
                <a16:creationId xmlns:a16="http://schemas.microsoft.com/office/drawing/2014/main" id="{4BD8E01F-637C-0DDF-CD6B-BAB81251F2F6}"/>
              </a:ext>
            </a:extLst>
          </p:cNvPr>
          <p:cNvSpPr txBox="1"/>
          <p:nvPr/>
        </p:nvSpPr>
        <p:spPr>
          <a:xfrm>
            <a:off x="503413" y="734842"/>
            <a:ext cx="7414209" cy="707886"/>
          </a:xfrm>
          <a:prstGeom prst="rect">
            <a:avLst/>
          </a:prstGeom>
          <a:noFill/>
        </p:spPr>
        <p:txBody>
          <a:bodyPr wrap="none" rtlCol="0">
            <a:spAutoFit/>
          </a:bodyPr>
          <a:lstStyle/>
          <a:p>
            <a:r>
              <a:rPr lang="en-US" sz="4000" b="1" dirty="0">
                <a:solidFill>
                  <a:srgbClr val="F2BF89"/>
                </a:solidFill>
              </a:rPr>
              <a:t>2025-49 amending 1003.4205</a:t>
            </a:r>
          </a:p>
        </p:txBody>
      </p:sp>
    </p:spTree>
    <p:extLst>
      <p:ext uri="{BB962C8B-B14F-4D97-AF65-F5344CB8AC3E}">
        <p14:creationId xmlns:p14="http://schemas.microsoft.com/office/powerpoint/2010/main" val="514759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sk on a stick&#10;&#10;AI-generated content may be incorrect.">
            <a:extLst>
              <a:ext uri="{FF2B5EF4-FFF2-40B4-BE49-F238E27FC236}">
                <a16:creationId xmlns:a16="http://schemas.microsoft.com/office/drawing/2014/main" id="{5FAB89E2-AC11-CEFA-8956-F6BAB600917D}"/>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63486" y="269635"/>
            <a:ext cx="819150" cy="819150"/>
          </a:xfrm>
          <a:prstGeom prst="rect">
            <a:avLst/>
          </a:prstGeom>
        </p:spPr>
      </p:pic>
      <p:sp>
        <p:nvSpPr>
          <p:cNvPr id="4" name="Oval 3">
            <a:extLst>
              <a:ext uri="{FF2B5EF4-FFF2-40B4-BE49-F238E27FC236}">
                <a16:creationId xmlns:a16="http://schemas.microsoft.com/office/drawing/2014/main" id="{E1E379DE-3219-35ED-AD00-48E061736E9B}"/>
              </a:ext>
            </a:extLst>
          </p:cNvPr>
          <p:cNvSpPr/>
          <p:nvPr/>
        </p:nvSpPr>
        <p:spPr>
          <a:xfrm>
            <a:off x="10819181" y="541574"/>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5" name="Oval 4">
            <a:extLst>
              <a:ext uri="{FF2B5EF4-FFF2-40B4-BE49-F238E27FC236}">
                <a16:creationId xmlns:a16="http://schemas.microsoft.com/office/drawing/2014/main" id="{911B7E62-3881-71F2-5E89-47CE98AA1B65}"/>
              </a:ext>
            </a:extLst>
          </p:cNvPr>
          <p:cNvSpPr/>
          <p:nvPr/>
        </p:nvSpPr>
        <p:spPr>
          <a:xfrm>
            <a:off x="10632964" y="541573"/>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3" name="Title 2">
            <a:extLst>
              <a:ext uri="{FF2B5EF4-FFF2-40B4-BE49-F238E27FC236}">
                <a16:creationId xmlns:a16="http://schemas.microsoft.com/office/drawing/2014/main" id="{3A8C6DEA-F520-ED80-D37B-A091CEFC63E2}"/>
              </a:ext>
            </a:extLst>
          </p:cNvPr>
          <p:cNvSpPr>
            <a:spLocks noGrp="1"/>
          </p:cNvSpPr>
          <p:nvPr>
            <p:ph type="title"/>
          </p:nvPr>
        </p:nvSpPr>
        <p:spPr>
          <a:xfrm>
            <a:off x="488382" y="735303"/>
            <a:ext cx="8761413" cy="706964"/>
          </a:xfrm>
        </p:spPr>
        <p:txBody>
          <a:bodyPr/>
          <a:lstStyle/>
          <a:p>
            <a:r>
              <a:rPr lang="en-US" sz="4000" b="1" dirty="0">
                <a:solidFill>
                  <a:srgbClr val="F2BF89"/>
                </a:solidFill>
              </a:rPr>
              <a:t>2025-86 creating 683.196</a:t>
            </a:r>
          </a:p>
        </p:txBody>
      </p:sp>
      <p:sp>
        <p:nvSpPr>
          <p:cNvPr id="6" name="Content Placeholder 5">
            <a:extLst>
              <a:ext uri="{FF2B5EF4-FFF2-40B4-BE49-F238E27FC236}">
                <a16:creationId xmlns:a16="http://schemas.microsoft.com/office/drawing/2014/main" id="{151D6889-DA84-798E-8B09-BE889216EDE2}"/>
              </a:ext>
            </a:extLst>
          </p:cNvPr>
          <p:cNvSpPr>
            <a:spLocks noGrp="1"/>
          </p:cNvSpPr>
          <p:nvPr>
            <p:ph idx="1"/>
          </p:nvPr>
        </p:nvSpPr>
        <p:spPr>
          <a:xfrm>
            <a:off x="494867" y="2270213"/>
            <a:ext cx="11202265" cy="4241239"/>
          </a:xfrm>
        </p:spPr>
        <p:txBody>
          <a:bodyPr>
            <a:normAutofit fontScale="62500" lnSpcReduction="20000"/>
          </a:bodyPr>
          <a:lstStyle/>
          <a:p>
            <a:pPr marL="0" indent="0" algn="just">
              <a:buNone/>
            </a:pPr>
            <a:r>
              <a:rPr lang="en-US" sz="2600" dirty="0"/>
              <a:t>Section 1. Section 683.196, Florida Statutes, is created to read:</a:t>
            </a:r>
          </a:p>
          <a:p>
            <a:pPr marL="0" indent="0" algn="just">
              <a:buNone/>
            </a:pPr>
            <a:r>
              <a:rPr lang="en-US" sz="2600" dirty="0"/>
              <a:t>683.196 Holocaust Remembrance Day.—</a:t>
            </a:r>
          </a:p>
          <a:p>
            <a:pPr marL="0" indent="0" algn="just">
              <a:buNone/>
            </a:pPr>
            <a:r>
              <a:rPr lang="en-US" sz="2600" dirty="0"/>
              <a:t>(1) In honor of the millions of victims killed in the Holocaust, the Governor shall annually proclaim January 27 to be “Holocaust Remembrance Day,” which may be observed in the public schools of this state and by public exercise at the State Capitol and elsewhere as the Governor may designate.</a:t>
            </a:r>
          </a:p>
          <a:p>
            <a:pPr marL="0" indent="0" algn="just">
              <a:buNone/>
            </a:pPr>
            <a:r>
              <a:rPr lang="en-US" sz="2600" dirty="0"/>
              <a:t>(2) If January 27 falls on a day that is not a school day, “Holocaust Remembrance Day” may be observed in the public schools on the following school day or as otherwise designated by the district school board having</a:t>
            </a:r>
          </a:p>
          <a:p>
            <a:pPr marL="0" indent="0" algn="just">
              <a:buNone/>
            </a:pPr>
            <a:r>
              <a:rPr lang="en-US" sz="2600" dirty="0"/>
              <a:t>jurisdiction.</a:t>
            </a:r>
          </a:p>
          <a:p>
            <a:pPr marL="0" indent="0" algn="just">
              <a:buNone/>
            </a:pPr>
            <a:r>
              <a:rPr lang="en-US" sz="2600" dirty="0"/>
              <a:t>(3) Instruction on the harmful impacts of the Holocaust and anti-Semitism and the positive contributions of the Jewish community to humanity may be provided as part of the public school instruction on “Holocaust Remembrance Day.”</a:t>
            </a:r>
          </a:p>
          <a:p>
            <a:pPr marL="0" indent="0" algn="just">
              <a:buNone/>
            </a:pPr>
            <a:endParaRPr lang="en-US" sz="2600" dirty="0"/>
          </a:p>
          <a:p>
            <a:pPr marL="0" indent="0" algn="just">
              <a:buNone/>
            </a:pPr>
            <a:r>
              <a:rPr lang="en-US" sz="2600" dirty="0"/>
              <a:t>Section 2. This act shall take effect July 1, 2025.</a:t>
            </a:r>
          </a:p>
          <a:p>
            <a:pPr marL="0" indent="0" algn="just">
              <a:buNone/>
            </a:pPr>
            <a:endParaRPr lang="en-US" sz="1600" dirty="0"/>
          </a:p>
        </p:txBody>
      </p:sp>
    </p:spTree>
    <p:extLst>
      <p:ext uri="{BB962C8B-B14F-4D97-AF65-F5344CB8AC3E}">
        <p14:creationId xmlns:p14="http://schemas.microsoft.com/office/powerpoint/2010/main" val="2436723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sk on a stick&#10;&#10;AI-generated content may be incorrect.">
            <a:extLst>
              <a:ext uri="{FF2B5EF4-FFF2-40B4-BE49-F238E27FC236}">
                <a16:creationId xmlns:a16="http://schemas.microsoft.com/office/drawing/2014/main" id="{CFC2EF99-FE6C-C01F-9935-3DF2EB16AF1B}"/>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63486" y="269635"/>
            <a:ext cx="819150" cy="819150"/>
          </a:xfrm>
          <a:prstGeom prst="rect">
            <a:avLst/>
          </a:prstGeom>
        </p:spPr>
      </p:pic>
      <p:sp>
        <p:nvSpPr>
          <p:cNvPr id="4" name="Oval 3">
            <a:extLst>
              <a:ext uri="{FF2B5EF4-FFF2-40B4-BE49-F238E27FC236}">
                <a16:creationId xmlns:a16="http://schemas.microsoft.com/office/drawing/2014/main" id="{C444593B-890B-6DA2-7104-8F01B381494D}"/>
              </a:ext>
            </a:extLst>
          </p:cNvPr>
          <p:cNvSpPr/>
          <p:nvPr/>
        </p:nvSpPr>
        <p:spPr>
          <a:xfrm>
            <a:off x="10819181" y="541574"/>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5" name="Oval 4">
            <a:extLst>
              <a:ext uri="{FF2B5EF4-FFF2-40B4-BE49-F238E27FC236}">
                <a16:creationId xmlns:a16="http://schemas.microsoft.com/office/drawing/2014/main" id="{9C5CC3F8-C72F-27F2-396E-C9006A2C66A8}"/>
              </a:ext>
            </a:extLst>
          </p:cNvPr>
          <p:cNvSpPr/>
          <p:nvPr/>
        </p:nvSpPr>
        <p:spPr>
          <a:xfrm>
            <a:off x="10632964" y="541573"/>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3" name="Title 2">
            <a:extLst>
              <a:ext uri="{FF2B5EF4-FFF2-40B4-BE49-F238E27FC236}">
                <a16:creationId xmlns:a16="http://schemas.microsoft.com/office/drawing/2014/main" id="{D23C7B72-D79C-BA19-5095-C6A4F082C0E1}"/>
              </a:ext>
            </a:extLst>
          </p:cNvPr>
          <p:cNvSpPr>
            <a:spLocks noGrp="1"/>
          </p:cNvSpPr>
          <p:nvPr>
            <p:ph type="title"/>
          </p:nvPr>
        </p:nvSpPr>
        <p:spPr>
          <a:xfrm>
            <a:off x="488382" y="735303"/>
            <a:ext cx="8761413" cy="706964"/>
          </a:xfrm>
        </p:spPr>
        <p:txBody>
          <a:bodyPr/>
          <a:lstStyle/>
          <a:p>
            <a:r>
              <a:rPr lang="en-US" sz="4000" b="1" dirty="0">
                <a:solidFill>
                  <a:srgbClr val="F2BF89"/>
                </a:solidFill>
              </a:rPr>
              <a:t>2025-91 creating 683.3343</a:t>
            </a:r>
          </a:p>
        </p:txBody>
      </p:sp>
      <p:sp>
        <p:nvSpPr>
          <p:cNvPr id="6" name="Content Placeholder 5">
            <a:extLst>
              <a:ext uri="{FF2B5EF4-FFF2-40B4-BE49-F238E27FC236}">
                <a16:creationId xmlns:a16="http://schemas.microsoft.com/office/drawing/2014/main" id="{A646B501-74DA-94CB-1AD1-A12FE611A920}"/>
              </a:ext>
            </a:extLst>
          </p:cNvPr>
          <p:cNvSpPr>
            <a:spLocks noGrp="1"/>
          </p:cNvSpPr>
          <p:nvPr>
            <p:ph idx="1"/>
          </p:nvPr>
        </p:nvSpPr>
        <p:spPr>
          <a:xfrm>
            <a:off x="488382" y="2324456"/>
            <a:ext cx="11193719" cy="4067798"/>
          </a:xfrm>
        </p:spPr>
        <p:txBody>
          <a:bodyPr>
            <a:normAutofit lnSpcReduction="10000"/>
          </a:bodyPr>
          <a:lstStyle/>
          <a:p>
            <a:pPr marL="0" indent="0" algn="just">
              <a:buNone/>
            </a:pPr>
            <a:r>
              <a:rPr lang="en-US" dirty="0"/>
              <a:t>Section 1.  Section 683.3343, Florida Statutes, is created to read: </a:t>
            </a:r>
          </a:p>
          <a:p>
            <a:pPr marL="0" indent="0" algn="just">
              <a:buNone/>
            </a:pPr>
            <a:r>
              <a:rPr lang="en-US" dirty="0"/>
              <a:t>683.3343  Fentanyl Awareness and Education Day.—</a:t>
            </a:r>
          </a:p>
          <a:p>
            <a:pPr marL="0" indent="0" algn="just">
              <a:buNone/>
            </a:pPr>
            <a:r>
              <a:rPr lang="en-US" dirty="0"/>
              <a:t>(1)	  The Legislature designates August 21 of each year as “Fentanyl Awareness and Education Day” to increase awareness of the dangers of fentanyl and potential overdoses.</a:t>
            </a:r>
          </a:p>
          <a:p>
            <a:pPr marL="0" indent="0" algn="just">
              <a:buNone/>
            </a:pPr>
            <a:r>
              <a:rPr lang="en-US" dirty="0"/>
              <a:t>(2)	   The Department of Health, the Department of Children and Families, local governments, public schools, and other agencies are encouraged to sponsor events to promote awareness of the dangers of fentanyl and potential overdoses, including, but, not limited to, education on the prevention of fentanyl abuse and addiction; the availability of local school and community resources for drug prevention and any processes involved in accessing those resources; and health issues, including information about substance use and abuse, specifically youth substance use and abuse.</a:t>
            </a:r>
          </a:p>
          <a:p>
            <a:pPr marL="0" indent="0" algn="just">
              <a:buNone/>
            </a:pPr>
            <a:endParaRPr lang="en-US" dirty="0"/>
          </a:p>
          <a:p>
            <a:pPr marL="0" indent="0" algn="just">
              <a:buNone/>
            </a:pPr>
            <a:r>
              <a:rPr lang="en-US" dirty="0"/>
              <a:t>Section 2. This act shall take effect July 1, 2025.</a:t>
            </a:r>
          </a:p>
          <a:p>
            <a:pPr marL="0" indent="0" algn="just">
              <a:buNone/>
            </a:pPr>
            <a:endParaRPr lang="en-US" dirty="0"/>
          </a:p>
        </p:txBody>
      </p:sp>
    </p:spTree>
    <p:extLst>
      <p:ext uri="{BB962C8B-B14F-4D97-AF65-F5344CB8AC3E}">
        <p14:creationId xmlns:p14="http://schemas.microsoft.com/office/powerpoint/2010/main" val="2162078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6" name="Picture 5" descr="A mask on a stick&#10;&#10;AI-generated content may be incorrect.">
            <a:extLst>
              <a:ext uri="{FF2B5EF4-FFF2-40B4-BE49-F238E27FC236}">
                <a16:creationId xmlns:a16="http://schemas.microsoft.com/office/drawing/2014/main" id="{9B467480-9A88-4BCF-D68B-1621EE5324A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63486" y="269635"/>
            <a:ext cx="819150" cy="819150"/>
          </a:xfrm>
          <a:prstGeom prst="rect">
            <a:avLst/>
          </a:prstGeom>
        </p:spPr>
      </p:pic>
      <p:sp>
        <p:nvSpPr>
          <p:cNvPr id="7" name="Oval 6">
            <a:extLst>
              <a:ext uri="{FF2B5EF4-FFF2-40B4-BE49-F238E27FC236}">
                <a16:creationId xmlns:a16="http://schemas.microsoft.com/office/drawing/2014/main" id="{7F665B23-AF5C-B34C-E788-C8D8F65A8A77}"/>
              </a:ext>
            </a:extLst>
          </p:cNvPr>
          <p:cNvSpPr/>
          <p:nvPr/>
        </p:nvSpPr>
        <p:spPr>
          <a:xfrm>
            <a:off x="10819181" y="541574"/>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8" name="Oval 7">
            <a:extLst>
              <a:ext uri="{FF2B5EF4-FFF2-40B4-BE49-F238E27FC236}">
                <a16:creationId xmlns:a16="http://schemas.microsoft.com/office/drawing/2014/main" id="{30D287BB-6862-155C-1A57-F198AAB8A554}"/>
              </a:ext>
            </a:extLst>
          </p:cNvPr>
          <p:cNvSpPr/>
          <p:nvPr/>
        </p:nvSpPr>
        <p:spPr>
          <a:xfrm>
            <a:off x="10632964" y="541573"/>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2" name="TextBox 1">
            <a:extLst>
              <a:ext uri="{FF2B5EF4-FFF2-40B4-BE49-F238E27FC236}">
                <a16:creationId xmlns:a16="http://schemas.microsoft.com/office/drawing/2014/main" id="{1A004937-6014-0C54-A54B-2562C60658C3}"/>
              </a:ext>
            </a:extLst>
          </p:cNvPr>
          <p:cNvSpPr txBox="1"/>
          <p:nvPr/>
        </p:nvSpPr>
        <p:spPr>
          <a:xfrm>
            <a:off x="487110" y="734842"/>
            <a:ext cx="6840334" cy="707886"/>
          </a:xfrm>
          <a:prstGeom prst="rect">
            <a:avLst/>
          </a:prstGeom>
          <a:noFill/>
        </p:spPr>
        <p:txBody>
          <a:bodyPr wrap="none" rtlCol="0">
            <a:spAutoFit/>
          </a:bodyPr>
          <a:lstStyle/>
          <a:p>
            <a:r>
              <a:rPr lang="en-US" sz="4000" b="1" dirty="0">
                <a:solidFill>
                  <a:srgbClr val="F2BF89"/>
                </a:solidFill>
                <a:latin typeface="+mj-lt"/>
              </a:rPr>
              <a:t>2025-53 amending 1001.42</a:t>
            </a:r>
          </a:p>
        </p:txBody>
      </p:sp>
      <p:sp>
        <p:nvSpPr>
          <p:cNvPr id="3" name="TextBox 2">
            <a:extLst>
              <a:ext uri="{FF2B5EF4-FFF2-40B4-BE49-F238E27FC236}">
                <a16:creationId xmlns:a16="http://schemas.microsoft.com/office/drawing/2014/main" id="{7798A8FE-BF71-EEA5-6C95-3FA09AE45B0D}"/>
              </a:ext>
            </a:extLst>
          </p:cNvPr>
          <p:cNvSpPr txBox="1"/>
          <p:nvPr/>
        </p:nvSpPr>
        <p:spPr>
          <a:xfrm>
            <a:off x="487110" y="2059537"/>
            <a:ext cx="11186445" cy="4832092"/>
          </a:xfrm>
          <a:prstGeom prst="rect">
            <a:avLst/>
          </a:prstGeom>
          <a:noFill/>
        </p:spPr>
        <p:txBody>
          <a:bodyPr wrap="square" rtlCol="0">
            <a:spAutoFit/>
          </a:bodyPr>
          <a:lstStyle/>
          <a:p>
            <a:pPr algn="just"/>
            <a:endParaRPr lang="en-US" sz="1400" dirty="0"/>
          </a:p>
          <a:p>
            <a:pPr algn="just"/>
            <a:r>
              <a:rPr lang="en-US" sz="1400" dirty="0"/>
              <a:t>1001.42 Powers and duties of district school board.— …</a:t>
            </a:r>
          </a:p>
          <a:p>
            <a:pPr algn="just" eaLnBrk="0" hangingPunct="0"/>
            <a:r>
              <a:rPr lang="en-US" sz="1400" dirty="0"/>
              <a:t>(4)  ESTABLISHMENT, ORGANIZATION, AND OPERATION OF SCHOOLS.—Adopt and provide for the execution of plans for the establishment, organization, and operation of the schools of the district, including, but not limited to, the following: …</a:t>
            </a:r>
          </a:p>
          <a:p>
            <a:pPr algn="just" eaLnBrk="0" hangingPunct="0"/>
            <a:r>
              <a:rPr lang="en-US" sz="1400" dirty="0"/>
              <a:t>(f)  </a:t>
            </a:r>
            <a:r>
              <a:rPr lang="en-US" sz="1400" i="1" dirty="0"/>
              <a:t>Opening and closing of schools; fixing uniform date; middle school and high school start times.</a:t>
            </a:r>
            <a:r>
              <a:rPr lang="en-US" sz="1400" dirty="0"/>
              <a:t>—Adopt policies for the opening and closing of schools, fix uniform dates, and middle school and high school start times.</a:t>
            </a:r>
          </a:p>
          <a:p>
            <a:pPr algn="just"/>
            <a:r>
              <a:rPr lang="en-US" sz="1400" dirty="0"/>
              <a:t> …2. By July 1, 2026, the instructional day for middle schools may not begin earlier than 8 a.m. and the instructional day for high schools may not begin earlier than 8:30 a.m. …</a:t>
            </a:r>
          </a:p>
          <a:p>
            <a:pPr algn="just"/>
            <a:r>
              <a:rPr lang="en-US" sz="1400" dirty="0"/>
              <a:t> </a:t>
            </a:r>
          </a:p>
          <a:p>
            <a:pPr lvl="0" algn="just" eaLnBrk="0" hangingPunct="0"/>
            <a:r>
              <a:rPr lang="en-US" sz="1400" u="sng" dirty="0"/>
              <a:t>  A district school board shall be deemed in compliance with the requirements of subparagraph 2. if the district school board submits to the department, by June 1, 2026, a report, in a format prescribed by the department, that includes, at a minimum, all of the following:</a:t>
            </a:r>
          </a:p>
          <a:p>
            <a:pPr algn="just" eaLnBrk="0" hangingPunct="0"/>
            <a:r>
              <a:rPr lang="en-US" sz="1400" dirty="0"/>
              <a:t> </a:t>
            </a:r>
            <a:r>
              <a:rPr lang="en-US" sz="1400" u="sng" dirty="0"/>
              <a:t>a. The start times of elementary, middle, and high schools in the school district.</a:t>
            </a:r>
            <a:endParaRPr lang="en-US" sz="1400" dirty="0"/>
          </a:p>
          <a:p>
            <a:pPr algn="just" eaLnBrk="0" hangingPunct="0"/>
            <a:r>
              <a:rPr lang="en-US" sz="1400" u="sng" dirty="0"/>
              <a:t>b. Documentation of strategies considered to implement a later school</a:t>
            </a:r>
            <a:r>
              <a:rPr lang="en-US" sz="1400" dirty="0"/>
              <a:t> </a:t>
            </a:r>
            <a:r>
              <a:rPr lang="en-US" sz="1400" u="sng" dirty="0"/>
              <a:t>start time for middle schools and high schools within the school district,</a:t>
            </a:r>
            <a:r>
              <a:rPr lang="en-US" sz="1400" dirty="0"/>
              <a:t> </a:t>
            </a:r>
            <a:r>
              <a:rPr lang="en-US" sz="1400" u="sng" dirty="0"/>
              <a:t>including the number of board meetings, public hearings, and opportunities</a:t>
            </a:r>
            <a:r>
              <a:rPr lang="en-US" sz="1400" dirty="0"/>
              <a:t> </a:t>
            </a:r>
            <a:r>
              <a:rPr lang="en-US" sz="1400" u="sng" dirty="0"/>
              <a:t>for parent input to discuss the strategies.</a:t>
            </a:r>
            <a:endParaRPr lang="en-US" sz="1400" dirty="0"/>
          </a:p>
          <a:p>
            <a:pPr lvl="0" algn="just" eaLnBrk="0" hangingPunct="0"/>
            <a:r>
              <a:rPr lang="en-US" sz="1400" u="sng" dirty="0"/>
              <a:t>  c. A description of the impact of implementing the school start time requirements in subparagraph 2., including the financial impact for the school district.</a:t>
            </a:r>
          </a:p>
          <a:p>
            <a:pPr lvl="0" algn="just" eaLnBrk="0" hangingPunct="0"/>
            <a:r>
              <a:rPr lang="en-US" sz="1400" u="sng" dirty="0"/>
              <a:t> d.  Identified unintended consequences to the school district, students, and the community by implementing the school start time requirements in subparagraph 2.</a:t>
            </a:r>
          </a:p>
          <a:p>
            <a:pPr algn="just"/>
            <a:r>
              <a:rPr lang="en-US" sz="1400" dirty="0"/>
              <a:t> </a:t>
            </a:r>
          </a:p>
          <a:p>
            <a:pPr algn="just"/>
            <a:r>
              <a:rPr lang="en-US" sz="1400" dirty="0"/>
              <a:t>Section 3. This act shall take effect July 1, 2025.</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ACED-7920-21D1-F498-236FCEE2AE5B}"/>
              </a:ext>
            </a:extLst>
          </p:cNvPr>
          <p:cNvSpPr>
            <a:spLocks noGrp="1"/>
          </p:cNvSpPr>
          <p:nvPr>
            <p:ph type="title"/>
          </p:nvPr>
        </p:nvSpPr>
        <p:spPr>
          <a:xfrm>
            <a:off x="991518" y="753330"/>
            <a:ext cx="9672809" cy="965301"/>
          </a:xfrm>
        </p:spPr>
        <p:txBody>
          <a:bodyPr/>
          <a:lstStyle/>
          <a:p>
            <a:r>
              <a:rPr lang="en-US" b="1" dirty="0">
                <a:solidFill>
                  <a:srgbClr val="F2BF89"/>
                </a:solidFill>
              </a:rPr>
              <a:t>2025-56 amends 453.12, 1012.22 and 1012.799</a:t>
            </a:r>
          </a:p>
        </p:txBody>
      </p:sp>
      <p:sp>
        <p:nvSpPr>
          <p:cNvPr id="3" name="Content Placeholder 2">
            <a:extLst>
              <a:ext uri="{FF2B5EF4-FFF2-40B4-BE49-F238E27FC236}">
                <a16:creationId xmlns:a16="http://schemas.microsoft.com/office/drawing/2014/main" id="{5089EBF4-05B6-20A8-CE7E-64C00A9FF787}"/>
              </a:ext>
            </a:extLst>
          </p:cNvPr>
          <p:cNvSpPr>
            <a:spLocks noGrp="1"/>
          </p:cNvSpPr>
          <p:nvPr>
            <p:ph idx="1"/>
          </p:nvPr>
        </p:nvSpPr>
        <p:spPr/>
        <p:txBody>
          <a:bodyPr/>
          <a:lstStyle/>
          <a:p>
            <a:pPr marL="0" indent="0">
              <a:buNone/>
            </a:pPr>
            <a:r>
              <a:rPr lang="en-US" dirty="0"/>
              <a:t>Re. 453.12 “Care Provider Background Screening Clearinghouse” </a:t>
            </a:r>
          </a:p>
          <a:p>
            <a:pPr marL="0" indent="0">
              <a:buNone/>
            </a:pPr>
            <a:r>
              <a:rPr lang="en-US" dirty="0"/>
              <a:t>	- as to employees</a:t>
            </a:r>
          </a:p>
          <a:p>
            <a:pPr marL="0" indent="0">
              <a:buNone/>
            </a:pPr>
            <a:endParaRPr lang="en-US" dirty="0"/>
          </a:p>
          <a:p>
            <a:pPr marL="0" indent="0">
              <a:buNone/>
            </a:pPr>
            <a:r>
              <a:rPr lang="en-US" dirty="0"/>
              <a:t>	Adds: </a:t>
            </a:r>
          </a:p>
          <a:p>
            <a:pPr marL="0" indent="0" eaLnBrk="0" hangingPunct="0">
              <a:buNone/>
            </a:pPr>
            <a:r>
              <a:rPr lang="en-US" u="sng" dirty="0"/>
              <a:t>(3)(c)  An individual who volunteers for an entity listed in paragraph (a)</a:t>
            </a:r>
            <a:r>
              <a:rPr lang="en-US" dirty="0"/>
              <a:t> </a:t>
            </a:r>
            <a:r>
              <a:rPr lang="en-US" u="sng" dirty="0"/>
              <a:t>may be screened at the discretion of such entity. If such entity elects to</a:t>
            </a:r>
            <a:r>
              <a:rPr lang="en-US" dirty="0"/>
              <a:t> </a:t>
            </a:r>
            <a:r>
              <a:rPr lang="en-US" u="sng" dirty="0"/>
              <a:t>conduct a background screening, the screening may be conducted pursuant to this section or s. 943.0542.</a:t>
            </a:r>
            <a:endParaRPr lang="en-US" dirty="0"/>
          </a:p>
          <a:p>
            <a:pPr marL="0" indent="0">
              <a:buNone/>
            </a:pPr>
            <a:endParaRPr lang="en-US" dirty="0"/>
          </a:p>
        </p:txBody>
      </p:sp>
    </p:spTree>
    <p:extLst>
      <p:ext uri="{BB962C8B-B14F-4D97-AF65-F5344CB8AC3E}">
        <p14:creationId xmlns:p14="http://schemas.microsoft.com/office/powerpoint/2010/main" val="64544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C3FF-9124-DCBF-4BEF-E56E8C83AB9B}"/>
              </a:ext>
            </a:extLst>
          </p:cNvPr>
          <p:cNvSpPr>
            <a:spLocks noGrp="1"/>
          </p:cNvSpPr>
          <p:nvPr>
            <p:ph type="title"/>
          </p:nvPr>
        </p:nvSpPr>
        <p:spPr>
          <a:xfrm>
            <a:off x="1148798" y="1063417"/>
            <a:ext cx="9140956" cy="1372986"/>
          </a:xfrm>
        </p:spPr>
        <p:txBody>
          <a:bodyPr/>
          <a:lstStyle/>
          <a:p>
            <a:r>
              <a:rPr lang="en-US" b="1" dirty="0">
                <a:solidFill>
                  <a:srgbClr val="F2BF89"/>
                </a:solidFill>
              </a:rPr>
              <a:t>2025-56 amends 453.12, 1012.22 and 1012.799</a:t>
            </a:r>
          </a:p>
        </p:txBody>
      </p:sp>
      <p:sp>
        <p:nvSpPr>
          <p:cNvPr id="3" name="Text Placeholder 2">
            <a:extLst>
              <a:ext uri="{FF2B5EF4-FFF2-40B4-BE49-F238E27FC236}">
                <a16:creationId xmlns:a16="http://schemas.microsoft.com/office/drawing/2014/main" id="{D38BD8BC-F1BC-E99D-4CA8-BCA58400D768}"/>
              </a:ext>
            </a:extLst>
          </p:cNvPr>
          <p:cNvSpPr>
            <a:spLocks noGrp="1"/>
          </p:cNvSpPr>
          <p:nvPr>
            <p:ph type="body" sz="half" idx="2"/>
          </p:nvPr>
        </p:nvSpPr>
        <p:spPr>
          <a:xfrm>
            <a:off x="341523" y="3294043"/>
            <a:ext cx="11314323" cy="3161841"/>
          </a:xfrm>
        </p:spPr>
        <p:txBody>
          <a:bodyPr>
            <a:normAutofit fontScale="85000" lnSpcReduction="10000"/>
          </a:bodyPr>
          <a:lstStyle/>
          <a:p>
            <a:pPr eaLnBrk="0" hangingPunct="0"/>
            <a:endParaRPr lang="en-US" dirty="0"/>
          </a:p>
          <a:p>
            <a:pPr eaLnBrk="0" hangingPunct="0"/>
            <a:r>
              <a:rPr lang="en-US" dirty="0"/>
              <a:t>1012.22 Public school personnel; powers and duties of the district school board.—The district school board shall:</a:t>
            </a:r>
          </a:p>
          <a:p>
            <a:pPr eaLnBrk="0" hangingPunct="0"/>
            <a:r>
              <a:rPr lang="en-US" dirty="0"/>
              <a:t>(1) Designate positions to be filled, prescribe qualifications for those positions, and provide for the appointment, compensation, promotion, suspension, and dismissal of employees as follows, subject to the requirements of this chapter:</a:t>
            </a:r>
          </a:p>
          <a:p>
            <a:pPr eaLnBrk="0" hangingPunct="0"/>
            <a:endParaRPr lang="en-US" dirty="0"/>
          </a:p>
          <a:p>
            <a:pPr eaLnBrk="0" hangingPunct="0"/>
            <a:r>
              <a:rPr lang="en-US" dirty="0"/>
              <a:t>Adds: </a:t>
            </a:r>
          </a:p>
          <a:p>
            <a:pPr eaLnBrk="0" hangingPunct="0"/>
            <a:r>
              <a:rPr lang="en-US" u="sng" dirty="0"/>
              <a:t>(j)  </a:t>
            </a:r>
            <a:r>
              <a:rPr lang="en-US" i="1" u="sng" dirty="0"/>
              <a:t>Temporary removal from the classroom.</a:t>
            </a:r>
            <a:r>
              <a:rPr lang="en-US" u="sng" dirty="0"/>
              <a:t>—The district school board</a:t>
            </a:r>
            <a:r>
              <a:rPr lang="en-US" dirty="0"/>
              <a:t> </a:t>
            </a:r>
            <a:r>
              <a:rPr lang="en-US" u="sng" dirty="0"/>
              <a:t>shall adopt a policy temporarily removing instructional personnel from the</a:t>
            </a:r>
            <a:r>
              <a:rPr lang="en-US" dirty="0"/>
              <a:t> </a:t>
            </a:r>
            <a:r>
              <a:rPr lang="en-US" u="sng" dirty="0"/>
              <a:t>classroom within 24 hours after a notification by law enforcement or a self-</a:t>
            </a:r>
            <a:r>
              <a:rPr lang="en-US" dirty="0"/>
              <a:t> </a:t>
            </a:r>
            <a:r>
              <a:rPr lang="en-US" u="sng" dirty="0"/>
              <a:t>reporting employee of his or her arrest for a felony offense or for a misdemeanor offense listed in s. 435.04(2).</a:t>
            </a:r>
            <a:endParaRPr lang="en-US" dirty="0"/>
          </a:p>
          <a:p>
            <a:r>
              <a:rPr lang="en-US" dirty="0"/>
              <a:t> </a:t>
            </a:r>
          </a:p>
          <a:p>
            <a:endParaRPr lang="en-US" dirty="0"/>
          </a:p>
        </p:txBody>
      </p:sp>
    </p:spTree>
    <p:extLst>
      <p:ext uri="{BB962C8B-B14F-4D97-AF65-F5344CB8AC3E}">
        <p14:creationId xmlns:p14="http://schemas.microsoft.com/office/powerpoint/2010/main" val="145279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E24C-A0B1-70E5-3AA7-56C91DA3052E}"/>
              </a:ext>
            </a:extLst>
          </p:cNvPr>
          <p:cNvSpPr>
            <a:spLocks noGrp="1"/>
          </p:cNvSpPr>
          <p:nvPr>
            <p:ph type="title"/>
          </p:nvPr>
        </p:nvSpPr>
        <p:spPr/>
        <p:txBody>
          <a:bodyPr/>
          <a:lstStyle/>
          <a:p>
            <a:r>
              <a:rPr lang="en-US" b="1" dirty="0">
                <a:solidFill>
                  <a:srgbClr val="F2BF89"/>
                </a:solidFill>
              </a:rPr>
              <a:t>2025-56 amends 453.12, 1012.22 and 1012.799</a:t>
            </a:r>
          </a:p>
        </p:txBody>
      </p:sp>
      <p:sp>
        <p:nvSpPr>
          <p:cNvPr id="3" name="Text Placeholder 2">
            <a:extLst>
              <a:ext uri="{FF2B5EF4-FFF2-40B4-BE49-F238E27FC236}">
                <a16:creationId xmlns:a16="http://schemas.microsoft.com/office/drawing/2014/main" id="{03368678-BA1F-42A3-1C2A-B2635C0636EA}"/>
              </a:ext>
            </a:extLst>
          </p:cNvPr>
          <p:cNvSpPr>
            <a:spLocks noGrp="1"/>
          </p:cNvSpPr>
          <p:nvPr>
            <p:ph type="body" sz="half" idx="2"/>
          </p:nvPr>
        </p:nvSpPr>
        <p:spPr>
          <a:xfrm>
            <a:off x="506776" y="3172858"/>
            <a:ext cx="11424491" cy="3580482"/>
          </a:xfrm>
        </p:spPr>
        <p:txBody>
          <a:bodyPr>
            <a:normAutofit fontScale="92500" lnSpcReduction="10000"/>
          </a:bodyPr>
          <a:lstStyle/>
          <a:p>
            <a:r>
              <a:rPr lang="en-US" dirty="0"/>
              <a:t>1012.799 Reporting certain offenses.—</a:t>
            </a:r>
          </a:p>
          <a:p>
            <a:endParaRPr lang="en-US" dirty="0"/>
          </a:p>
          <a:p>
            <a:r>
              <a:rPr lang="en-US" u="sng" dirty="0"/>
              <a:t>(2)  Instructional personnel and administrative personnel shall self-</a:t>
            </a:r>
            <a:r>
              <a:rPr lang="en-US" dirty="0"/>
              <a:t> </a:t>
            </a:r>
            <a:r>
              <a:rPr lang="en-US" u="sng" dirty="0"/>
              <a:t>report within 48 hours to a school district authority, as determined by the</a:t>
            </a:r>
            <a:r>
              <a:rPr lang="en-US" dirty="0"/>
              <a:t> </a:t>
            </a:r>
            <a:r>
              <a:rPr lang="en-US" u="sng" dirty="0"/>
              <a:t>district superintendent, any arrest for a felony offense or for a misdemeanor</a:t>
            </a:r>
            <a:r>
              <a:rPr lang="en-US" dirty="0"/>
              <a:t> </a:t>
            </a:r>
            <a:r>
              <a:rPr lang="en-US" u="sng" dirty="0"/>
              <a:t>offense listed in s. 435.04(2). Such self-report is not considered an admission</a:t>
            </a:r>
            <a:r>
              <a:rPr lang="en-US" dirty="0"/>
              <a:t> </a:t>
            </a:r>
            <a:r>
              <a:rPr lang="en-US" u="sng" dirty="0"/>
              <a:t>of guilt and is not admissible for any purpose in any proceeding, civil or</a:t>
            </a:r>
            <a:r>
              <a:rPr lang="en-US" dirty="0"/>
              <a:t> </a:t>
            </a:r>
            <a:r>
              <a:rPr lang="en-US" u="sng" dirty="0"/>
              <a:t>criminal, administrative or judicial, investigatory or adjudicatory. In</a:t>
            </a:r>
            <a:r>
              <a:rPr lang="en-US" dirty="0"/>
              <a:t> </a:t>
            </a:r>
            <a:r>
              <a:rPr lang="en-US" u="sng" dirty="0"/>
              <a:t>addition, instructional personnel and administrative personnel shall self-</a:t>
            </a:r>
            <a:r>
              <a:rPr lang="en-US" dirty="0"/>
              <a:t> </a:t>
            </a:r>
            <a:r>
              <a:rPr lang="en-US" u="sng" dirty="0"/>
              <a:t>report any conviction, finding of guilt, withholding of adjudication, commitment to a pretrial diversion program, or entering of a plea of guilty or nolo</a:t>
            </a:r>
            <a:r>
              <a:rPr lang="en-US" dirty="0"/>
              <a:t> </a:t>
            </a:r>
            <a:r>
              <a:rPr lang="en-US" u="sng" dirty="0"/>
              <a:t>contendere for any criminal offense other than a minor traffic violation</a:t>
            </a:r>
            <a:r>
              <a:rPr lang="en-US" dirty="0"/>
              <a:t> </a:t>
            </a:r>
            <a:r>
              <a:rPr lang="en-US" u="sng" dirty="0"/>
              <a:t>within 48 hours after the final judgment. When handling sealed and</a:t>
            </a:r>
            <a:r>
              <a:rPr lang="en-US" dirty="0"/>
              <a:t> </a:t>
            </a:r>
            <a:r>
              <a:rPr lang="en-US" u="sng" dirty="0"/>
              <a:t>expunged records disclosed under this rule, school districts must comply</a:t>
            </a:r>
            <a:r>
              <a:rPr lang="en-US" dirty="0"/>
              <a:t> </a:t>
            </a:r>
            <a:r>
              <a:rPr lang="en-US" u="sng" dirty="0"/>
              <a:t>with the confidentiality provisions of ss. 943.0585(4)(c) and 943.059(4)(c).</a:t>
            </a:r>
            <a:endParaRPr lang="en-US" dirty="0"/>
          </a:p>
          <a:p>
            <a:r>
              <a:rPr lang="en-US" dirty="0"/>
              <a:t>Section 5. This act shall take effect July 1, 2025.</a:t>
            </a:r>
          </a:p>
          <a:p>
            <a:endParaRPr lang="en-US" dirty="0"/>
          </a:p>
        </p:txBody>
      </p:sp>
    </p:spTree>
    <p:extLst>
      <p:ext uri="{BB962C8B-B14F-4D97-AF65-F5344CB8AC3E}">
        <p14:creationId xmlns:p14="http://schemas.microsoft.com/office/powerpoint/2010/main" val="270159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5256-AEC8-5D86-62B4-0DF02FBFCFDC}"/>
              </a:ext>
            </a:extLst>
          </p:cNvPr>
          <p:cNvSpPr>
            <a:spLocks noGrp="1"/>
          </p:cNvSpPr>
          <p:nvPr>
            <p:ph type="title"/>
          </p:nvPr>
        </p:nvSpPr>
        <p:spPr/>
        <p:txBody>
          <a:bodyPr/>
          <a:lstStyle/>
          <a:p>
            <a:r>
              <a:rPr lang="en-US" b="1" dirty="0">
                <a:solidFill>
                  <a:srgbClr val="F2BF89"/>
                </a:solidFill>
              </a:rPr>
              <a:t>2025-118 further amends 435.12</a:t>
            </a:r>
          </a:p>
        </p:txBody>
      </p:sp>
      <p:sp>
        <p:nvSpPr>
          <p:cNvPr id="3" name="Text Placeholder 2">
            <a:extLst>
              <a:ext uri="{FF2B5EF4-FFF2-40B4-BE49-F238E27FC236}">
                <a16:creationId xmlns:a16="http://schemas.microsoft.com/office/drawing/2014/main" id="{72E282DD-F4C1-5CCB-D9D9-2D192675D94A}"/>
              </a:ext>
            </a:extLst>
          </p:cNvPr>
          <p:cNvSpPr>
            <a:spLocks noGrp="1"/>
          </p:cNvSpPr>
          <p:nvPr>
            <p:ph type="body" sz="half" idx="2"/>
          </p:nvPr>
        </p:nvSpPr>
        <p:spPr>
          <a:xfrm>
            <a:off x="286440" y="3543300"/>
            <a:ext cx="11512626" cy="3033770"/>
          </a:xfrm>
        </p:spPr>
        <p:txBody>
          <a:bodyPr>
            <a:normAutofit fontScale="85000" lnSpcReduction="20000"/>
          </a:bodyPr>
          <a:lstStyle/>
          <a:p>
            <a:endParaRPr lang="en-US" dirty="0"/>
          </a:p>
          <a:p>
            <a:r>
              <a:rPr lang="en-US" dirty="0"/>
              <a:t>Section 1. Subsection (4) is added to section 435.12, Florida Statutes, to read:</a:t>
            </a:r>
          </a:p>
          <a:p>
            <a:r>
              <a:rPr lang="en-US" dirty="0"/>
              <a:t>435.12 Care Provider Background Screening Clearinghouse.—</a:t>
            </a:r>
          </a:p>
          <a:p>
            <a:r>
              <a:rPr lang="en-US" u="sng" dirty="0"/>
              <a:t>(4)(a)  As part of the Care Provider Background Screening Clearing-</a:t>
            </a:r>
            <a:r>
              <a:rPr lang="en-US" dirty="0"/>
              <a:t> </a:t>
            </a:r>
            <a:r>
              <a:rPr lang="en-US" u="sng" dirty="0"/>
              <a:t>house, the Agency for Health Care Administration, in consultation with all</a:t>
            </a:r>
            <a:r>
              <a:rPr lang="en-US" dirty="0"/>
              <a:t> </a:t>
            </a:r>
            <a:r>
              <a:rPr lang="en-US" u="sng" dirty="0"/>
              <a:t>specified agencies as defined in s. 435.02(7), that are required by law to use</a:t>
            </a:r>
            <a:r>
              <a:rPr lang="en-US" dirty="0"/>
              <a:t> </a:t>
            </a:r>
            <a:r>
              <a:rPr lang="en-US" u="sng" dirty="0"/>
              <a:t>the clearinghouse for employment screening, must develop and maintain a</a:t>
            </a:r>
            <a:r>
              <a:rPr lang="en-US" dirty="0"/>
              <a:t> </a:t>
            </a:r>
            <a:r>
              <a:rPr lang="en-US" u="sng" dirty="0"/>
              <a:t>publicly available webpage which provides a central source for care provider</a:t>
            </a:r>
            <a:r>
              <a:rPr lang="en-US" dirty="0"/>
              <a:t> </a:t>
            </a:r>
            <a:r>
              <a:rPr lang="en-US" u="sng" dirty="0"/>
              <a:t>background screening education and awareness. The webpage may be part</a:t>
            </a:r>
            <a:r>
              <a:rPr lang="en-US" dirty="0"/>
              <a:t> </a:t>
            </a:r>
            <a:r>
              <a:rPr lang="en-US" u="sng" dirty="0"/>
              <a:t>of the current web-based clearinghouse system. The resources available on</a:t>
            </a:r>
            <a:r>
              <a:rPr lang="en-US" dirty="0"/>
              <a:t> </a:t>
            </a:r>
            <a:r>
              <a:rPr lang="en-US" u="sng" dirty="0"/>
              <a:t>the webpage must be written in nontechnical and accessible language, tailored to qualified entities as defined in s. 943.0542(1), …</a:t>
            </a:r>
          </a:p>
          <a:p>
            <a:r>
              <a:rPr lang="en-US" u="sng" dirty="0"/>
              <a:t> … (c)  The webpage must be active by January 1, 2026, and reviewed and</a:t>
            </a:r>
            <a:r>
              <a:rPr lang="en-US" dirty="0"/>
              <a:t> </a:t>
            </a:r>
            <a:r>
              <a:rPr lang="en-US" u="sng" dirty="0"/>
              <a:t>updated by October 1, 2026, and by October 1 each year thereafter, to</a:t>
            </a:r>
            <a:r>
              <a:rPr lang="en-US" dirty="0"/>
              <a:t> </a:t>
            </a:r>
            <a:r>
              <a:rPr lang="en-US" u="sng" dirty="0"/>
              <a:t>incorporate any changes to law, the clearinghouse, or the employment</a:t>
            </a:r>
            <a:r>
              <a:rPr lang="en-US" dirty="0"/>
              <a:t> </a:t>
            </a:r>
            <a:r>
              <a:rPr lang="en-US" u="sng" dirty="0"/>
              <a:t>screening process.</a:t>
            </a:r>
            <a:endParaRPr lang="en-US" dirty="0"/>
          </a:p>
          <a:p>
            <a:r>
              <a:rPr lang="en-US" dirty="0"/>
              <a:t>Section 2. This act shall take effect July 1, 2025.</a:t>
            </a:r>
          </a:p>
          <a:p>
            <a:endParaRPr lang="en-US" dirty="0"/>
          </a:p>
          <a:p>
            <a:endParaRPr lang="en-US" dirty="0"/>
          </a:p>
        </p:txBody>
      </p:sp>
    </p:spTree>
    <p:extLst>
      <p:ext uri="{BB962C8B-B14F-4D97-AF65-F5344CB8AC3E}">
        <p14:creationId xmlns:p14="http://schemas.microsoft.com/office/powerpoint/2010/main" val="158524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5EF6-2D92-DB22-B944-64A6C079588E}"/>
              </a:ext>
            </a:extLst>
          </p:cNvPr>
          <p:cNvSpPr>
            <a:spLocks noGrp="1"/>
          </p:cNvSpPr>
          <p:nvPr>
            <p:ph type="title"/>
          </p:nvPr>
        </p:nvSpPr>
        <p:spPr/>
        <p:txBody>
          <a:bodyPr/>
          <a:lstStyle/>
          <a:p>
            <a:r>
              <a:rPr lang="en-US" b="1" dirty="0">
                <a:solidFill>
                  <a:srgbClr val="F2BF89"/>
                </a:solidFill>
              </a:rPr>
              <a:t>2025-58 amends 30.15 and 402.305</a:t>
            </a:r>
          </a:p>
        </p:txBody>
      </p:sp>
      <p:sp>
        <p:nvSpPr>
          <p:cNvPr id="3" name="Text Placeholder 2">
            <a:extLst>
              <a:ext uri="{FF2B5EF4-FFF2-40B4-BE49-F238E27FC236}">
                <a16:creationId xmlns:a16="http://schemas.microsoft.com/office/drawing/2014/main" id="{6C0A8CE9-5341-C30B-4D36-62DFF94961F9}"/>
              </a:ext>
            </a:extLst>
          </p:cNvPr>
          <p:cNvSpPr>
            <a:spLocks noGrp="1"/>
          </p:cNvSpPr>
          <p:nvPr>
            <p:ph type="body" sz="half" idx="2"/>
          </p:nvPr>
        </p:nvSpPr>
        <p:spPr>
          <a:xfrm>
            <a:off x="561860" y="3227942"/>
            <a:ext cx="10972800" cy="3630058"/>
          </a:xfrm>
        </p:spPr>
        <p:txBody>
          <a:bodyPr>
            <a:normAutofit fontScale="92500"/>
          </a:bodyPr>
          <a:lstStyle/>
          <a:p>
            <a:endParaRPr lang="en-US" dirty="0"/>
          </a:p>
          <a:p>
            <a:r>
              <a:rPr lang="en-US" dirty="0"/>
              <a:t>Sheriff’s office training for school security guards. </a:t>
            </a:r>
          </a:p>
          <a:p>
            <a:r>
              <a:rPr lang="en-US" dirty="0"/>
              <a:t>Adds “child care facilities”  </a:t>
            </a:r>
          </a:p>
          <a:p>
            <a:r>
              <a:rPr lang="en-US" dirty="0"/>
              <a:t>If a school security guard program is implemented: </a:t>
            </a:r>
          </a:p>
          <a:p>
            <a:pPr eaLnBrk="0" hangingPunct="0"/>
            <a:r>
              <a:rPr lang="en-US" dirty="0"/>
              <a:t>… the sheriff in that county </a:t>
            </a:r>
            <a:r>
              <a:rPr lang="en-US" u="sng" dirty="0"/>
              <a:t>must</a:t>
            </a:r>
            <a:r>
              <a:rPr lang="en-US" dirty="0"/>
              <a:t> </a:t>
            </a:r>
            <a:r>
              <a:rPr lang="en-US" strike="sngStrike" dirty="0"/>
              <a:t>shall </a:t>
            </a:r>
            <a:r>
              <a:rPr lang="en-US" dirty="0"/>
              <a:t>establish a guardian program to provide training </a:t>
            </a:r>
            <a:r>
              <a:rPr lang="en-US" u="sng" dirty="0"/>
              <a:t>for school guardians or</a:t>
            </a:r>
            <a:r>
              <a:rPr lang="en-US" dirty="0"/>
              <a:t> </a:t>
            </a:r>
            <a:r>
              <a:rPr lang="en-US" u="sng" dirty="0"/>
              <a:t>school security guards</a:t>
            </a:r>
            <a:r>
              <a:rPr lang="en-US" dirty="0"/>
              <a:t>, pursuant to subparagraph 2., to school district, charter school, </a:t>
            </a:r>
            <a:r>
              <a:rPr lang="en-US" strike="sngStrike" dirty="0"/>
              <a:t>or</a:t>
            </a:r>
            <a:r>
              <a:rPr lang="en-US" dirty="0"/>
              <a:t> private schoo</a:t>
            </a:r>
            <a:r>
              <a:rPr lang="en-US" u="sng" dirty="0"/>
              <a:t>l, child care facility, or security agency</a:t>
            </a:r>
            <a:r>
              <a:rPr lang="en-US" dirty="0"/>
              <a:t> employees, either directly or through a contract with another sheriff’s office that has established a guardian program. </a:t>
            </a:r>
            <a:r>
              <a:rPr lang="en-US" u="sng" dirty="0"/>
              <a:t>The security agency employing a</a:t>
            </a:r>
            <a:r>
              <a:rPr lang="en-US" dirty="0"/>
              <a:t> </a:t>
            </a:r>
            <a:r>
              <a:rPr lang="en-US" u="sng" dirty="0"/>
              <a:t>school security guard is responsible for all training and screening-related</a:t>
            </a:r>
            <a:r>
              <a:rPr lang="en-US" dirty="0"/>
              <a:t> </a:t>
            </a:r>
            <a:r>
              <a:rPr lang="en-US" u="sng" dirty="0"/>
              <a:t>costs for a school security guard, but such charges may not exceed the actual cost incurred by the sheriff to provide the training.</a:t>
            </a:r>
            <a:endParaRPr lang="en-US" dirty="0"/>
          </a:p>
          <a:p>
            <a:r>
              <a:rPr lang="en-US" dirty="0"/>
              <a:t> </a:t>
            </a:r>
          </a:p>
          <a:p>
            <a:endParaRPr lang="en-US" dirty="0"/>
          </a:p>
        </p:txBody>
      </p:sp>
    </p:spTree>
    <p:extLst>
      <p:ext uri="{BB962C8B-B14F-4D97-AF65-F5344CB8AC3E}">
        <p14:creationId xmlns:p14="http://schemas.microsoft.com/office/powerpoint/2010/main" val="316999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679-74A0-DB07-1830-367914BDE6A9}"/>
              </a:ext>
            </a:extLst>
          </p:cNvPr>
          <p:cNvSpPr>
            <a:spLocks noGrp="1"/>
          </p:cNvSpPr>
          <p:nvPr>
            <p:ph type="title"/>
          </p:nvPr>
        </p:nvSpPr>
        <p:spPr/>
        <p:txBody>
          <a:bodyPr/>
          <a:lstStyle/>
          <a:p>
            <a:r>
              <a:rPr lang="en-US" b="1" dirty="0">
                <a:solidFill>
                  <a:srgbClr val="F2BF89"/>
                </a:solidFill>
              </a:rPr>
              <a:t>2025-108 creates 394.4575</a:t>
            </a:r>
          </a:p>
        </p:txBody>
      </p:sp>
      <p:sp>
        <p:nvSpPr>
          <p:cNvPr id="3" name="Text Placeholder 2">
            <a:extLst>
              <a:ext uri="{FF2B5EF4-FFF2-40B4-BE49-F238E27FC236}">
                <a16:creationId xmlns:a16="http://schemas.microsoft.com/office/drawing/2014/main" id="{3856ABAC-67DE-8318-E0ED-1B4EF3D6CB2A}"/>
              </a:ext>
            </a:extLst>
          </p:cNvPr>
          <p:cNvSpPr>
            <a:spLocks noGrp="1"/>
          </p:cNvSpPr>
          <p:nvPr>
            <p:ph type="body" sz="half" idx="2"/>
          </p:nvPr>
        </p:nvSpPr>
        <p:spPr>
          <a:xfrm>
            <a:off x="572878" y="3283027"/>
            <a:ext cx="11027884" cy="3238959"/>
          </a:xfrm>
        </p:spPr>
        <p:txBody>
          <a:bodyPr>
            <a:normAutofit fontScale="92500" lnSpcReduction="20000"/>
          </a:bodyPr>
          <a:lstStyle/>
          <a:p>
            <a:endParaRPr lang="en-US" u="sng" dirty="0"/>
          </a:p>
          <a:p>
            <a:r>
              <a:rPr lang="en-US" u="sng" dirty="0"/>
              <a:t>394.4575 Student mental health assistance program evaluation.—</a:t>
            </a:r>
            <a:endParaRPr lang="en-US" dirty="0"/>
          </a:p>
          <a:p>
            <a:r>
              <a:rPr lang="en-US" u="sng" dirty="0"/>
              <a:t> ​(1) The Office of Program Policy Analysis and Government Account-</a:t>
            </a:r>
            <a:r>
              <a:rPr lang="en-US" dirty="0"/>
              <a:t> </a:t>
            </a:r>
            <a:r>
              <a:rPr lang="en-US" u="sng" dirty="0"/>
              <a:t>ability (OPPAGA), in consultation with the Department of Children and</a:t>
            </a:r>
            <a:r>
              <a:rPr lang="en-US" dirty="0"/>
              <a:t> </a:t>
            </a:r>
            <a:r>
              <a:rPr lang="en-US" u="sng" dirty="0"/>
              <a:t>Families, the Department of Education, the Louis de la </a:t>
            </a:r>
            <a:r>
              <a:rPr lang="en-US" u="sng" dirty="0" err="1"/>
              <a:t>Parte</a:t>
            </a:r>
            <a:r>
              <a:rPr lang="en-US" u="sng" dirty="0"/>
              <a:t> Florida Mental</a:t>
            </a:r>
            <a:r>
              <a:rPr lang="en-US" dirty="0"/>
              <a:t> </a:t>
            </a:r>
            <a:r>
              <a:rPr lang="en-US" u="sng" dirty="0"/>
              <a:t>Health Institute, and any other identified relevant stakeholder, must</a:t>
            </a:r>
            <a:r>
              <a:rPr lang="en-US" dirty="0"/>
              <a:t> </a:t>
            </a:r>
            <a:r>
              <a:rPr lang="en-US" u="sng" dirty="0"/>
              <a:t>evaluate school district compliance with ss. 1001.212(11), 1006.041, and</a:t>
            </a:r>
            <a:r>
              <a:rPr lang="en-US" dirty="0"/>
              <a:t> </a:t>
            </a:r>
            <a:r>
              <a:rPr lang="en-US" u="sng" dirty="0"/>
              <a:t>1012.584(4) and the mental health services and supports provided to</a:t>
            </a:r>
            <a:r>
              <a:rPr lang="en-US" dirty="0"/>
              <a:t> </a:t>
            </a:r>
            <a:r>
              <a:rPr lang="en-US" u="sng" dirty="0"/>
              <a:t>students pursuant to those sections. OPPAGA must:</a:t>
            </a:r>
            <a:endParaRPr lang="en-US" dirty="0"/>
          </a:p>
          <a:p>
            <a:r>
              <a:rPr lang="en-US" u="sng" dirty="0"/>
              <a:t> ​ (a) By December 31, 2025, provide an initial evaluation of the expenditure plans and program outcome reports submitted by school districts as</a:t>
            </a:r>
            <a:r>
              <a:rPr lang="en-US" dirty="0"/>
              <a:t> </a:t>
            </a:r>
            <a:r>
              <a:rPr lang="en-US" u="sng" dirty="0"/>
              <a:t>required in s. 1006.041 to the Governor, the President of the Senate, and the Speaker of the House of Representatives.</a:t>
            </a:r>
          </a:p>
          <a:p>
            <a:r>
              <a:rPr lang="en-US" dirty="0"/>
              <a:t>Section 2. This act shall take effect upon becoming a law.</a:t>
            </a:r>
          </a:p>
          <a:p>
            <a:r>
              <a:rPr lang="en-US" dirty="0"/>
              <a:t>Approved by the Governor May 30, 2025.</a:t>
            </a:r>
          </a:p>
          <a:p>
            <a:endParaRPr lang="en-US" dirty="0"/>
          </a:p>
        </p:txBody>
      </p:sp>
    </p:spTree>
    <p:extLst>
      <p:ext uri="{BB962C8B-B14F-4D97-AF65-F5344CB8AC3E}">
        <p14:creationId xmlns:p14="http://schemas.microsoft.com/office/powerpoint/2010/main" val="279874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EF52C0-4F5A-3CC5-A93B-15FC29865415}"/>
              </a:ext>
            </a:extLst>
          </p:cNvPr>
          <p:cNvSpPr txBox="1">
            <a:spLocks noGrp="1"/>
          </p:cNvSpPr>
          <p:nvPr>
            <p:ph type="body" idx="1"/>
          </p:nvPr>
        </p:nvSpPr>
        <p:spPr>
          <a:xfrm>
            <a:off x="6448425" y="1520815"/>
            <a:ext cx="5743575" cy="3416320"/>
          </a:xfrm>
          <a:prstGeom prst="rect">
            <a:avLst/>
          </a:prstGeom>
          <a:noFill/>
        </p:spPr>
        <p:txBody>
          <a:bodyPr wrap="square">
            <a:spAutoFit/>
          </a:bodyPr>
          <a:lstStyle/>
          <a:p>
            <a:pPr algn="ctr"/>
            <a:r>
              <a:rPr lang="en-US" sz="7200" dirty="0">
                <a:solidFill>
                  <a:schemeClr val="accent1">
                    <a:lumMod val="75000"/>
                  </a:schemeClr>
                </a:solidFill>
                <a:effectLst>
                  <a:outerShdw blurRad="127000" dist="50800" dir="6600000" algn="tl" rotWithShape="0">
                    <a:prstClr val="black">
                      <a:alpha val="50000"/>
                    </a:prstClr>
                  </a:outerShdw>
                </a:effectLst>
                <a:latin typeface="Showcard Gothic" panose="04020904020102020604" pitchFamily="82" charset="0"/>
              </a:rPr>
              <a:t>FERMA 2025</a:t>
            </a:r>
            <a:br>
              <a:rPr lang="en-US" sz="7200" dirty="0">
                <a:solidFill>
                  <a:schemeClr val="accent1">
                    <a:lumMod val="75000"/>
                  </a:schemeClr>
                </a:solidFill>
                <a:effectLst>
                  <a:outerShdw blurRad="127000" dist="50800" dir="6600000" algn="tl" rotWithShape="0">
                    <a:prstClr val="black">
                      <a:alpha val="50000"/>
                    </a:prstClr>
                  </a:outerShdw>
                </a:effectLst>
                <a:latin typeface="Showcard Gothic" panose="04020904020102020604" pitchFamily="82" charset="0"/>
              </a:rPr>
            </a:br>
            <a:r>
              <a:rPr lang="en-US" sz="7200" dirty="0">
                <a:solidFill>
                  <a:schemeClr val="accent1">
                    <a:lumMod val="75000"/>
                  </a:schemeClr>
                </a:solidFill>
                <a:effectLst>
                  <a:outerShdw blurRad="127000" dist="50800" dir="6600000" algn="tl" rotWithShape="0">
                    <a:prstClr val="black">
                      <a:alpha val="50000"/>
                    </a:prstClr>
                  </a:outerShdw>
                </a:effectLst>
                <a:latin typeface="Showcard Gothic" panose="04020904020102020604" pitchFamily="82" charset="0"/>
              </a:rPr>
              <a:t>Summer Conference</a:t>
            </a:r>
          </a:p>
        </p:txBody>
      </p:sp>
      <p:sp>
        <p:nvSpPr>
          <p:cNvPr id="7" name="TextBox 6">
            <a:extLst>
              <a:ext uri="{FF2B5EF4-FFF2-40B4-BE49-F238E27FC236}">
                <a16:creationId xmlns:a16="http://schemas.microsoft.com/office/drawing/2014/main" id="{A189B892-A5F5-11D9-C9F6-3665698DA446}"/>
              </a:ext>
            </a:extLst>
          </p:cNvPr>
          <p:cNvSpPr txBox="1"/>
          <p:nvPr/>
        </p:nvSpPr>
        <p:spPr>
          <a:xfrm>
            <a:off x="491754" y="1997839"/>
            <a:ext cx="5753498" cy="2862322"/>
          </a:xfrm>
          <a:prstGeom prst="rect">
            <a:avLst/>
          </a:prstGeom>
          <a:noFill/>
        </p:spPr>
        <p:txBody>
          <a:bodyPr wrap="none" rtlCol="0">
            <a:spAutoFit/>
          </a:bodyPr>
          <a:lstStyle/>
          <a:p>
            <a:pPr algn="ctr"/>
            <a:r>
              <a:rPr lang="en-US" sz="3600" b="1" dirty="0">
                <a:solidFill>
                  <a:srgbClr val="F2BF89"/>
                </a:solidFill>
                <a:effectLst>
                  <a:outerShdw blurRad="50800" dist="38100" dir="2700000" algn="tl" rotWithShape="0">
                    <a:prstClr val="black">
                      <a:alpha val="40000"/>
                    </a:prstClr>
                  </a:outerShdw>
                </a:effectLst>
              </a:rPr>
              <a:t>Tuesday, July 15, 2025</a:t>
            </a:r>
          </a:p>
          <a:p>
            <a:pPr algn="ctr"/>
            <a:endParaRPr lang="en-US" sz="3600" b="1" dirty="0">
              <a:solidFill>
                <a:srgbClr val="F2BF89"/>
              </a:solidFill>
              <a:effectLst>
                <a:outerShdw blurRad="50800" dist="38100" dir="2700000" algn="tl" rotWithShape="0">
                  <a:prstClr val="black">
                    <a:alpha val="40000"/>
                  </a:prstClr>
                </a:outerShdw>
              </a:effectLst>
            </a:endParaRPr>
          </a:p>
          <a:p>
            <a:pPr algn="ctr"/>
            <a:r>
              <a:rPr lang="en-US" sz="3600" b="1" dirty="0">
                <a:solidFill>
                  <a:srgbClr val="F2BF89"/>
                </a:solidFill>
                <a:effectLst>
                  <a:outerShdw blurRad="50800" dist="38100" dir="2700000" algn="tl" rotWithShape="0">
                    <a:prstClr val="black">
                      <a:alpha val="40000"/>
                    </a:prstClr>
                  </a:outerShdw>
                </a:effectLst>
              </a:rPr>
              <a:t>Lido Beach Resort</a:t>
            </a:r>
          </a:p>
          <a:p>
            <a:pPr algn="ctr"/>
            <a:r>
              <a:rPr lang="en-US" sz="3600" b="1" dirty="0">
                <a:solidFill>
                  <a:srgbClr val="F2BF89"/>
                </a:solidFill>
                <a:effectLst>
                  <a:outerShdw blurRad="50800" dist="38100" dir="2700000" algn="tl" rotWithShape="0">
                    <a:prstClr val="black">
                      <a:alpha val="40000"/>
                    </a:prstClr>
                  </a:outerShdw>
                </a:effectLst>
              </a:rPr>
              <a:t>700 Benjamin Franklin Dr.</a:t>
            </a:r>
          </a:p>
          <a:p>
            <a:pPr algn="ctr"/>
            <a:r>
              <a:rPr lang="en-US" sz="3600" b="1" dirty="0">
                <a:solidFill>
                  <a:srgbClr val="F2BF89"/>
                </a:solidFill>
                <a:effectLst>
                  <a:outerShdw blurRad="50800" dist="38100" dir="2700000" algn="tl" rotWithShape="0">
                    <a:prstClr val="black">
                      <a:alpha val="40000"/>
                    </a:prstClr>
                  </a:outerShdw>
                </a:effectLst>
              </a:rPr>
              <a:t>Sarasota, FL 34236</a:t>
            </a:r>
          </a:p>
        </p:txBody>
      </p:sp>
      <p:pic>
        <p:nvPicPr>
          <p:cNvPr id="8" name="Picture 7" descr="A mask on a stick&#10;&#10;AI-generated content may be incorrect.">
            <a:extLst>
              <a:ext uri="{FF2B5EF4-FFF2-40B4-BE49-F238E27FC236}">
                <a16:creationId xmlns:a16="http://schemas.microsoft.com/office/drawing/2014/main" id="{701A200D-45FE-9F59-A58F-0806CB5D9E05}"/>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63486" y="269635"/>
            <a:ext cx="819150" cy="819150"/>
          </a:xfrm>
          <a:prstGeom prst="rect">
            <a:avLst/>
          </a:prstGeom>
        </p:spPr>
      </p:pic>
      <p:sp>
        <p:nvSpPr>
          <p:cNvPr id="9" name="Oval 8">
            <a:extLst>
              <a:ext uri="{FF2B5EF4-FFF2-40B4-BE49-F238E27FC236}">
                <a16:creationId xmlns:a16="http://schemas.microsoft.com/office/drawing/2014/main" id="{D11234FF-CCB7-EF96-5329-BE4EE633A434}"/>
              </a:ext>
            </a:extLst>
          </p:cNvPr>
          <p:cNvSpPr/>
          <p:nvPr/>
        </p:nvSpPr>
        <p:spPr>
          <a:xfrm>
            <a:off x="10819181" y="541574"/>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10" name="Oval 9">
            <a:extLst>
              <a:ext uri="{FF2B5EF4-FFF2-40B4-BE49-F238E27FC236}">
                <a16:creationId xmlns:a16="http://schemas.microsoft.com/office/drawing/2014/main" id="{8B4AC45F-D9BD-BF3C-44A6-4A802C287949}"/>
              </a:ext>
            </a:extLst>
          </p:cNvPr>
          <p:cNvSpPr/>
          <p:nvPr/>
        </p:nvSpPr>
        <p:spPr>
          <a:xfrm>
            <a:off x="10632964" y="541573"/>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Tree>
    <p:extLst>
      <p:ext uri="{BB962C8B-B14F-4D97-AF65-F5344CB8AC3E}">
        <p14:creationId xmlns:p14="http://schemas.microsoft.com/office/powerpoint/2010/main" val="340530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021B-8A7E-0E19-6045-F3E94B997E42}"/>
              </a:ext>
            </a:extLst>
          </p:cNvPr>
          <p:cNvSpPr>
            <a:spLocks noGrp="1"/>
          </p:cNvSpPr>
          <p:nvPr>
            <p:ph type="title"/>
          </p:nvPr>
        </p:nvSpPr>
        <p:spPr/>
        <p:txBody>
          <a:bodyPr/>
          <a:lstStyle/>
          <a:p>
            <a:r>
              <a:rPr lang="en-US" b="1" dirty="0">
                <a:solidFill>
                  <a:srgbClr val="F2BF89"/>
                </a:solidFill>
              </a:rPr>
              <a:t>2052-97 amends 943.0438</a:t>
            </a:r>
          </a:p>
        </p:txBody>
      </p:sp>
      <p:sp>
        <p:nvSpPr>
          <p:cNvPr id="3" name="Text Placeholder 2">
            <a:extLst>
              <a:ext uri="{FF2B5EF4-FFF2-40B4-BE49-F238E27FC236}">
                <a16:creationId xmlns:a16="http://schemas.microsoft.com/office/drawing/2014/main" id="{1313518E-646A-F366-346A-71075525651A}"/>
              </a:ext>
            </a:extLst>
          </p:cNvPr>
          <p:cNvSpPr>
            <a:spLocks noGrp="1"/>
          </p:cNvSpPr>
          <p:nvPr>
            <p:ph type="body" sz="half" idx="2"/>
          </p:nvPr>
        </p:nvSpPr>
        <p:spPr>
          <a:xfrm>
            <a:off x="661012" y="3338111"/>
            <a:ext cx="10807547" cy="3360144"/>
          </a:xfrm>
        </p:spPr>
        <p:txBody>
          <a:bodyPr>
            <a:normAutofit/>
          </a:bodyPr>
          <a:lstStyle/>
          <a:p>
            <a:r>
              <a:rPr lang="en-US" dirty="0"/>
              <a:t>943.0438 Athletic coaches for independent sanctioning authorities.—</a:t>
            </a:r>
          </a:p>
          <a:p>
            <a:pPr lvl="1"/>
            <a:r>
              <a:rPr lang="en-US" sz="1800" dirty="0"/>
              <a:t>An independent sanctioning authority shall:</a:t>
            </a:r>
          </a:p>
          <a:p>
            <a:r>
              <a:rPr lang="en-US" dirty="0"/>
              <a:t>Effective </a:t>
            </a:r>
            <a:r>
              <a:rPr lang="en-US" u="sng" dirty="0"/>
              <a:t>July 1, 2026</a:t>
            </a:r>
            <a:r>
              <a:rPr lang="en-US" dirty="0"/>
              <a:t> </a:t>
            </a:r>
            <a:r>
              <a:rPr lang="en-US" strike="sngStrike" dirty="0"/>
              <a:t>January 1, 2025</a:t>
            </a:r>
            <a:r>
              <a:rPr lang="en-US" dirty="0"/>
              <a:t>, conduct a level 2 background screening under s. 435.04 of each current and prospective athletic coach. The authority may not delegate this responsibility to an individual team and may not authorize any person to act as an athletic coach unless a level 2 background screening is conducted and does not result in disqualification under paragraph (b).</a:t>
            </a:r>
          </a:p>
          <a:p>
            <a:r>
              <a:rPr lang="en-US" dirty="0"/>
              <a:t>Section 2. This act shall take effect July 1, 2025.</a:t>
            </a:r>
          </a:p>
          <a:p>
            <a:endParaRPr lang="en-US" dirty="0"/>
          </a:p>
        </p:txBody>
      </p:sp>
    </p:spTree>
    <p:extLst>
      <p:ext uri="{BB962C8B-B14F-4D97-AF65-F5344CB8AC3E}">
        <p14:creationId xmlns:p14="http://schemas.microsoft.com/office/powerpoint/2010/main" val="30772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B415-2ACC-0CC2-B078-2127E02DD025}"/>
              </a:ext>
            </a:extLst>
          </p:cNvPr>
          <p:cNvSpPr>
            <a:spLocks noGrp="1"/>
          </p:cNvSpPr>
          <p:nvPr>
            <p:ph type="title"/>
          </p:nvPr>
        </p:nvSpPr>
        <p:spPr/>
        <p:txBody>
          <a:bodyPr/>
          <a:lstStyle/>
          <a:p>
            <a:r>
              <a:rPr lang="en-US" b="1" dirty="0">
                <a:solidFill>
                  <a:srgbClr val="F2BF89"/>
                </a:solidFill>
              </a:rPr>
              <a:t>2025-62 amends 1012.55</a:t>
            </a:r>
          </a:p>
        </p:txBody>
      </p:sp>
      <p:sp>
        <p:nvSpPr>
          <p:cNvPr id="3" name="Text Placeholder 2">
            <a:extLst>
              <a:ext uri="{FF2B5EF4-FFF2-40B4-BE49-F238E27FC236}">
                <a16:creationId xmlns:a16="http://schemas.microsoft.com/office/drawing/2014/main" id="{50133356-4F56-D9F6-DA3F-5A36F2972146}"/>
              </a:ext>
            </a:extLst>
          </p:cNvPr>
          <p:cNvSpPr>
            <a:spLocks noGrp="1"/>
          </p:cNvSpPr>
          <p:nvPr>
            <p:ph type="body" sz="half" idx="2"/>
          </p:nvPr>
        </p:nvSpPr>
        <p:spPr>
          <a:xfrm>
            <a:off x="1154954" y="3294043"/>
            <a:ext cx="8825659" cy="2725757"/>
          </a:xfrm>
        </p:spPr>
        <p:txBody>
          <a:bodyPr>
            <a:normAutofit fontScale="92500" lnSpcReduction="20000"/>
          </a:bodyPr>
          <a:lstStyle/>
          <a:p>
            <a:endParaRPr lang="en-US" dirty="0"/>
          </a:p>
          <a:p>
            <a:r>
              <a:rPr lang="en-US" dirty="0"/>
              <a:t>Amends 1012.55: </a:t>
            </a:r>
          </a:p>
          <a:p>
            <a:pPr eaLnBrk="0" hangingPunct="0"/>
            <a:r>
              <a:rPr lang="en-US" dirty="0"/>
              <a:t>1012.55 Positions for which certificates required.—</a:t>
            </a:r>
          </a:p>
          <a:p>
            <a:pPr eaLnBrk="0" hangingPunct="0"/>
            <a:r>
              <a:rPr lang="en-US" u="sng" dirty="0"/>
              <a:t>(5)  A person who is employed as a school social worker is exempt from the</a:t>
            </a:r>
            <a:r>
              <a:rPr lang="en-US" dirty="0"/>
              <a:t> </a:t>
            </a:r>
            <a:r>
              <a:rPr lang="en-US" u="sng" dirty="0"/>
              <a:t>educator certification requirements in s. 1012.56(2)(g) and (h) relating to the</a:t>
            </a:r>
            <a:r>
              <a:rPr lang="en-US" dirty="0"/>
              <a:t> </a:t>
            </a:r>
            <a:r>
              <a:rPr lang="en-US" u="sng" dirty="0"/>
              <a:t>mastery of general and subject area knowledge.</a:t>
            </a:r>
            <a:endParaRPr lang="en-US" dirty="0"/>
          </a:p>
          <a:p>
            <a:pPr eaLnBrk="0" hangingPunct="0"/>
            <a:r>
              <a:rPr lang="en-US" dirty="0"/>
              <a:t> </a:t>
            </a:r>
          </a:p>
          <a:p>
            <a:pPr eaLnBrk="0" hangingPunct="0"/>
            <a:r>
              <a:rPr lang="en-US" dirty="0"/>
              <a:t>Section 2. This act shall take effect July 1, 2025.</a:t>
            </a:r>
          </a:p>
          <a:p>
            <a:r>
              <a:rPr lang="en-US" dirty="0"/>
              <a:t> </a:t>
            </a:r>
          </a:p>
          <a:p>
            <a:endParaRPr lang="en-US" dirty="0"/>
          </a:p>
        </p:txBody>
      </p:sp>
    </p:spTree>
    <p:extLst>
      <p:ext uri="{BB962C8B-B14F-4D97-AF65-F5344CB8AC3E}">
        <p14:creationId xmlns:p14="http://schemas.microsoft.com/office/powerpoint/2010/main" val="341379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016E-8980-8169-7FEA-59FE394BD17B}"/>
              </a:ext>
            </a:extLst>
          </p:cNvPr>
          <p:cNvSpPr>
            <a:spLocks noGrp="1"/>
          </p:cNvSpPr>
          <p:nvPr>
            <p:ph type="title"/>
          </p:nvPr>
        </p:nvSpPr>
        <p:spPr>
          <a:xfrm>
            <a:off x="496926" y="838200"/>
            <a:ext cx="8493249" cy="706964"/>
          </a:xfrm>
        </p:spPr>
        <p:txBody>
          <a:bodyPr/>
          <a:lstStyle/>
          <a:p>
            <a:r>
              <a:rPr lang="en-US" sz="4000" b="1" dirty="0">
                <a:solidFill>
                  <a:srgbClr val="F2BF89"/>
                </a:solidFill>
              </a:rPr>
              <a:t>2025-104 amending 322.1615</a:t>
            </a:r>
          </a:p>
        </p:txBody>
      </p:sp>
      <p:sp>
        <p:nvSpPr>
          <p:cNvPr id="3" name="Content Placeholder 2">
            <a:extLst>
              <a:ext uri="{FF2B5EF4-FFF2-40B4-BE49-F238E27FC236}">
                <a16:creationId xmlns:a16="http://schemas.microsoft.com/office/drawing/2014/main" id="{D2181645-6C4A-51F0-01FB-2E00B010CF2B}"/>
              </a:ext>
            </a:extLst>
          </p:cNvPr>
          <p:cNvSpPr>
            <a:spLocks noGrp="1"/>
          </p:cNvSpPr>
          <p:nvPr>
            <p:ph idx="1"/>
          </p:nvPr>
        </p:nvSpPr>
        <p:spPr>
          <a:xfrm>
            <a:off x="496926" y="2290273"/>
            <a:ext cx="11185175" cy="4136164"/>
          </a:xfrm>
        </p:spPr>
        <p:txBody>
          <a:bodyPr>
            <a:normAutofit/>
          </a:bodyPr>
          <a:lstStyle/>
          <a:p>
            <a:pPr marL="0" indent="0" algn="just">
              <a:buNone/>
            </a:pPr>
            <a:endParaRPr lang="en-US" dirty="0"/>
          </a:p>
          <a:p>
            <a:pPr marL="0" indent="0" algn="just">
              <a:buNone/>
            </a:pPr>
            <a:r>
              <a:rPr lang="en-US" dirty="0"/>
              <a:t>322.1615 Learner’s driver license.—</a:t>
            </a:r>
          </a:p>
          <a:p>
            <a:pPr marL="0" indent="0" algn="just">
              <a:buNone/>
            </a:pPr>
            <a:r>
              <a:rPr lang="en-US" dirty="0"/>
              <a:t>(1) The department may issue a learner’s driver license to a person who</a:t>
            </a:r>
          </a:p>
          <a:p>
            <a:pPr marL="0" indent="0" algn="just">
              <a:buNone/>
            </a:pPr>
            <a:r>
              <a:rPr lang="en-US" dirty="0"/>
              <a:t>is at least 15 years of age and who: …</a:t>
            </a:r>
          </a:p>
          <a:p>
            <a:pPr marL="0" indent="0" algn="just">
              <a:buNone/>
            </a:pPr>
            <a:endParaRPr lang="en-US" dirty="0"/>
          </a:p>
          <a:p>
            <a:pPr marL="0" indent="0" algn="just">
              <a:buNone/>
            </a:pPr>
            <a:r>
              <a:rPr lang="en-US" dirty="0"/>
              <a:t>(c) Has satisfactorily completed a driver education course approved by the department which meets or exceeds the Department of Education Driver Education/Traffic Safety-Classroom 1900300 course version description.</a:t>
            </a:r>
          </a:p>
          <a:p>
            <a:pPr marL="0" indent="0" algn="just">
              <a:buNone/>
            </a:pPr>
            <a:endParaRPr lang="en-US" dirty="0"/>
          </a:p>
          <a:p>
            <a:pPr marL="0" indent="0" algn="just">
              <a:buNone/>
            </a:pPr>
            <a:r>
              <a:rPr lang="en-US" dirty="0"/>
              <a:t>This act shall take effect July 1, 2025.</a:t>
            </a:r>
          </a:p>
          <a:p>
            <a:pPr marL="0" indent="0" algn="just">
              <a:buNone/>
            </a:pPr>
            <a:endParaRPr lang="en-US" dirty="0"/>
          </a:p>
        </p:txBody>
      </p:sp>
    </p:spTree>
    <p:extLst>
      <p:ext uri="{BB962C8B-B14F-4D97-AF65-F5344CB8AC3E}">
        <p14:creationId xmlns:p14="http://schemas.microsoft.com/office/powerpoint/2010/main" val="885794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452D-A4EE-17CD-3B1D-A50C65FE80F9}"/>
              </a:ext>
            </a:extLst>
          </p:cNvPr>
          <p:cNvSpPr>
            <a:spLocks noGrp="1"/>
          </p:cNvSpPr>
          <p:nvPr>
            <p:ph type="title"/>
          </p:nvPr>
        </p:nvSpPr>
        <p:spPr>
          <a:xfrm>
            <a:off x="488383" y="725840"/>
            <a:ext cx="8761413" cy="706964"/>
          </a:xfrm>
        </p:spPr>
        <p:txBody>
          <a:bodyPr/>
          <a:lstStyle/>
          <a:p>
            <a:r>
              <a:rPr lang="en-US" b="1" dirty="0">
                <a:solidFill>
                  <a:srgbClr val="F2BF89"/>
                </a:solidFill>
              </a:rPr>
              <a:t>2025-106 amending 1006.15</a:t>
            </a:r>
          </a:p>
        </p:txBody>
      </p:sp>
      <p:sp>
        <p:nvSpPr>
          <p:cNvPr id="3" name="Content Placeholder 2">
            <a:extLst>
              <a:ext uri="{FF2B5EF4-FFF2-40B4-BE49-F238E27FC236}">
                <a16:creationId xmlns:a16="http://schemas.microsoft.com/office/drawing/2014/main" id="{434974ED-2C85-C8C3-58D4-BBF87E1E0B88}"/>
              </a:ext>
            </a:extLst>
          </p:cNvPr>
          <p:cNvSpPr>
            <a:spLocks noGrp="1"/>
          </p:cNvSpPr>
          <p:nvPr>
            <p:ph idx="1"/>
          </p:nvPr>
        </p:nvSpPr>
        <p:spPr>
          <a:xfrm>
            <a:off x="488383" y="2281727"/>
            <a:ext cx="11210809" cy="4195985"/>
          </a:xfrm>
        </p:spPr>
        <p:txBody>
          <a:bodyPr>
            <a:normAutofit fontScale="70000" lnSpcReduction="20000"/>
          </a:bodyPr>
          <a:lstStyle/>
          <a:p>
            <a:pPr marL="0" indent="0" algn="just">
              <a:buNone/>
            </a:pPr>
            <a:r>
              <a:rPr lang="en-US" dirty="0"/>
              <a:t>1006.15 Student standards for participation in interscholastic and interscholastic extracurricular student activities; regulation.— …</a:t>
            </a:r>
          </a:p>
          <a:p>
            <a:pPr marL="0" indent="0" algn="just">
              <a:buNone/>
            </a:pPr>
            <a:endParaRPr lang="en-US" dirty="0"/>
          </a:p>
          <a:p>
            <a:pPr marL="0" indent="0" algn="just">
              <a:buNone/>
            </a:pPr>
            <a:r>
              <a:rPr lang="en-US" dirty="0"/>
              <a:t>(3) …</a:t>
            </a:r>
          </a:p>
          <a:p>
            <a:pPr marL="0" indent="0" algn="just">
              <a:buNone/>
            </a:pPr>
            <a:r>
              <a:rPr lang="en-US" dirty="0"/>
              <a:t>(h)	 A student in a full-time virtual instruction program under s. 1002.45, including the full-time Florida Virtual School program, a full-time school district virtual instruction program, or a full-time virtual charter school, is eligible to participate on an interscholastic athletic team at any public school in the school district in which the student resides, or may develop an agreement to participate at a private school, provided the student:</a:t>
            </a:r>
          </a:p>
          <a:p>
            <a:pPr marL="0" indent="0" algn="just">
              <a:buNone/>
            </a:pPr>
            <a:r>
              <a:rPr lang="en-US" dirty="0"/>
              <a:t>1.	  During the period of participation in the interscholastic extracurricular activity, meets the requirements in paragraph (a);</a:t>
            </a:r>
          </a:p>
          <a:p>
            <a:pPr marL="0" indent="0" algn="just">
              <a:buNone/>
            </a:pPr>
            <a:r>
              <a:rPr lang="en-US" dirty="0"/>
              <a:t>2.	  Meets any additional requirements as determined by the board of trustees of the Florida Virtual School, the district school board, or the governing board of the virtual charter school, as applicable;</a:t>
            </a:r>
          </a:p>
          <a:p>
            <a:pPr marL="0" indent="0" algn="just">
              <a:buNone/>
            </a:pPr>
            <a:r>
              <a:rPr lang="en-US" dirty="0"/>
              <a:t>3.	  Meets the same residency requirements as other students in the school at which he or she participates;</a:t>
            </a:r>
          </a:p>
          <a:p>
            <a:pPr marL="0" indent="0" algn="just">
              <a:buNone/>
            </a:pPr>
            <a:r>
              <a:rPr lang="en-US" dirty="0"/>
              <a:t>4.	  Meets the same standards of athletic team acceptance, behavior, and performance which are required of other students in extracurricular activities; and</a:t>
            </a:r>
          </a:p>
          <a:p>
            <a:pPr marL="0" indent="0" algn="just">
              <a:buNone/>
            </a:pPr>
            <a:r>
              <a:rPr lang="en-US" dirty="0"/>
              <a:t>5.	  Registers his or her intent to participate in interscholastic extra-</a:t>
            </a:r>
          </a:p>
          <a:p>
            <a:pPr marL="0" indent="0" algn="just">
              <a:buNone/>
            </a:pPr>
            <a:r>
              <a:rPr lang="en-US" dirty="0"/>
              <a:t>curricular activities with the school before participation.</a:t>
            </a:r>
          </a:p>
          <a:p>
            <a:pPr marL="0" indent="0" algn="just">
              <a:buNone/>
            </a:pPr>
            <a:endParaRPr lang="en-US" dirty="0"/>
          </a:p>
          <a:p>
            <a:pPr marL="0" indent="0" algn="just">
              <a:buNone/>
            </a:pPr>
            <a:r>
              <a:rPr lang="en-US" dirty="0"/>
              <a:t>Section 7. This act shall take effect July 1, 2025.</a:t>
            </a:r>
          </a:p>
          <a:p>
            <a:pPr marL="0" indent="0" algn="just">
              <a:buNone/>
            </a:pPr>
            <a:endParaRPr lang="en-US" dirty="0"/>
          </a:p>
        </p:txBody>
      </p:sp>
    </p:spTree>
    <p:extLst>
      <p:ext uri="{BB962C8B-B14F-4D97-AF65-F5344CB8AC3E}">
        <p14:creationId xmlns:p14="http://schemas.microsoft.com/office/powerpoint/2010/main" val="3041560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9144-3A65-27E9-410C-4BC93FFBF267}"/>
              </a:ext>
            </a:extLst>
          </p:cNvPr>
          <p:cNvSpPr>
            <a:spLocks noGrp="1"/>
          </p:cNvSpPr>
          <p:nvPr>
            <p:ph type="title"/>
          </p:nvPr>
        </p:nvSpPr>
        <p:spPr/>
        <p:txBody>
          <a:bodyPr/>
          <a:lstStyle/>
          <a:p>
            <a:r>
              <a:rPr lang="en-US" b="1" dirty="0">
                <a:solidFill>
                  <a:srgbClr val="F2BF89"/>
                </a:solidFill>
              </a:rPr>
              <a:t>2025-105 amends 1002.87</a:t>
            </a:r>
          </a:p>
        </p:txBody>
      </p:sp>
      <p:sp>
        <p:nvSpPr>
          <p:cNvPr id="3" name="Text Placeholder 2">
            <a:extLst>
              <a:ext uri="{FF2B5EF4-FFF2-40B4-BE49-F238E27FC236}">
                <a16:creationId xmlns:a16="http://schemas.microsoft.com/office/drawing/2014/main" id="{3B52AD6D-A43C-5A56-5E71-F7EFA0587897}"/>
              </a:ext>
            </a:extLst>
          </p:cNvPr>
          <p:cNvSpPr>
            <a:spLocks noGrp="1"/>
          </p:cNvSpPr>
          <p:nvPr>
            <p:ph type="body" sz="half" idx="2"/>
          </p:nvPr>
        </p:nvSpPr>
        <p:spPr>
          <a:xfrm>
            <a:off x="528810" y="3272010"/>
            <a:ext cx="11049918" cy="2747790"/>
          </a:xfrm>
        </p:spPr>
        <p:txBody>
          <a:bodyPr>
            <a:normAutofit fontScale="92500" lnSpcReduction="10000"/>
          </a:bodyPr>
          <a:lstStyle/>
          <a:p>
            <a:r>
              <a:rPr lang="en-US" dirty="0"/>
              <a:t>1002.87 School readiness program; eligibility and enrollment.—</a:t>
            </a:r>
          </a:p>
          <a:p>
            <a:r>
              <a:rPr lang="en-US" dirty="0"/>
              <a:t>(c) …</a:t>
            </a:r>
          </a:p>
          <a:p>
            <a:r>
              <a:rPr lang="en-US" dirty="0"/>
              <a:t>6.  A child who has special needs </a:t>
            </a:r>
            <a:r>
              <a:rPr lang="en-US" u="sng" dirty="0"/>
              <a:t>and</a:t>
            </a:r>
            <a:r>
              <a:rPr lang="en-US" dirty="0"/>
              <a:t>, has been determined eligible as a student </a:t>
            </a:r>
            <a:r>
              <a:rPr lang="en-US" u="sng" dirty="0"/>
              <a:t>who requires additional accommodations beyond those required by</a:t>
            </a:r>
            <a:r>
              <a:rPr lang="en-US" dirty="0"/>
              <a:t> </a:t>
            </a:r>
            <a:r>
              <a:rPr lang="en-US" u="sng" dirty="0"/>
              <a:t>the Americans with Disabilities Act. The child’s special needs and associated</a:t>
            </a:r>
            <a:r>
              <a:rPr lang="en-US" dirty="0"/>
              <a:t> </a:t>
            </a:r>
            <a:r>
              <a:rPr lang="en-US" u="sng" dirty="0"/>
              <a:t>accommodations must be validated by a licensed health care professional, a</a:t>
            </a:r>
            <a:r>
              <a:rPr lang="en-US" dirty="0"/>
              <a:t> </a:t>
            </a:r>
            <a:r>
              <a:rPr lang="en-US" u="sng" dirty="0"/>
              <a:t>licensed mental health professional, or an educational psychologist. Such</a:t>
            </a:r>
            <a:r>
              <a:rPr lang="en-US" dirty="0"/>
              <a:t> </a:t>
            </a:r>
            <a:r>
              <a:rPr lang="en-US" u="sng" dirty="0"/>
              <a:t>person may not be the child’s parent or relative or a person employed by a</a:t>
            </a:r>
            <a:r>
              <a:rPr lang="en-US" dirty="0"/>
              <a:t> </a:t>
            </a:r>
            <a:r>
              <a:rPr lang="en-US" u="sng" dirty="0"/>
              <a:t>child care provider. The following documentation must be used to determine</a:t>
            </a:r>
            <a:endParaRPr lang="en-US" dirty="0"/>
          </a:p>
          <a:p>
            <a:r>
              <a:rPr lang="en-US" u="sng" dirty="0"/>
              <a:t>the child’s eligibility for such accommodations:</a:t>
            </a:r>
            <a:endParaRPr lang="en-US" dirty="0"/>
          </a:p>
          <a:p>
            <a:endParaRPr lang="en-US" dirty="0"/>
          </a:p>
        </p:txBody>
      </p:sp>
    </p:spTree>
    <p:extLst>
      <p:ext uri="{BB962C8B-B14F-4D97-AF65-F5344CB8AC3E}">
        <p14:creationId xmlns:p14="http://schemas.microsoft.com/office/powerpoint/2010/main" val="1087360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5BF55A-A101-7962-7EE1-70165EEE3E95}"/>
              </a:ext>
            </a:extLst>
          </p:cNvPr>
          <p:cNvSpPr txBox="1"/>
          <p:nvPr/>
        </p:nvSpPr>
        <p:spPr>
          <a:xfrm>
            <a:off x="550843" y="661013"/>
            <a:ext cx="10928733" cy="5909310"/>
          </a:xfrm>
          <a:prstGeom prst="rect">
            <a:avLst/>
          </a:prstGeom>
          <a:noFill/>
        </p:spPr>
        <p:txBody>
          <a:bodyPr wrap="square">
            <a:spAutoFit/>
          </a:bodyPr>
          <a:lstStyle/>
          <a:p>
            <a:r>
              <a:rPr lang="en-US" u="sng"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strike="sngStrike" dirty="0">
                <a:latin typeface="Times New Roman" panose="02020603050405020304" pitchFamily="18" charset="0"/>
                <a:cs typeface="Times New Roman" panose="02020603050405020304" pitchFamily="18" charset="0"/>
              </a:rPr>
              <a:t>with a disability, has</a:t>
            </a:r>
            <a:r>
              <a:rPr lang="en-US" dirty="0">
                <a:latin typeface="Times New Roman" panose="02020603050405020304" pitchFamily="18" charset="0"/>
                <a:cs typeface="Times New Roman" panose="02020603050405020304" pitchFamily="18" charset="0"/>
              </a:rPr>
              <a:t> A current individual education plan with a </a:t>
            </a:r>
            <a:r>
              <a:rPr lang="en-US" sz="1800" b="0" i="0" u="none" strike="noStrike" baseline="0" dirty="0">
                <a:latin typeface="Times New Roman" panose="02020603050405020304" pitchFamily="18" charset="0"/>
                <a:cs typeface="Times New Roman" panose="02020603050405020304" pitchFamily="18" charset="0"/>
              </a:rPr>
              <a:t>Florida school district</a:t>
            </a:r>
            <a:r>
              <a:rPr lang="en-US" sz="1800" b="0" i="0" u="none" strike="sngStrike" baseline="0" dirty="0">
                <a:latin typeface="Times New Roman" panose="02020603050405020304" pitchFamily="18" charset="0"/>
                <a:cs typeface="Times New Roman" panose="02020603050405020304" pitchFamily="18" charset="0"/>
              </a:rPr>
              <a:t>;, and is not younger than 3 years of age.</a:t>
            </a:r>
            <a:endParaRPr lang="en-US" sz="1800" b="0" i="0" u="none" strike="noStrike" baseline="0" dirty="0">
              <a:latin typeface="Times New Roman" panose="02020603050405020304" pitchFamily="18" charset="0"/>
              <a:cs typeface="Times New Roman" panose="02020603050405020304" pitchFamily="18" charset="0"/>
            </a:endParaRPr>
          </a:p>
          <a:p>
            <a:r>
              <a:rPr lang="en-US" sz="1800" b="0" i="0" u="sng" strike="noStrike" baseline="0" dirty="0">
                <a:latin typeface="Times New Roman" panose="02020603050405020304" pitchFamily="18" charset="0"/>
                <a:cs typeface="Times New Roman" panose="02020603050405020304" pitchFamily="18" charset="0"/>
              </a:rPr>
              <a:t>b.</a:t>
            </a:r>
            <a:r>
              <a:rPr lang="en-US" sz="1800" b="0" i="0" u="none" strike="noStrike" baseline="0" dirty="0">
                <a:latin typeface="Times New Roman" panose="02020603050405020304" pitchFamily="18" charset="0"/>
                <a:cs typeface="Times New Roman" panose="02020603050405020304" pitchFamily="18" charset="0"/>
              </a:rPr>
              <a:t> A </a:t>
            </a:r>
            <a:r>
              <a:rPr lang="en-US" sz="1800" b="0" i="0" u="sng" strike="noStrike" baseline="0" dirty="0">
                <a:latin typeface="Times New Roman" panose="02020603050405020304" pitchFamily="18" charset="0"/>
                <a:cs typeface="Times New Roman" panose="02020603050405020304" pitchFamily="18" charset="0"/>
              </a:rPr>
              <a:t>current individualized family support plan;</a:t>
            </a:r>
            <a:endParaRPr lang="en-US" sz="1800" b="0" i="0" u="none" strike="noStrike" baseline="0" dirty="0">
              <a:latin typeface="Times New Roman" panose="02020603050405020304" pitchFamily="18" charset="0"/>
              <a:cs typeface="Times New Roman" panose="02020603050405020304" pitchFamily="18" charset="0"/>
            </a:endParaRPr>
          </a:p>
          <a:p>
            <a:r>
              <a:rPr lang="en-US" sz="1800" b="0" i="0" u="sng" strike="noStrike" baseline="0" dirty="0">
                <a:latin typeface="Times New Roman" panose="02020603050405020304" pitchFamily="18" charset="0"/>
                <a:cs typeface="Times New Roman" panose="02020603050405020304" pitchFamily="18" charset="0"/>
              </a:rPr>
              <a:t> c. A diagnosed</a:t>
            </a:r>
            <a:r>
              <a:rPr lang="en-US" sz="1800" b="0" i="0" u="none" strike="noStrike" baseline="0" dirty="0">
                <a:latin typeface="Times New Roman" panose="02020603050405020304" pitchFamily="18" charset="0"/>
                <a:cs typeface="Times New Roman" panose="02020603050405020304" pitchFamily="18" charset="0"/>
              </a:rPr>
              <a:t> special </a:t>
            </a:r>
            <a:r>
              <a:rPr lang="en-US" sz="1800" b="0" i="0" u="sng" strike="noStrike" baseline="0" dirty="0">
                <a:latin typeface="Times New Roman" panose="02020603050405020304" pitchFamily="18" charset="0"/>
                <a:cs typeface="Times New Roman" panose="02020603050405020304" pitchFamily="18" charset="0"/>
              </a:rPr>
              <a:t>need; or</a:t>
            </a:r>
            <a:endParaRPr lang="en-US" sz="1800" b="0" i="0" u="none" strike="noStrike" baseline="0" dirty="0">
              <a:latin typeface="Times New Roman" panose="02020603050405020304" pitchFamily="18" charset="0"/>
              <a:cs typeface="Times New Roman" panose="02020603050405020304" pitchFamily="18" charset="0"/>
            </a:endParaRPr>
          </a:p>
          <a:p>
            <a:pPr marR="2370" algn="just"/>
            <a:r>
              <a:rPr lang="en-US" sz="1800" b="0" i="0" u="sng" strike="noStrike" baseline="0" dirty="0">
                <a:latin typeface="Times New Roman" panose="02020603050405020304" pitchFamily="18" charset="0"/>
                <a:cs typeface="Times New Roman" panose="02020603050405020304" pitchFamily="18" charset="0"/>
              </a:rPr>
              <a:t>  d. A written determination of required accommodations by a licensed</a:t>
            </a:r>
            <a:r>
              <a:rPr lang="en-US" sz="1800" b="0" i="0" u="none" strike="noStrike" baseline="0" dirty="0">
                <a:latin typeface="Times New Roman" panose="02020603050405020304" pitchFamily="18" charset="0"/>
                <a:cs typeface="Times New Roman" panose="02020603050405020304" pitchFamily="18" charset="0"/>
              </a:rPr>
              <a:t> </a:t>
            </a:r>
            <a:r>
              <a:rPr lang="en-US" sz="1800" b="0" i="0" u="sng" strike="noStrike" baseline="0" dirty="0">
                <a:latin typeface="Times New Roman" panose="02020603050405020304" pitchFamily="18" charset="0"/>
                <a:cs typeface="Times New Roman" panose="02020603050405020304" pitchFamily="18" charset="0"/>
              </a:rPr>
              <a:t>health care professional, a licensed mental health professional, or an</a:t>
            </a:r>
            <a:r>
              <a:rPr lang="en-US" sz="1800" b="0" i="0" u="none" strike="noStrike" baseline="0" dirty="0">
                <a:latin typeface="Times New Roman" panose="02020603050405020304" pitchFamily="18" charset="0"/>
                <a:cs typeface="Times New Roman" panose="02020603050405020304" pitchFamily="18" charset="0"/>
              </a:rPr>
              <a:t> </a:t>
            </a:r>
            <a:r>
              <a:rPr lang="en-US" sz="1800" b="0" i="0" u="sng" strike="noStrike" baseline="0" dirty="0">
                <a:latin typeface="Times New Roman" panose="02020603050405020304" pitchFamily="18" charset="0"/>
                <a:cs typeface="Times New Roman" panose="02020603050405020304" pitchFamily="18" charset="0"/>
              </a:rPr>
              <a:t>educational psychologist</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sngStrike" baseline="0" dirty="0">
                <a:latin typeface="Times New Roman" panose="02020603050405020304" pitchFamily="18" charset="0"/>
                <a:cs typeface="Times New Roman" panose="02020603050405020304" pitchFamily="18" charset="0"/>
              </a:rPr>
              <a:t>needs child eligible under this paragraph remains</a:t>
            </a: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sngStrike" baseline="0" dirty="0">
                <a:latin typeface="Times New Roman" panose="02020603050405020304" pitchFamily="18" charset="0"/>
                <a:cs typeface="Times New Roman" panose="02020603050405020304" pitchFamily="18" charset="0"/>
              </a:rPr>
              <a:t>eligible until the child is eligible for admission to kindergarten in a public</a:t>
            </a:r>
            <a:endParaRPr lang="en-US" sz="1800" b="0" i="0" u="none" strike="noStrike" baseline="0" dirty="0">
              <a:latin typeface="Times New Roman" panose="02020603050405020304" pitchFamily="18" charset="0"/>
              <a:cs typeface="Times New Roman" panose="02020603050405020304" pitchFamily="18" charset="0"/>
            </a:endParaRPr>
          </a:p>
          <a:p>
            <a:r>
              <a:rPr lang="en-US" sz="1800" b="0" i="0" u="none" strike="sngStrike" baseline="0" dirty="0">
                <a:latin typeface="Times New Roman" panose="02020603050405020304" pitchFamily="18" charset="0"/>
                <a:cs typeface="Times New Roman" panose="02020603050405020304" pitchFamily="18" charset="0"/>
              </a:rPr>
              <a:t>school under s. 1003.21(1)(a)2</a:t>
            </a:r>
            <a:r>
              <a:rPr lang="en-US" sz="1800" b="0" i="0" u="none" strike="noStrike" baseline="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1800" b="0" i="0" u="none" strike="noStrike" baseline="0" dirty="0">
                <a:latin typeface="Times New Roman" panose="02020603050405020304" pitchFamily="18" charset="0"/>
                <a:cs typeface="Times New Roman" panose="02020603050405020304" pitchFamily="18" charset="0"/>
              </a:rPr>
              <a:t>…</a:t>
            </a:r>
          </a:p>
          <a:p>
            <a:r>
              <a:rPr lang="en-US" u="sng" dirty="0">
                <a:latin typeface="Times New Roman" panose="02020603050405020304" pitchFamily="18" charset="0"/>
                <a:cs typeface="Times New Roman" panose="02020603050405020304" pitchFamily="18" charset="0"/>
              </a:rPr>
              <a:t>The school readiness program provider of a child who meets the requirements of</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subsection (6) may be eligible for additional funding through the special</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needs differential allocation to implement the special needs rate as</a:t>
            </a: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determined in s. 1002.89(1)(d).</a:t>
            </a:r>
            <a:endParaRPr lang="en-US" dirty="0">
              <a:latin typeface="Times New Roman" panose="02020603050405020304" pitchFamily="18" charset="0"/>
              <a:cs typeface="Times New Roman" panose="02020603050405020304" pitchFamily="18" charset="0"/>
            </a:endParaRPr>
          </a:p>
          <a:p>
            <a:endParaRPr lang="en-US" sz="1800" b="0" i="0" u="none" strike="noStrike" baseline="0"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 After the initial determination of eligibility, the provider must maintain the</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required program composite score and the instructor assigned by the</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provider to a child who needs additional accommodations under s.</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1002.87(1)(c)6. must complete a minimum of 2 hours of relevant training</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in each subsequent year after the initial determination of eligibility in order</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to remain eligible to implement the special needs differential rate.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Section 3. This act shall take effect July 1, 2025.</a:t>
            </a:r>
          </a:p>
          <a:p>
            <a:endParaRPr lang="en-US" sz="18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65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8017-1762-D7C4-B49D-3C8640181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708BA9-5C2F-3C70-A9AA-ACBFDB2C7B30}"/>
              </a:ext>
            </a:extLst>
          </p:cNvPr>
          <p:cNvSpPr>
            <a:spLocks noGrp="1"/>
          </p:cNvSpPr>
          <p:nvPr>
            <p:ph type="title"/>
          </p:nvPr>
        </p:nvSpPr>
        <p:spPr>
          <a:xfrm>
            <a:off x="488383" y="725840"/>
            <a:ext cx="8761413" cy="706964"/>
          </a:xfrm>
        </p:spPr>
        <p:txBody>
          <a:bodyPr/>
          <a:lstStyle/>
          <a:p>
            <a:r>
              <a:rPr lang="en-US" b="1" dirty="0">
                <a:solidFill>
                  <a:srgbClr val="F2BF89"/>
                </a:solidFill>
              </a:rPr>
              <a:t>2025-149 amending 316.173</a:t>
            </a:r>
          </a:p>
        </p:txBody>
      </p:sp>
      <p:sp>
        <p:nvSpPr>
          <p:cNvPr id="3" name="Content Placeholder 2">
            <a:extLst>
              <a:ext uri="{FF2B5EF4-FFF2-40B4-BE49-F238E27FC236}">
                <a16:creationId xmlns:a16="http://schemas.microsoft.com/office/drawing/2014/main" id="{A2E980FC-C45A-FFC2-CEBD-08BDBE21FEB3}"/>
              </a:ext>
            </a:extLst>
          </p:cNvPr>
          <p:cNvSpPr>
            <a:spLocks noGrp="1"/>
          </p:cNvSpPr>
          <p:nvPr>
            <p:ph idx="1"/>
          </p:nvPr>
        </p:nvSpPr>
        <p:spPr>
          <a:xfrm>
            <a:off x="488383" y="2281727"/>
            <a:ext cx="11210809" cy="4469451"/>
          </a:xfrm>
        </p:spPr>
        <p:txBody>
          <a:bodyPr>
            <a:normAutofit lnSpcReduction="10000"/>
          </a:bodyPr>
          <a:lstStyle/>
          <a:p>
            <a:pPr marL="0" indent="0" algn="just">
              <a:buNone/>
            </a:pPr>
            <a:r>
              <a:rPr lang="en-US" sz="1200" dirty="0"/>
              <a:t>316.173 School bus infraction detection systems.— </a:t>
            </a:r>
          </a:p>
          <a:p>
            <a:pPr marL="0" indent="0" algn="just">
              <a:buNone/>
            </a:pPr>
            <a:r>
              <a:rPr lang="en-US" sz="1200" dirty="0"/>
              <a:t>(1) …</a:t>
            </a:r>
          </a:p>
          <a:p>
            <a:pPr marL="0" indent="0" algn="just">
              <a:buNone/>
            </a:pPr>
            <a:r>
              <a:rPr lang="en-US" sz="1200" dirty="0"/>
              <a:t>(c) The school district must ensure that each school bus infraction detection system meets the requirements of subsection (19) (18). </a:t>
            </a:r>
          </a:p>
          <a:p>
            <a:pPr marL="0" indent="0" algn="just">
              <a:buNone/>
            </a:pPr>
            <a:r>
              <a:rPr lang="en-US" sz="1200" dirty="0"/>
              <a:t>(5) Within 30days after receiving the information required in subsection (4), the law enforcement agency or its designee must, if it is determined that the motor vehicle violated s. 316.172(1)(a) or (b), send a notice of violation to the registered owner of the motor vehicle involved in the violation specifying the remedies available under s. 318.14 and that the violator must pay the penalty under s. 318.18(5), or furnish an affidavit in accordance with subsection (11), or request an administrative hearing with the school district or county, as applicable,  within 60  days after the notice of violation is sent in order to avoid court fees, costs, and the issuance of a uniform traffic citation. The mailing of the notice of violation constitutes notification.</a:t>
            </a:r>
          </a:p>
          <a:p>
            <a:pPr marL="0" indent="0" algn="just">
              <a:buNone/>
            </a:pPr>
            <a:r>
              <a:rPr lang="en-US" sz="1200" dirty="0"/>
              <a:t>(6)(a) A local hearing officer appointed by the school district or county shall administer an administrative hearing process for a contested notice of violation. The school district may appoint an attorney who is, and has been for the preceding 5years, a member in good standing with The Florida Bar to serve as a local hearing officer. The county in which a school district has entered into an interlocal agreement with a law enforcement agency to issue uniform traffic citations may designate by resolution existing staff to serve as the local hearing officer. At the administrative hearing, the local hearing officer shall determine whether a violation of s. 316.172(1)(a) or (b) has occurred. If the local hearing officer finds by a preponderance of the evidence that a violation has occurred, the local hearing officer must uphold the notice of violation and require the petitioner to pay the penalty previously assessed under s. 318.18(5). The local hearing officer shall also require the petitioner to pay costs consistent with this subsection. …</a:t>
            </a:r>
          </a:p>
          <a:p>
            <a:pPr marL="0" indent="0" algn="just">
              <a:buNone/>
            </a:pPr>
            <a:r>
              <a:rPr lang="en-US" sz="1200" dirty="0"/>
              <a:t>b.5. At the conclusion of the hearing, the local hearing officer shall determine by a preponderance of the evidence whether a violation has occurred and shall uphold or dismiss the violation. The local hearing officer shall issue a final administrative order including the determination and, if the notice of violation is upheld, require the petitioner to pay the civil penalty previously assessed in the notice of violation, and shall also require the petitioner to pay costs, not to exceed those established in s. 316.0083(5)(e), to be used by the county for operational costs relating to the hearing process or by the school district for technology and operational costs relating to the hearing process as well as school transportation safety related initiatives. The final administrative order shall be mailed to the petitioner by first-class mail.</a:t>
            </a:r>
          </a:p>
          <a:p>
            <a:pPr marL="0" indent="0" algn="just">
              <a:buNone/>
            </a:pPr>
            <a:endParaRPr lang="en-US" sz="1200" dirty="0"/>
          </a:p>
        </p:txBody>
      </p:sp>
    </p:spTree>
    <p:extLst>
      <p:ext uri="{BB962C8B-B14F-4D97-AF65-F5344CB8AC3E}">
        <p14:creationId xmlns:p14="http://schemas.microsoft.com/office/powerpoint/2010/main" val="1890752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4D1E2-451C-D8FF-39B5-A5AF581E9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2151C-6418-98C0-5CFB-04743C21CE12}"/>
              </a:ext>
            </a:extLst>
          </p:cNvPr>
          <p:cNvSpPr>
            <a:spLocks noGrp="1"/>
          </p:cNvSpPr>
          <p:nvPr>
            <p:ph type="title"/>
          </p:nvPr>
        </p:nvSpPr>
        <p:spPr>
          <a:xfrm>
            <a:off x="488383" y="725840"/>
            <a:ext cx="8761413" cy="706964"/>
          </a:xfrm>
        </p:spPr>
        <p:txBody>
          <a:bodyPr/>
          <a:lstStyle/>
          <a:p>
            <a:r>
              <a:rPr lang="en-US" b="1" dirty="0">
                <a:solidFill>
                  <a:srgbClr val="F2BF89"/>
                </a:solidFill>
              </a:rPr>
              <a:t>2025-149 amending 318.18</a:t>
            </a:r>
          </a:p>
        </p:txBody>
      </p:sp>
      <p:sp>
        <p:nvSpPr>
          <p:cNvPr id="3" name="Content Placeholder 2">
            <a:extLst>
              <a:ext uri="{FF2B5EF4-FFF2-40B4-BE49-F238E27FC236}">
                <a16:creationId xmlns:a16="http://schemas.microsoft.com/office/drawing/2014/main" id="{1602FDC1-145B-0C97-0145-07B99A337396}"/>
              </a:ext>
            </a:extLst>
          </p:cNvPr>
          <p:cNvSpPr>
            <a:spLocks noGrp="1"/>
          </p:cNvSpPr>
          <p:nvPr>
            <p:ph idx="1"/>
          </p:nvPr>
        </p:nvSpPr>
        <p:spPr>
          <a:xfrm>
            <a:off x="488383" y="2281727"/>
            <a:ext cx="11210809" cy="4195985"/>
          </a:xfrm>
        </p:spPr>
        <p:txBody>
          <a:bodyPr/>
          <a:lstStyle/>
          <a:p>
            <a:pPr marL="0" indent="0">
              <a:buNone/>
            </a:pPr>
            <a:endParaRPr lang="en-US" dirty="0"/>
          </a:p>
          <a:p>
            <a:pPr marL="0" indent="0">
              <a:buNone/>
            </a:pPr>
            <a:endParaRPr lang="en-US" dirty="0"/>
          </a:p>
          <a:p>
            <a:pPr marL="0" indent="0">
              <a:buNone/>
            </a:pPr>
            <a:r>
              <a:rPr lang="en-US" dirty="0"/>
              <a:t>318.18 Amount of penalties.—The penalties required for a noncriminal disposition pursuant to s. 318.14 or a criminal offense listed in s. 318.17 are as follows:</a:t>
            </a:r>
          </a:p>
          <a:p>
            <a:pPr marL="0" indent="0">
              <a:buNone/>
            </a:pPr>
            <a:r>
              <a:rPr lang="en-US" dirty="0"/>
              <a:t>2. If a violation of s. 316.172(1)(a) is enforced by a school bus infraction detection system pursuant to s. 316.173, the penalty of $200 shall be imposed. If, at an administrative hearing contesting a notice of violation or uniform traffic citation, the alleged offender is found to have committed this offense, a minimum civil penalty of $200 shall be imposed. Notwithstanding any other provision of law, the civil penalties assessed under this subparagraph resulting from a notice of violation or uniform traffic citation shall be remitted to the school district at least monthly and used pursuant to s. 316.173(8)</a:t>
            </a:r>
          </a:p>
          <a:p>
            <a:pPr marL="0" indent="0">
              <a:buNone/>
            </a:pPr>
            <a:endParaRPr lang="en-US" dirty="0"/>
          </a:p>
        </p:txBody>
      </p:sp>
    </p:spTree>
    <p:extLst>
      <p:ext uri="{BB962C8B-B14F-4D97-AF65-F5344CB8AC3E}">
        <p14:creationId xmlns:p14="http://schemas.microsoft.com/office/powerpoint/2010/main" val="3086167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96B93-14CD-08D7-6CBD-0235F108B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F95DD-393B-BB7A-264F-62DE0A75ECC5}"/>
              </a:ext>
            </a:extLst>
          </p:cNvPr>
          <p:cNvSpPr>
            <a:spLocks noGrp="1"/>
          </p:cNvSpPr>
          <p:nvPr>
            <p:ph type="title"/>
          </p:nvPr>
        </p:nvSpPr>
        <p:spPr>
          <a:xfrm>
            <a:off x="488383" y="725840"/>
            <a:ext cx="8761413" cy="706964"/>
          </a:xfrm>
        </p:spPr>
        <p:txBody>
          <a:bodyPr/>
          <a:lstStyle/>
          <a:p>
            <a:r>
              <a:rPr lang="en-US" b="1" dirty="0">
                <a:solidFill>
                  <a:srgbClr val="F2BF89"/>
                </a:solidFill>
              </a:rPr>
              <a:t>2025-85 creating 112.3131</a:t>
            </a:r>
          </a:p>
        </p:txBody>
      </p:sp>
      <p:sp>
        <p:nvSpPr>
          <p:cNvPr id="3" name="Content Placeholder 2">
            <a:extLst>
              <a:ext uri="{FF2B5EF4-FFF2-40B4-BE49-F238E27FC236}">
                <a16:creationId xmlns:a16="http://schemas.microsoft.com/office/drawing/2014/main" id="{A6BD25E8-90EA-4E81-9AAE-907F9E7DDF61}"/>
              </a:ext>
            </a:extLst>
          </p:cNvPr>
          <p:cNvSpPr>
            <a:spLocks noGrp="1"/>
          </p:cNvSpPr>
          <p:nvPr>
            <p:ph idx="1"/>
          </p:nvPr>
        </p:nvSpPr>
        <p:spPr>
          <a:xfrm>
            <a:off x="490595" y="2179177"/>
            <a:ext cx="11210809" cy="4589092"/>
          </a:xfrm>
        </p:spPr>
        <p:txBody>
          <a:bodyPr>
            <a:noAutofit/>
          </a:bodyPr>
          <a:lstStyle/>
          <a:p>
            <a:pPr marL="0" indent="0" algn="just">
              <a:buNone/>
            </a:pPr>
            <a:r>
              <a:rPr lang="en-US" sz="1000" dirty="0"/>
              <a:t>Section 1. Section 112.3131, Florida Statutes, is created to read:</a:t>
            </a:r>
          </a:p>
          <a:p>
            <a:pPr marL="0" indent="0" algn="just">
              <a:buNone/>
            </a:pPr>
            <a:r>
              <a:rPr lang="en-US" sz="1000" dirty="0"/>
              <a:t>112.3131 Stolen valor.—</a:t>
            </a:r>
          </a:p>
          <a:p>
            <a:pPr marL="0" indent="0" algn="just">
              <a:buNone/>
            </a:pPr>
            <a:r>
              <a:rPr lang="en-US" sz="1000" dirty="0"/>
              <a:t>…</a:t>
            </a:r>
          </a:p>
          <a:p>
            <a:pPr marL="0" indent="0" algn="just">
              <a:buNone/>
            </a:pPr>
            <a:r>
              <a:rPr lang="en-US" sz="1000" dirty="0"/>
              <a:t>(2)(a)  A candidate, an elected public officer, an appointed public officer, or a public employee may not, for the purpose of material gain, knowingly do any of the following:</a:t>
            </a:r>
          </a:p>
          <a:p>
            <a:pPr marL="0" indent="0" algn="just">
              <a:buNone/>
            </a:pPr>
            <a:r>
              <a:rPr lang="en-US" sz="1000" dirty="0"/>
              <a:t>1.  Misrepresent by making false, fictitious, or fraudulent statements or representations, directly or indirectly, that he or she is or was a service-member or veteran of the Armed Forces of the United States.</a:t>
            </a:r>
          </a:p>
          <a:p>
            <a:pPr marL="0" indent="0" algn="just">
              <a:buNone/>
            </a:pPr>
            <a:r>
              <a:rPr lang="en-US" sz="1000" dirty="0"/>
              <a:t>(b)  This subsection does not prohibit individuals in the theatrical profession from wearing such uniforms, medals, or insignia during a performance while engaged in such profession.</a:t>
            </a:r>
          </a:p>
          <a:p>
            <a:pPr marL="0" indent="0" algn="just">
              <a:buNone/>
            </a:pPr>
            <a:r>
              <a:rPr lang="en-US" sz="1000" dirty="0"/>
              <a:t>(3)  A candidate, an elected public officer, an appointed public officer, or a public employee who violates subsection (2) is subject to the penalties in s. 112.317.</a:t>
            </a:r>
          </a:p>
          <a:p>
            <a:pPr marL="0" indent="0" algn="just">
              <a:buNone/>
            </a:pPr>
            <a:r>
              <a:rPr lang="en-US" sz="1000" dirty="0"/>
              <a:t>112.317	 Penalties.—</a:t>
            </a:r>
          </a:p>
          <a:p>
            <a:pPr marL="0" indent="0" algn="just">
              <a:buNone/>
            </a:pPr>
            <a:r>
              <a:rPr lang="en-US" sz="1000" dirty="0"/>
              <a:t>(2)(b)1. After receipt and verification of the notice from the Attorney General, the Chief Financial Officer or the governing body of the county, municipality, school district, or special district shall begin withholding the lesser of 25 percent or the maximum amount allowed under federal law from any salary- related payment. The withheld payments must be remitted to the </a:t>
            </a:r>
            <a:r>
              <a:rPr lang="en-US" sz="1000" dirty="0" err="1"/>
              <a:t>commis</a:t>
            </a:r>
            <a:r>
              <a:rPr lang="en-US" sz="1000" dirty="0"/>
              <a:t>- </a:t>
            </a:r>
            <a:r>
              <a:rPr lang="en-US" sz="1000" dirty="0" err="1"/>
              <a:t>sion</a:t>
            </a:r>
            <a:r>
              <a:rPr lang="en-US" sz="1000" dirty="0"/>
              <a:t> until the fine is satisfied.</a:t>
            </a:r>
          </a:p>
          <a:p>
            <a:pPr marL="0" indent="0" algn="just">
              <a:buNone/>
            </a:pPr>
            <a:r>
              <a:rPr lang="en-US" sz="1000" dirty="0"/>
              <a:t>2	.The Chief Financial Officer or the governing body of the county, municipality, school district, or special district may retain an amount of each withheld payment, as provided in s. 77.0305, to cover the administrative costs incurred under this section.</a:t>
            </a:r>
          </a:p>
          <a:p>
            <a:pPr marL="0" indent="0" algn="just">
              <a:buNone/>
            </a:pPr>
            <a:r>
              <a:rPr lang="en-US" sz="1000" dirty="0"/>
              <a:t>(c)  The Attorney General may refer any unpaid civil penalty or restitution penalty to the appropriate collection agency as directed by the Chief Financial Officer, and, except as expressly limited by this section, such collection agency may use any collection method authorized by law.</a:t>
            </a:r>
          </a:p>
          <a:p>
            <a:pPr marL="0" indent="0" algn="just">
              <a:buNone/>
            </a:pPr>
            <a:r>
              <a:rPr lang="en-US" sz="1000" dirty="0"/>
              <a:t>Section 3. This act shall take effect July 1, 2025.</a:t>
            </a:r>
          </a:p>
          <a:p>
            <a:pPr marL="0" indent="0" algn="just">
              <a:buNone/>
            </a:pPr>
            <a:endParaRPr lang="en-US" sz="1000" dirty="0"/>
          </a:p>
        </p:txBody>
      </p:sp>
    </p:spTree>
    <p:extLst>
      <p:ext uri="{BB962C8B-B14F-4D97-AF65-F5344CB8AC3E}">
        <p14:creationId xmlns:p14="http://schemas.microsoft.com/office/powerpoint/2010/main" val="3783178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E3B64-6CAC-3DA2-2C57-CF89E5312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CF89F-F827-C87A-4CD4-6D4EBD6D04ED}"/>
              </a:ext>
            </a:extLst>
          </p:cNvPr>
          <p:cNvSpPr>
            <a:spLocks noGrp="1"/>
          </p:cNvSpPr>
          <p:nvPr>
            <p:ph type="title"/>
          </p:nvPr>
        </p:nvSpPr>
        <p:spPr>
          <a:xfrm>
            <a:off x="488383" y="725840"/>
            <a:ext cx="8761413" cy="706964"/>
          </a:xfrm>
        </p:spPr>
        <p:txBody>
          <a:bodyPr/>
          <a:lstStyle/>
          <a:p>
            <a:r>
              <a:rPr lang="en-US" b="1" dirty="0">
                <a:solidFill>
                  <a:srgbClr val="F2BF89"/>
                </a:solidFill>
              </a:rPr>
              <a:t>2025-195 amending 119.071</a:t>
            </a:r>
          </a:p>
        </p:txBody>
      </p:sp>
      <p:sp>
        <p:nvSpPr>
          <p:cNvPr id="3" name="Content Placeholder 2">
            <a:extLst>
              <a:ext uri="{FF2B5EF4-FFF2-40B4-BE49-F238E27FC236}">
                <a16:creationId xmlns:a16="http://schemas.microsoft.com/office/drawing/2014/main" id="{31B9A069-4967-258F-0169-6DC4595FC110}"/>
              </a:ext>
            </a:extLst>
          </p:cNvPr>
          <p:cNvSpPr>
            <a:spLocks noGrp="1"/>
          </p:cNvSpPr>
          <p:nvPr>
            <p:ph idx="1"/>
          </p:nvPr>
        </p:nvSpPr>
        <p:spPr>
          <a:xfrm>
            <a:off x="488383" y="2281727"/>
            <a:ext cx="11210809" cy="4195985"/>
          </a:xfrm>
        </p:spPr>
        <p:txBody>
          <a:bodyPr>
            <a:normAutofit fontScale="85000" lnSpcReduction="20000"/>
          </a:bodyPr>
          <a:lstStyle/>
          <a:p>
            <a:pPr marL="0" indent="0">
              <a:buNone/>
            </a:pPr>
            <a:endParaRPr lang="en-US" dirty="0"/>
          </a:p>
          <a:p>
            <a:pPr marL="0" indent="0">
              <a:buNone/>
            </a:pPr>
            <a:endParaRPr lang="en-US" dirty="0"/>
          </a:p>
          <a:p>
            <a:pPr marL="0" indent="0">
              <a:buNone/>
            </a:pPr>
            <a:r>
              <a:rPr lang="en-US" dirty="0"/>
              <a:t>119.071 General exemptions from inspection or copying of public records.— </a:t>
            </a:r>
          </a:p>
          <a:p>
            <a:pPr marL="0" indent="0">
              <a:buNone/>
            </a:pPr>
            <a:r>
              <a:rPr lang="en-US" dirty="0"/>
              <a:t>(4) AGENCY PERSONNEL INFORMATION.—</a:t>
            </a:r>
          </a:p>
          <a:p>
            <a:pPr marL="0" indent="0">
              <a:buNone/>
            </a:pPr>
            <a:r>
              <a:rPr lang="en-US" dirty="0"/>
              <a:t>…</a:t>
            </a:r>
          </a:p>
          <a:p>
            <a:pPr marL="0" indent="0">
              <a:buNone/>
            </a:pPr>
            <a:r>
              <a:rPr lang="en-US" dirty="0"/>
              <a:t>2.z.(I) As used in this sub-subparagraph, the term: </a:t>
            </a:r>
          </a:p>
          <a:p>
            <a:pPr marL="0" indent="0">
              <a:buNone/>
            </a:pPr>
            <a:r>
              <a:rPr lang="en-US" dirty="0"/>
              <a:t>(A) Congressional member” means a person who is elected to serve as a member of the United States House of Representatives or is elected or appointed to serve as a member of the United States Senate.</a:t>
            </a:r>
          </a:p>
          <a:p>
            <a:pPr marL="0" indent="0">
              <a:buNone/>
            </a:pPr>
            <a:r>
              <a:rPr lang="en-US" dirty="0"/>
              <a:t>(II) The following information is exempt from s. 119.07(1) and s. 24(a), Art. I of the State Constitution</a:t>
            </a:r>
          </a:p>
          <a:p>
            <a:pPr marL="0" indent="0">
              <a:buNone/>
            </a:pPr>
            <a:endParaRPr lang="en-US" dirty="0"/>
          </a:p>
          <a:p>
            <a:pPr marL="0" indent="0">
              <a:buNone/>
            </a:pPr>
            <a:r>
              <a:rPr lang="en-US" dirty="0"/>
              <a:t>…</a:t>
            </a:r>
          </a:p>
          <a:p>
            <a:pPr marL="0" indent="0">
              <a:buNone/>
            </a:pPr>
            <a:endParaRPr lang="en-US" dirty="0"/>
          </a:p>
          <a:p>
            <a:pPr marL="0" indent="0">
              <a:buNone/>
            </a:pPr>
            <a:r>
              <a:rPr lang="en-US" dirty="0"/>
              <a:t>(C) The name, home addresses, telephone numbers, and date of birth of a minor child of a current congressional member or public officer and the name and location of the school or day care facility attended by the minor child.</a:t>
            </a:r>
          </a:p>
          <a:p>
            <a:pPr marL="0" indent="0">
              <a:buNone/>
            </a:pPr>
            <a:endParaRPr lang="en-US" dirty="0"/>
          </a:p>
        </p:txBody>
      </p:sp>
    </p:spTree>
    <p:extLst>
      <p:ext uri="{BB962C8B-B14F-4D97-AF65-F5344CB8AC3E}">
        <p14:creationId xmlns:p14="http://schemas.microsoft.com/office/powerpoint/2010/main" val="2617334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69EE4-7993-FA6A-F815-232F6FCDA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870" y="716097"/>
            <a:ext cx="4880472" cy="5618602"/>
          </a:xfrm>
          <a:prstGeom prst="rect">
            <a:avLst/>
          </a:prstGeom>
        </p:spPr>
      </p:pic>
    </p:spTree>
    <p:extLst>
      <p:ext uri="{BB962C8B-B14F-4D97-AF65-F5344CB8AC3E}">
        <p14:creationId xmlns:p14="http://schemas.microsoft.com/office/powerpoint/2010/main" val="3167019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28DB-EBA5-D70D-8820-E6AE2B975A9F}"/>
              </a:ext>
            </a:extLst>
          </p:cNvPr>
          <p:cNvSpPr>
            <a:spLocks noGrp="1"/>
          </p:cNvSpPr>
          <p:nvPr>
            <p:ph type="title"/>
          </p:nvPr>
        </p:nvSpPr>
        <p:spPr/>
        <p:txBody>
          <a:bodyPr/>
          <a:lstStyle/>
          <a:p>
            <a:r>
              <a:rPr lang="en-US" b="1" dirty="0">
                <a:solidFill>
                  <a:srgbClr val="F2BF89"/>
                </a:solidFill>
              </a:rPr>
              <a:t>Claims Bill 2025-215</a:t>
            </a:r>
          </a:p>
        </p:txBody>
      </p:sp>
      <p:sp>
        <p:nvSpPr>
          <p:cNvPr id="3" name="Text Placeholder 2">
            <a:extLst>
              <a:ext uri="{FF2B5EF4-FFF2-40B4-BE49-F238E27FC236}">
                <a16:creationId xmlns:a16="http://schemas.microsoft.com/office/drawing/2014/main" id="{B6890E88-15FB-AD1B-ABAF-569665CC8722}"/>
              </a:ext>
            </a:extLst>
          </p:cNvPr>
          <p:cNvSpPr>
            <a:spLocks noGrp="1"/>
          </p:cNvSpPr>
          <p:nvPr>
            <p:ph type="body" sz="half" idx="2"/>
          </p:nvPr>
        </p:nvSpPr>
        <p:spPr>
          <a:xfrm>
            <a:off x="539827" y="3543299"/>
            <a:ext cx="10631277" cy="2846483"/>
          </a:xfrm>
        </p:spPr>
        <p:txBody>
          <a:bodyPr>
            <a:normAutofit fontScale="85000" lnSpcReduction="10000"/>
          </a:bodyPr>
          <a:lstStyle/>
          <a:p>
            <a:endParaRPr lang="en-US" dirty="0"/>
          </a:p>
          <a:p>
            <a:r>
              <a:rPr lang="en-US"/>
              <a:t>State </a:t>
            </a:r>
            <a:r>
              <a:rPr lang="en-US" dirty="0"/>
              <a:t>of Florida – Department of Financial Services </a:t>
            </a:r>
          </a:p>
          <a:p>
            <a:r>
              <a:rPr lang="en-US" dirty="0"/>
              <a:t>Payment of 1.722 million to Sidney Holmes for wrongful incarceration; served 34 years of a 400 year sentence. </a:t>
            </a:r>
          </a:p>
          <a:p>
            <a:r>
              <a:rPr lang="en-US" dirty="0"/>
              <a:t>Convicted of an armed robbery outside a convenience store in Fort Lauderdale in 1988; </a:t>
            </a:r>
          </a:p>
          <a:p>
            <a:r>
              <a:rPr lang="en-US" dirty="0"/>
              <a:t>He was unwavering in his innocence. </a:t>
            </a:r>
          </a:p>
          <a:p>
            <a:r>
              <a:rPr lang="en-US" dirty="0"/>
              <a:t>Conviction Review Unit Final Memorandum noted reasonable doubt as to his culpability and noted it was highly likely he was factually innocent of the armed robbery. </a:t>
            </a:r>
          </a:p>
          <a:p>
            <a:r>
              <a:rPr lang="en-US" dirty="0"/>
              <a:t>Mr. Holmes is also entitled to waiver of tuition and fees for up to 120 hours of a instruction at a career center, state college or university  </a:t>
            </a:r>
          </a:p>
          <a:p>
            <a:endParaRPr lang="en-US" dirty="0"/>
          </a:p>
        </p:txBody>
      </p:sp>
    </p:spTree>
    <p:extLst>
      <p:ext uri="{BB962C8B-B14F-4D97-AF65-F5344CB8AC3E}">
        <p14:creationId xmlns:p14="http://schemas.microsoft.com/office/powerpoint/2010/main" val="348885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171B-C683-8AFC-E6C1-059E5D676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E173F-0E07-2F01-ABDE-9CEB06AC2B59}"/>
              </a:ext>
            </a:extLst>
          </p:cNvPr>
          <p:cNvSpPr>
            <a:spLocks noGrp="1"/>
          </p:cNvSpPr>
          <p:nvPr>
            <p:ph type="title"/>
          </p:nvPr>
        </p:nvSpPr>
        <p:spPr>
          <a:xfrm>
            <a:off x="488383" y="725840"/>
            <a:ext cx="8761413" cy="706964"/>
          </a:xfrm>
        </p:spPr>
        <p:txBody>
          <a:bodyPr/>
          <a:lstStyle/>
          <a:p>
            <a:r>
              <a:rPr lang="en-US" b="1" dirty="0">
                <a:solidFill>
                  <a:srgbClr val="F2BF89"/>
                </a:solidFill>
              </a:rPr>
              <a:t>Claims Bill 2025-216</a:t>
            </a:r>
          </a:p>
        </p:txBody>
      </p:sp>
      <p:sp>
        <p:nvSpPr>
          <p:cNvPr id="3" name="Content Placeholder 2">
            <a:extLst>
              <a:ext uri="{FF2B5EF4-FFF2-40B4-BE49-F238E27FC236}">
                <a16:creationId xmlns:a16="http://schemas.microsoft.com/office/drawing/2014/main" id="{B18FB59A-59CA-83C8-FB11-770CE440FBC5}"/>
              </a:ext>
            </a:extLst>
          </p:cNvPr>
          <p:cNvSpPr>
            <a:spLocks noGrp="1"/>
          </p:cNvSpPr>
          <p:nvPr>
            <p:ph idx="1"/>
          </p:nvPr>
        </p:nvSpPr>
        <p:spPr>
          <a:xfrm>
            <a:off x="488383" y="2256090"/>
            <a:ext cx="11210809" cy="4195985"/>
          </a:xfrm>
        </p:spPr>
        <p:txBody>
          <a:bodyPr>
            <a:normAutofit/>
          </a:bodyPr>
          <a:lstStyle/>
          <a:p>
            <a:pPr marL="0" indent="0">
              <a:buNone/>
            </a:pPr>
            <a:endParaRPr lang="en-US" sz="2000" dirty="0"/>
          </a:p>
          <a:p>
            <a:pPr marL="0" indent="0">
              <a:buNone/>
            </a:pPr>
            <a:r>
              <a:rPr lang="en-US" sz="2000" dirty="0"/>
              <a:t>Department of Agriculture and Consumer services</a:t>
            </a:r>
          </a:p>
          <a:p>
            <a:pPr marL="0" indent="0">
              <a:buNone/>
            </a:pPr>
            <a:r>
              <a:rPr lang="en-US" sz="2000" dirty="0"/>
              <a:t>$2.252 million </a:t>
            </a:r>
          </a:p>
          <a:p>
            <a:pPr marL="0" indent="0">
              <a:buNone/>
            </a:pPr>
            <a:r>
              <a:rPr lang="en-US" sz="2000" dirty="0"/>
              <a:t>Kristen McIntosh - $1.001 million</a:t>
            </a:r>
          </a:p>
          <a:p>
            <a:pPr marL="0" indent="0">
              <a:buNone/>
            </a:pPr>
            <a:r>
              <a:rPr lang="en-US" sz="2000" dirty="0"/>
              <a:t>Elizabeth Thronton for Lia McIntosh $1.251 in trust</a:t>
            </a:r>
          </a:p>
          <a:p>
            <a:pPr marL="0" indent="0">
              <a:buNone/>
            </a:pPr>
            <a:endParaRPr lang="en-US" sz="2000" dirty="0"/>
          </a:p>
          <a:p>
            <a:pPr marL="0" indent="0">
              <a:buNone/>
            </a:pPr>
            <a:r>
              <a:rPr lang="en-US" sz="2000" dirty="0"/>
              <a:t>Officer of the DACS Law Enforcement Division attempted to cross both the northbound and southbound lanes of  I-95 at 8:30 pm on February 12, 2022 in Nassau County. </a:t>
            </a:r>
          </a:p>
          <a:p>
            <a:pPr marL="0" indent="0">
              <a:buNone/>
            </a:pPr>
            <a:r>
              <a:rPr lang="en-US" sz="2000" dirty="0"/>
              <a:t>Struck the vehicle operated by the Thorntons with their 2 children in the back seat. Officer died in the wreck</a:t>
            </a:r>
          </a:p>
          <a:p>
            <a:pPr marL="0" indent="0">
              <a:buNone/>
            </a:pPr>
            <a:endParaRPr lang="en-US" sz="2000" dirty="0"/>
          </a:p>
        </p:txBody>
      </p:sp>
    </p:spTree>
    <p:extLst>
      <p:ext uri="{BB962C8B-B14F-4D97-AF65-F5344CB8AC3E}">
        <p14:creationId xmlns:p14="http://schemas.microsoft.com/office/powerpoint/2010/main" val="3559580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052DB-F850-B02C-CA2C-DD15427B0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E34AA-AAD1-68A9-58CF-5D7B949C32CD}"/>
              </a:ext>
            </a:extLst>
          </p:cNvPr>
          <p:cNvSpPr>
            <a:spLocks noGrp="1"/>
          </p:cNvSpPr>
          <p:nvPr>
            <p:ph type="title"/>
          </p:nvPr>
        </p:nvSpPr>
        <p:spPr>
          <a:xfrm>
            <a:off x="488383" y="725840"/>
            <a:ext cx="8761413" cy="706964"/>
          </a:xfrm>
        </p:spPr>
        <p:txBody>
          <a:bodyPr/>
          <a:lstStyle/>
          <a:p>
            <a:r>
              <a:rPr lang="en-US" b="1" dirty="0">
                <a:solidFill>
                  <a:srgbClr val="F2BF89"/>
                </a:solidFill>
              </a:rPr>
              <a:t>CLAIMS BILL 2025-217</a:t>
            </a:r>
          </a:p>
        </p:txBody>
      </p:sp>
      <p:sp>
        <p:nvSpPr>
          <p:cNvPr id="3" name="Content Placeholder 2">
            <a:extLst>
              <a:ext uri="{FF2B5EF4-FFF2-40B4-BE49-F238E27FC236}">
                <a16:creationId xmlns:a16="http://schemas.microsoft.com/office/drawing/2014/main" id="{5AE1585A-5390-977B-8BEF-8CE1443C64E0}"/>
              </a:ext>
            </a:extLst>
          </p:cNvPr>
          <p:cNvSpPr>
            <a:spLocks noGrp="1"/>
          </p:cNvSpPr>
          <p:nvPr>
            <p:ph idx="1"/>
          </p:nvPr>
        </p:nvSpPr>
        <p:spPr>
          <a:xfrm>
            <a:off x="488383" y="2281727"/>
            <a:ext cx="11210809" cy="4195985"/>
          </a:xfrm>
        </p:spPr>
        <p:txBody>
          <a:bodyPr/>
          <a:lstStyle/>
          <a:p>
            <a:pPr marL="0" indent="0">
              <a:buNone/>
            </a:pPr>
            <a:r>
              <a:rPr lang="en-US" dirty="0"/>
              <a:t>Pasco County School Board</a:t>
            </a:r>
          </a:p>
          <a:p>
            <a:pPr marL="0" indent="0">
              <a:buNone/>
            </a:pPr>
            <a:r>
              <a:rPr lang="en-US" dirty="0"/>
              <a:t>September 22, 2006 school bus accident collision with 2 high school students in their car before school; </a:t>
            </a:r>
          </a:p>
          <a:p>
            <a:pPr marL="0" indent="0">
              <a:buNone/>
            </a:pPr>
            <a:r>
              <a:rPr lang="en-US" dirty="0"/>
              <a:t>Brain injuries and skull fractures incurred by Marcus Button; </a:t>
            </a:r>
          </a:p>
          <a:p>
            <a:pPr marL="0" indent="0">
              <a:buNone/>
            </a:pPr>
            <a:r>
              <a:rPr lang="en-US" dirty="0"/>
              <a:t>Jury trial resulted in verdict of $1,380,967.39 to Marcus Button ad $289,396.85 to his parents. </a:t>
            </a:r>
          </a:p>
          <a:p>
            <a:pPr marL="0" indent="0">
              <a:buNone/>
            </a:pPr>
            <a:r>
              <a:rPr lang="en-US" dirty="0"/>
              <a:t>Agreed settlement of $1.2 million. </a:t>
            </a:r>
          </a:p>
          <a:p>
            <a:pPr marL="0" lvl="0" indent="0">
              <a:buNone/>
            </a:pPr>
            <a:r>
              <a:rPr lang="en-US" dirty="0"/>
              <a:t>$1 million to Marcus Button</a:t>
            </a:r>
          </a:p>
          <a:p>
            <a:pPr marL="0" lvl="0" indent="0">
              <a:buNone/>
            </a:pPr>
            <a:r>
              <a:rPr lang="en-US" dirty="0"/>
              <a:t>$200 to his surviving mother. </a:t>
            </a:r>
          </a:p>
          <a:p>
            <a:pPr marL="0" indent="0">
              <a:buNone/>
            </a:pPr>
            <a:r>
              <a:rPr lang="en-US" dirty="0"/>
              <a:t>All Medicaid liens waived. </a:t>
            </a:r>
          </a:p>
          <a:p>
            <a:pPr marL="0" indent="0">
              <a:buNone/>
            </a:pPr>
            <a:endParaRPr lang="en-US" dirty="0"/>
          </a:p>
        </p:txBody>
      </p:sp>
    </p:spTree>
    <p:extLst>
      <p:ext uri="{BB962C8B-B14F-4D97-AF65-F5344CB8AC3E}">
        <p14:creationId xmlns:p14="http://schemas.microsoft.com/office/powerpoint/2010/main" val="3694373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67697-768E-5EEA-F5E7-8FC3D3012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9C028-F96A-E37F-017F-2B1CE4D77E40}"/>
              </a:ext>
            </a:extLst>
          </p:cNvPr>
          <p:cNvSpPr>
            <a:spLocks noGrp="1"/>
          </p:cNvSpPr>
          <p:nvPr>
            <p:ph type="title"/>
          </p:nvPr>
        </p:nvSpPr>
        <p:spPr>
          <a:xfrm>
            <a:off x="488383" y="725840"/>
            <a:ext cx="8761413" cy="706964"/>
          </a:xfrm>
        </p:spPr>
        <p:txBody>
          <a:bodyPr/>
          <a:lstStyle/>
          <a:p>
            <a:r>
              <a:rPr lang="en-US" b="1" dirty="0">
                <a:solidFill>
                  <a:srgbClr val="F2BF89"/>
                </a:solidFill>
              </a:rPr>
              <a:t>Claims Bill 2025-218</a:t>
            </a:r>
          </a:p>
        </p:txBody>
      </p:sp>
      <p:sp>
        <p:nvSpPr>
          <p:cNvPr id="3" name="Content Placeholder 2">
            <a:extLst>
              <a:ext uri="{FF2B5EF4-FFF2-40B4-BE49-F238E27FC236}">
                <a16:creationId xmlns:a16="http://schemas.microsoft.com/office/drawing/2014/main" id="{97C9BD01-CE9B-4E52-B6B3-AF2E404FAD7F}"/>
              </a:ext>
            </a:extLst>
          </p:cNvPr>
          <p:cNvSpPr>
            <a:spLocks noGrp="1"/>
          </p:cNvSpPr>
          <p:nvPr>
            <p:ph idx="1"/>
          </p:nvPr>
        </p:nvSpPr>
        <p:spPr>
          <a:xfrm>
            <a:off x="488383" y="2281727"/>
            <a:ext cx="11210809" cy="4195985"/>
          </a:xfrm>
        </p:spPr>
        <p:txBody>
          <a:bodyPr/>
          <a:lstStyle/>
          <a:p>
            <a:pPr marL="0" indent="0">
              <a:buNone/>
            </a:pPr>
            <a:r>
              <a:rPr lang="en-US" dirty="0"/>
              <a:t>City of Miami </a:t>
            </a:r>
          </a:p>
          <a:p>
            <a:pPr marL="0" indent="0">
              <a:buNone/>
            </a:pPr>
            <a:r>
              <a:rPr lang="en-US" dirty="0"/>
              <a:t>Estate of Peniel Janvier</a:t>
            </a:r>
          </a:p>
          <a:p>
            <a:pPr marL="0" indent="0">
              <a:buNone/>
            </a:pPr>
            <a:endParaRPr lang="en-US" dirty="0"/>
          </a:p>
          <a:p>
            <a:pPr marL="0" indent="0">
              <a:buNone/>
            </a:pPr>
            <a:r>
              <a:rPr lang="en-US" dirty="0"/>
              <a:t>Drowning on August 16, 2022; after being pushed into the community pool at Scott Rakow Youth Center. Lifeguards and personnel of the City of Miami did not notice and failed to take timely action. </a:t>
            </a:r>
          </a:p>
          <a:p>
            <a:pPr marL="0" indent="0">
              <a:buNone/>
            </a:pPr>
            <a:r>
              <a:rPr lang="en-US" dirty="0"/>
              <a:t>$2 million settlement; </a:t>
            </a:r>
          </a:p>
          <a:p>
            <a:pPr marL="0" indent="0">
              <a:buNone/>
            </a:pPr>
            <a:r>
              <a:rPr lang="en-US" dirty="0"/>
              <a:t>City of Miami directed to pay $1.7 million to Estate in addition to $300,000 already paid. </a:t>
            </a:r>
          </a:p>
          <a:p>
            <a:pPr marL="0" indent="0">
              <a:buNone/>
            </a:pPr>
            <a:endParaRPr lang="en-US" dirty="0"/>
          </a:p>
        </p:txBody>
      </p:sp>
    </p:spTree>
    <p:extLst>
      <p:ext uri="{BB962C8B-B14F-4D97-AF65-F5344CB8AC3E}">
        <p14:creationId xmlns:p14="http://schemas.microsoft.com/office/powerpoint/2010/main" val="3823081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B9D79-BD61-5F62-2FEB-1EE6A9212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FDA5B-6931-E319-ED6B-3504025F066E}"/>
              </a:ext>
            </a:extLst>
          </p:cNvPr>
          <p:cNvSpPr>
            <a:spLocks noGrp="1"/>
          </p:cNvSpPr>
          <p:nvPr>
            <p:ph type="title"/>
          </p:nvPr>
        </p:nvSpPr>
        <p:spPr>
          <a:xfrm>
            <a:off x="488383" y="725840"/>
            <a:ext cx="8761413" cy="706964"/>
          </a:xfrm>
        </p:spPr>
        <p:txBody>
          <a:bodyPr/>
          <a:lstStyle/>
          <a:p>
            <a:r>
              <a:rPr lang="en-US" b="1" dirty="0">
                <a:solidFill>
                  <a:srgbClr val="F2BF89"/>
                </a:solidFill>
              </a:rPr>
              <a:t>Claims Bill 2025-219</a:t>
            </a:r>
          </a:p>
        </p:txBody>
      </p:sp>
      <p:sp>
        <p:nvSpPr>
          <p:cNvPr id="3" name="Content Placeholder 2">
            <a:extLst>
              <a:ext uri="{FF2B5EF4-FFF2-40B4-BE49-F238E27FC236}">
                <a16:creationId xmlns:a16="http://schemas.microsoft.com/office/drawing/2014/main" id="{EAF2AD3E-F51C-093F-CDA7-CF8852BA9C22}"/>
              </a:ext>
            </a:extLst>
          </p:cNvPr>
          <p:cNvSpPr>
            <a:spLocks noGrp="1"/>
          </p:cNvSpPr>
          <p:nvPr>
            <p:ph idx="1"/>
          </p:nvPr>
        </p:nvSpPr>
        <p:spPr>
          <a:xfrm>
            <a:off x="488383" y="2281727"/>
            <a:ext cx="11210809" cy="4195985"/>
          </a:xfrm>
        </p:spPr>
        <p:txBody>
          <a:bodyPr/>
          <a:lstStyle/>
          <a:p>
            <a:pPr marL="0" indent="0">
              <a:buNone/>
            </a:pPr>
            <a:r>
              <a:rPr lang="en-US" dirty="0"/>
              <a:t>Hillsborough County</a:t>
            </a:r>
          </a:p>
          <a:p>
            <a:pPr marL="0" indent="0">
              <a:buNone/>
            </a:pPr>
            <a:r>
              <a:rPr lang="en-US" dirty="0"/>
              <a:t>Payment of $400,000 to Stephany Grullon for J.N. in Trust. </a:t>
            </a:r>
          </a:p>
          <a:p>
            <a:pPr marL="0" indent="0">
              <a:buNone/>
            </a:pPr>
            <a:r>
              <a:rPr lang="en-US" dirty="0"/>
              <a:t>J.N.; 11 years old; riding bicycle on a sidewalk in Hillsborough County; bicycle wheel hit an uneven area of the concrete slab sidewalk, she lost control of the bicycle, tumbled down a steep slope next to the sidewalk, went over the handlebars and went face-first into concrete and metal drainage culvert pipe. </a:t>
            </a:r>
          </a:p>
          <a:p>
            <a:pPr marL="0" indent="0">
              <a:buNone/>
            </a:pPr>
            <a:r>
              <a:rPr lang="en-US" dirty="0"/>
              <a:t>Fractured jaw and lost teeth and received several surgeries. She was wearing her helmet. </a:t>
            </a:r>
          </a:p>
          <a:p>
            <a:pPr marL="0" indent="0">
              <a:buNone/>
            </a:pPr>
            <a:r>
              <a:rPr lang="en-US" dirty="0"/>
              <a:t>Hillsborough County on notice that sidewalk needed repair and replacement and a work order was in place but never started. </a:t>
            </a:r>
          </a:p>
          <a:p>
            <a:pPr marL="0" indent="0">
              <a:buNone/>
            </a:pPr>
            <a:r>
              <a:rPr lang="en-US" dirty="0"/>
              <a:t>Payment was in addition to $200,000 paid by Hillsborough County</a:t>
            </a:r>
          </a:p>
          <a:p>
            <a:pPr marL="0" indent="0">
              <a:buNone/>
            </a:pPr>
            <a:endParaRPr lang="en-US" dirty="0"/>
          </a:p>
        </p:txBody>
      </p:sp>
    </p:spTree>
    <p:extLst>
      <p:ext uri="{BB962C8B-B14F-4D97-AF65-F5344CB8AC3E}">
        <p14:creationId xmlns:p14="http://schemas.microsoft.com/office/powerpoint/2010/main" val="1777129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84468-3DBA-686F-9948-C93726F66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30E31-AF3E-C032-875C-E75A883E002F}"/>
              </a:ext>
            </a:extLst>
          </p:cNvPr>
          <p:cNvSpPr>
            <a:spLocks noGrp="1"/>
          </p:cNvSpPr>
          <p:nvPr>
            <p:ph type="title"/>
          </p:nvPr>
        </p:nvSpPr>
        <p:spPr>
          <a:xfrm>
            <a:off x="488383" y="725840"/>
            <a:ext cx="8761413" cy="706964"/>
          </a:xfrm>
        </p:spPr>
        <p:txBody>
          <a:bodyPr/>
          <a:lstStyle/>
          <a:p>
            <a:r>
              <a:rPr lang="en-US" b="1" dirty="0">
                <a:solidFill>
                  <a:srgbClr val="F2BF89"/>
                </a:solidFill>
              </a:rPr>
              <a:t>Claims Bill 2025-220</a:t>
            </a:r>
          </a:p>
        </p:txBody>
      </p:sp>
      <p:sp>
        <p:nvSpPr>
          <p:cNvPr id="3" name="Content Placeholder 2">
            <a:extLst>
              <a:ext uri="{FF2B5EF4-FFF2-40B4-BE49-F238E27FC236}">
                <a16:creationId xmlns:a16="http://schemas.microsoft.com/office/drawing/2014/main" id="{2D5AF8CB-24C3-BB8E-84C6-A765B7B57949}"/>
              </a:ext>
            </a:extLst>
          </p:cNvPr>
          <p:cNvSpPr>
            <a:spLocks noGrp="1"/>
          </p:cNvSpPr>
          <p:nvPr>
            <p:ph idx="1"/>
          </p:nvPr>
        </p:nvSpPr>
        <p:spPr>
          <a:xfrm>
            <a:off x="488383" y="2281728"/>
            <a:ext cx="11210809" cy="4076344"/>
          </a:xfrm>
        </p:spPr>
        <p:txBody>
          <a:bodyPr/>
          <a:lstStyle/>
          <a:p>
            <a:pPr marL="0" indent="0">
              <a:buNone/>
            </a:pPr>
            <a:endParaRPr lang="en-US" dirty="0"/>
          </a:p>
          <a:p>
            <a:pPr marL="0" indent="0">
              <a:buNone/>
            </a:pPr>
            <a:r>
              <a:rPr lang="en-US" dirty="0"/>
              <a:t>South Broward Hospital District</a:t>
            </a:r>
          </a:p>
          <a:p>
            <a:pPr marL="0" indent="0">
              <a:buNone/>
            </a:pPr>
            <a:r>
              <a:rPr lang="en-US" dirty="0"/>
              <a:t>$200,000 – Eric Miles, Jr. and Jennifer Miles as Co-personal representatives of the estate of E.E.M. </a:t>
            </a:r>
          </a:p>
          <a:p>
            <a:pPr marL="0" indent="0">
              <a:buNone/>
            </a:pPr>
            <a:r>
              <a:rPr lang="en-US" dirty="0"/>
              <a:t>This is in addition to the $300,000 already paid to the Mr. and Mrs. Miles. </a:t>
            </a:r>
          </a:p>
          <a:p>
            <a:pPr marL="0" indent="0">
              <a:buNone/>
            </a:pPr>
            <a:r>
              <a:rPr lang="en-US" dirty="0"/>
              <a:t>E.E.M. – 17 month old taken to ER at Joe DiMaggio Children’s Hospital (part of the South Broward Hospital District. </a:t>
            </a:r>
          </a:p>
          <a:p>
            <a:pPr marL="0" indent="0">
              <a:buNone/>
            </a:pPr>
            <a:r>
              <a:rPr lang="en-US" dirty="0"/>
              <a:t>Discharged from ER and condition worsened in next 24-36 hours; return to the ER; failure to diagnose bowel obstruction causing severe internal injuries; died at 7 years of age. </a:t>
            </a:r>
          </a:p>
          <a:p>
            <a:pPr marL="0" indent="0">
              <a:buNone/>
            </a:pPr>
            <a:endParaRPr lang="en-US" dirty="0"/>
          </a:p>
        </p:txBody>
      </p:sp>
    </p:spTree>
    <p:extLst>
      <p:ext uri="{BB962C8B-B14F-4D97-AF65-F5344CB8AC3E}">
        <p14:creationId xmlns:p14="http://schemas.microsoft.com/office/powerpoint/2010/main" val="3814352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D3F2B-BE2A-D477-AD4E-4D9E71D2E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16835-0330-A9DF-3F86-FBBF5F32ED21}"/>
              </a:ext>
            </a:extLst>
          </p:cNvPr>
          <p:cNvSpPr>
            <a:spLocks noGrp="1"/>
          </p:cNvSpPr>
          <p:nvPr>
            <p:ph type="title"/>
          </p:nvPr>
        </p:nvSpPr>
        <p:spPr>
          <a:xfrm>
            <a:off x="488383" y="725840"/>
            <a:ext cx="8761413" cy="706964"/>
          </a:xfrm>
        </p:spPr>
        <p:txBody>
          <a:bodyPr/>
          <a:lstStyle/>
          <a:p>
            <a:r>
              <a:rPr lang="en-US" b="1" dirty="0">
                <a:solidFill>
                  <a:srgbClr val="F2BF89"/>
                </a:solidFill>
              </a:rPr>
              <a:t>Claims Bill 2025-221</a:t>
            </a:r>
          </a:p>
        </p:txBody>
      </p:sp>
      <p:sp>
        <p:nvSpPr>
          <p:cNvPr id="3" name="Content Placeholder 2">
            <a:extLst>
              <a:ext uri="{FF2B5EF4-FFF2-40B4-BE49-F238E27FC236}">
                <a16:creationId xmlns:a16="http://schemas.microsoft.com/office/drawing/2014/main" id="{4E1A794D-FDE1-E442-5612-B27A60626AED}"/>
              </a:ext>
            </a:extLst>
          </p:cNvPr>
          <p:cNvSpPr>
            <a:spLocks noGrp="1"/>
          </p:cNvSpPr>
          <p:nvPr>
            <p:ph idx="1"/>
          </p:nvPr>
        </p:nvSpPr>
        <p:spPr>
          <a:xfrm>
            <a:off x="488383" y="2691925"/>
            <a:ext cx="11210809" cy="3785787"/>
          </a:xfrm>
        </p:spPr>
        <p:txBody>
          <a:bodyPr>
            <a:normAutofit/>
          </a:bodyPr>
          <a:lstStyle/>
          <a:p>
            <a:pPr marL="0" indent="0">
              <a:buNone/>
            </a:pPr>
            <a:r>
              <a:rPr lang="en-US" sz="2800" dirty="0"/>
              <a:t>CLAIMS BILL 2025-221</a:t>
            </a:r>
          </a:p>
          <a:p>
            <a:pPr marL="0" indent="0">
              <a:buNone/>
            </a:pPr>
            <a:r>
              <a:rPr lang="en-US" sz="2800" dirty="0"/>
              <a:t>South Broward Hospital District</a:t>
            </a:r>
          </a:p>
          <a:p>
            <a:pPr marL="0" indent="0">
              <a:buNone/>
            </a:pPr>
            <a:r>
              <a:rPr lang="en-US" sz="2800" dirty="0"/>
              <a:t>$3.1 million to mother: Darline </a:t>
            </a:r>
            <a:r>
              <a:rPr lang="en-US" sz="2800" dirty="0" err="1"/>
              <a:t>Agervil</a:t>
            </a:r>
            <a:r>
              <a:rPr lang="en-US" sz="2800" dirty="0"/>
              <a:t>; </a:t>
            </a:r>
          </a:p>
          <a:p>
            <a:pPr marL="0" indent="0">
              <a:buNone/>
            </a:pPr>
            <a:r>
              <a:rPr lang="en-US" sz="2800" dirty="0"/>
              <a:t>$3 million to child J.R. </a:t>
            </a:r>
          </a:p>
          <a:p>
            <a:pPr marL="0" indent="0">
              <a:buNone/>
            </a:pPr>
            <a:endParaRPr lang="en-US" sz="2800" dirty="0"/>
          </a:p>
        </p:txBody>
      </p:sp>
    </p:spTree>
    <p:extLst>
      <p:ext uri="{BB962C8B-B14F-4D97-AF65-F5344CB8AC3E}">
        <p14:creationId xmlns:p14="http://schemas.microsoft.com/office/powerpoint/2010/main" val="899247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43FA99-BC09-5207-1793-22176FD947ED}"/>
              </a:ext>
            </a:extLst>
          </p:cNvPr>
          <p:cNvPicPr>
            <a:picLocks noChangeAspect="1"/>
          </p:cNvPicPr>
          <p:nvPr/>
        </p:nvPicPr>
        <p:blipFill>
          <a:blip r:embed="rId2"/>
          <a:stretch>
            <a:fillRect/>
          </a:stretch>
        </p:blipFill>
        <p:spPr>
          <a:xfrm>
            <a:off x="3405870" y="0"/>
            <a:ext cx="5380259" cy="6858000"/>
          </a:xfrm>
          <a:prstGeom prst="rect">
            <a:avLst/>
          </a:prstGeom>
        </p:spPr>
      </p:pic>
    </p:spTree>
    <p:extLst>
      <p:ext uri="{BB962C8B-B14F-4D97-AF65-F5344CB8AC3E}">
        <p14:creationId xmlns:p14="http://schemas.microsoft.com/office/powerpoint/2010/main" val="358329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05C6B6-7C6A-29F2-C622-0B6C4344FE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2179" y="1299990"/>
            <a:ext cx="5849956" cy="5255045"/>
          </a:xfrm>
          <a:prstGeom prst="rect">
            <a:avLst/>
          </a:prstGeom>
          <a:noFill/>
          <a:ln>
            <a:noFill/>
          </a:ln>
        </p:spPr>
      </p:pic>
    </p:spTree>
    <p:extLst>
      <p:ext uri="{BB962C8B-B14F-4D97-AF65-F5344CB8AC3E}">
        <p14:creationId xmlns:p14="http://schemas.microsoft.com/office/powerpoint/2010/main" val="387368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2882F3E-DB80-C504-7663-B2BFE3D6DA3F}"/>
              </a:ext>
            </a:extLst>
          </p:cNvPr>
          <p:cNvPicPr>
            <a:picLocks noChangeAspect="1"/>
          </p:cNvPicPr>
          <p:nvPr/>
        </p:nvPicPr>
        <p:blipFill>
          <a:blip r:embed="rId2"/>
          <a:srcRect l="14441"/>
          <a:stretch/>
        </p:blipFill>
        <p:spPr>
          <a:xfrm>
            <a:off x="476250" y="466724"/>
            <a:ext cx="7038975" cy="5895976"/>
          </a:xfrm>
          <a:prstGeom prst="rect">
            <a:avLst/>
          </a:prstGeom>
        </p:spPr>
      </p:pic>
      <p:sp>
        <p:nvSpPr>
          <p:cNvPr id="19" name="TextBox 18">
            <a:extLst>
              <a:ext uri="{FF2B5EF4-FFF2-40B4-BE49-F238E27FC236}">
                <a16:creationId xmlns:a16="http://schemas.microsoft.com/office/drawing/2014/main" id="{EC925250-FE01-41A7-E0F3-5B9178D02A6E}"/>
              </a:ext>
            </a:extLst>
          </p:cNvPr>
          <p:cNvSpPr txBox="1"/>
          <p:nvPr/>
        </p:nvSpPr>
        <p:spPr>
          <a:xfrm>
            <a:off x="3848100" y="1748334"/>
            <a:ext cx="8067674" cy="4524315"/>
          </a:xfrm>
          <a:prstGeom prst="rect">
            <a:avLst/>
          </a:prstGeom>
          <a:noFill/>
        </p:spPr>
        <p:txBody>
          <a:bodyPr wrap="square">
            <a:spAutoFit/>
          </a:bodyPr>
          <a:lstStyle/>
          <a:p>
            <a:pPr algn="ctr"/>
            <a:r>
              <a:rPr lang="en-US" sz="9600" dirty="0">
                <a:solidFill>
                  <a:srgbClr val="F2BF89"/>
                </a:solidFill>
                <a:effectLst>
                  <a:outerShdw blurRad="50800" dist="38100" dir="2700000" algn="tl" rotWithShape="0">
                    <a:prstClr val="black">
                      <a:alpha val="40000"/>
                    </a:prstClr>
                  </a:outerShdw>
                </a:effectLst>
                <a:latin typeface="Showcard Gothic" panose="04020904020102020604" pitchFamily="82" charset="0"/>
              </a:rPr>
              <a:t>Unmasking</a:t>
            </a:r>
          </a:p>
          <a:p>
            <a:pPr algn="ctr"/>
            <a:r>
              <a:rPr lang="en-US" sz="9600" dirty="0">
                <a:solidFill>
                  <a:srgbClr val="F2BF89"/>
                </a:solidFill>
                <a:effectLst>
                  <a:outerShdw blurRad="50800" dist="38100" dir="2700000" algn="tl" rotWithShape="0">
                    <a:prstClr val="black">
                      <a:alpha val="40000"/>
                    </a:prstClr>
                  </a:outerShdw>
                </a:effectLst>
                <a:latin typeface="Showcard Gothic" panose="04020904020102020604" pitchFamily="82" charset="0"/>
              </a:rPr>
              <a:t>    Your </a:t>
            </a:r>
          </a:p>
          <a:p>
            <a:pPr algn="ctr"/>
            <a:r>
              <a:rPr lang="en-US" sz="9600" dirty="0">
                <a:solidFill>
                  <a:srgbClr val="F2BF89"/>
                </a:solidFill>
                <a:effectLst>
                  <a:outerShdw blurRad="50800" dist="38100" dir="2700000" algn="tl" rotWithShape="0">
                    <a:prstClr val="black">
                      <a:alpha val="40000"/>
                    </a:prstClr>
                  </a:outerShdw>
                </a:effectLst>
                <a:latin typeface="Showcard Gothic" panose="04020904020102020604" pitchFamily="82" charset="0"/>
              </a:rPr>
              <a:t>                   risk</a:t>
            </a:r>
            <a:endParaRPr lang="en-US" sz="9600" dirty="0">
              <a:solidFill>
                <a:srgbClr val="F2BF89"/>
              </a:solidFill>
              <a:latin typeface="Showcard Gothic" panose="04020904020102020604" pitchFamily="82" charset="0"/>
            </a:endParaRPr>
          </a:p>
        </p:txBody>
      </p:sp>
      <p:pic>
        <p:nvPicPr>
          <p:cNvPr id="24" name="Picture 23" descr="A mask on a stick&#10;&#10;AI-generated content may be incorrect.">
            <a:extLst>
              <a:ext uri="{FF2B5EF4-FFF2-40B4-BE49-F238E27FC236}">
                <a16:creationId xmlns:a16="http://schemas.microsoft.com/office/drawing/2014/main" id="{C4C0A959-0552-969E-9487-F1E0100FD0A3}"/>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63486" y="269635"/>
            <a:ext cx="819150" cy="819150"/>
          </a:xfrm>
          <a:prstGeom prst="rect">
            <a:avLst/>
          </a:prstGeom>
        </p:spPr>
      </p:pic>
      <p:sp>
        <p:nvSpPr>
          <p:cNvPr id="25" name="Oval 24">
            <a:extLst>
              <a:ext uri="{FF2B5EF4-FFF2-40B4-BE49-F238E27FC236}">
                <a16:creationId xmlns:a16="http://schemas.microsoft.com/office/drawing/2014/main" id="{DAC0C30C-3185-6FD2-74D9-82158F85A252}"/>
              </a:ext>
            </a:extLst>
          </p:cNvPr>
          <p:cNvSpPr/>
          <p:nvPr/>
        </p:nvSpPr>
        <p:spPr>
          <a:xfrm>
            <a:off x="10819181" y="541574"/>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26" name="Oval 25">
            <a:extLst>
              <a:ext uri="{FF2B5EF4-FFF2-40B4-BE49-F238E27FC236}">
                <a16:creationId xmlns:a16="http://schemas.microsoft.com/office/drawing/2014/main" id="{509056CE-1C3B-2146-60E9-B28A757C2FB0}"/>
              </a:ext>
            </a:extLst>
          </p:cNvPr>
          <p:cNvSpPr/>
          <p:nvPr/>
        </p:nvSpPr>
        <p:spPr>
          <a:xfrm>
            <a:off x="10632964" y="541573"/>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Tree>
    <p:extLst>
      <p:ext uri="{BB962C8B-B14F-4D97-AF65-F5344CB8AC3E}">
        <p14:creationId xmlns:p14="http://schemas.microsoft.com/office/powerpoint/2010/main" val="335307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6" name="Google Shape;746;p38"/>
          <p:cNvSpPr txBox="1">
            <a:spLocks noGrp="1"/>
          </p:cNvSpPr>
          <p:nvPr>
            <p:ph type="ctrTitle"/>
          </p:nvPr>
        </p:nvSpPr>
        <p:spPr>
          <a:xfrm>
            <a:off x="950791" y="1175067"/>
            <a:ext cx="6486399" cy="2074000"/>
          </a:xfrm>
          <a:prstGeom prst="rect">
            <a:avLst/>
          </a:prstGeom>
        </p:spPr>
        <p:txBody>
          <a:bodyPr spcFirstLastPara="1" wrap="square" lIns="121900" tIns="121900" rIns="121900" bIns="121900" anchor="ctr" anchorCtr="0">
            <a:noAutofit/>
          </a:bodyPr>
          <a:lstStyle/>
          <a:p>
            <a:pPr algn="ctr"/>
            <a:r>
              <a:rPr lang="en" dirty="0">
                <a:solidFill>
                  <a:schemeClr val="dk2"/>
                </a:solidFill>
                <a:latin typeface="Rockwell" panose="02060603020205020403" pitchFamily="18" charset="0"/>
              </a:rPr>
              <a:t/>
            </a:r>
            <a:br>
              <a:rPr lang="en" dirty="0">
                <a:solidFill>
                  <a:schemeClr val="dk2"/>
                </a:solidFill>
                <a:latin typeface="Rockwell" panose="02060603020205020403" pitchFamily="18" charset="0"/>
              </a:rPr>
            </a:br>
            <a:endParaRPr sz="4667" dirty="0">
              <a:solidFill>
                <a:schemeClr val="dk1"/>
              </a:solidFill>
              <a:latin typeface="Rockwell" panose="02060603020205020403" pitchFamily="18" charset="0"/>
            </a:endParaRPr>
          </a:p>
        </p:txBody>
      </p:sp>
      <p:pic>
        <p:nvPicPr>
          <p:cNvPr id="14" name="Picture 13" descr="A mask on a stick&#10;&#10;AI-generated content may be incorrect.">
            <a:extLst>
              <a:ext uri="{FF2B5EF4-FFF2-40B4-BE49-F238E27FC236}">
                <a16:creationId xmlns:a16="http://schemas.microsoft.com/office/drawing/2014/main" id="{B0D8F13A-63C1-0BE3-2285-75FD0F3C6536}"/>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63486" y="269635"/>
            <a:ext cx="819150" cy="819150"/>
          </a:xfrm>
          <a:prstGeom prst="rect">
            <a:avLst/>
          </a:prstGeom>
        </p:spPr>
      </p:pic>
      <p:sp>
        <p:nvSpPr>
          <p:cNvPr id="15" name="Oval 14">
            <a:extLst>
              <a:ext uri="{FF2B5EF4-FFF2-40B4-BE49-F238E27FC236}">
                <a16:creationId xmlns:a16="http://schemas.microsoft.com/office/drawing/2014/main" id="{412FD1BE-9D15-E589-DF79-2DB4C601A144}"/>
              </a:ext>
            </a:extLst>
          </p:cNvPr>
          <p:cNvSpPr/>
          <p:nvPr/>
        </p:nvSpPr>
        <p:spPr>
          <a:xfrm>
            <a:off x="10632964" y="541573"/>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16" name="Oval 15">
            <a:extLst>
              <a:ext uri="{FF2B5EF4-FFF2-40B4-BE49-F238E27FC236}">
                <a16:creationId xmlns:a16="http://schemas.microsoft.com/office/drawing/2014/main" id="{866518C3-23D7-01AD-55B4-D5F58B9DF037}"/>
              </a:ext>
            </a:extLst>
          </p:cNvPr>
          <p:cNvSpPr/>
          <p:nvPr/>
        </p:nvSpPr>
        <p:spPr>
          <a:xfrm>
            <a:off x="10819181" y="541574"/>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2" name="TextBox 1">
            <a:extLst>
              <a:ext uri="{FF2B5EF4-FFF2-40B4-BE49-F238E27FC236}">
                <a16:creationId xmlns:a16="http://schemas.microsoft.com/office/drawing/2014/main" id="{26D36112-45C0-ADA3-49D0-3FCA4CD73663}"/>
              </a:ext>
            </a:extLst>
          </p:cNvPr>
          <p:cNvSpPr txBox="1"/>
          <p:nvPr/>
        </p:nvSpPr>
        <p:spPr>
          <a:xfrm>
            <a:off x="10291" y="2407383"/>
            <a:ext cx="12171418" cy="4278094"/>
          </a:xfrm>
          <a:prstGeom prst="rect">
            <a:avLst/>
          </a:prstGeom>
          <a:noFill/>
        </p:spPr>
        <p:txBody>
          <a:bodyPr wrap="square" rtlCol="0">
            <a:spAutoFit/>
          </a:bodyPr>
          <a:lstStyle/>
          <a:p>
            <a:pPr algn="just"/>
            <a:r>
              <a:rPr lang="en-US" sz="1600" i="0" u="none" strike="noStrike" baseline="0" dirty="0"/>
              <a:t>An act relating to the Gulf of America; requiring state agencies to update geographic materials to reflect the new federal designation of the “Gulf of Mexico” as the “Gulf of America”; requiring instructional materials and library media center collections adopted or acquired by certain entities on or after a specified date to reflect the new federal designation of the “Gulf of Mexico” as the “Gulf of America”; providing an effective date. Be It Resolved by the legislature of the State of Florida:</a:t>
            </a:r>
          </a:p>
          <a:p>
            <a:pPr algn="just"/>
            <a:endParaRPr lang="en-US" sz="1600" i="0" u="none" strike="noStrike" baseline="0" dirty="0"/>
          </a:p>
          <a:p>
            <a:pPr algn="just"/>
            <a:r>
              <a:rPr lang="en-US" sz="1600" i="0" u="none" strike="noStrike" baseline="0" dirty="0"/>
              <a:t>Section 1. </a:t>
            </a:r>
          </a:p>
          <a:p>
            <a:pPr algn="just"/>
            <a:r>
              <a:rPr lang="en-US" sz="1600" i="0" u="none" strike="noStrike" baseline="0" dirty="0"/>
              <a:t>(1) Each state agency shall update its geographic materials to reflect the new federal designation of the “Gulf of Mexico” as the “Gulf of America.”</a:t>
            </a:r>
            <a:endParaRPr lang="en-US" sz="1600" dirty="0"/>
          </a:p>
          <a:p>
            <a:pPr algn="just"/>
            <a:endParaRPr lang="en-US" sz="1600" i="0" u="none" strike="noStrike" baseline="0" dirty="0"/>
          </a:p>
          <a:p>
            <a:pPr algn="just"/>
            <a:r>
              <a:rPr lang="en-US" sz="1600" i="0" u="none" strike="noStrike" baseline="0" dirty="0"/>
              <a:t>(2) Instructional materials, as defined in s. 1006.28(1)(a), Florida Statutes, and library media center collections that are adopted or acquired on or after July 1, 2025, by a district school board or charter school governing board must reflect the new federal designation of the “Gulf of Mexico” as the “Gulf of America.”</a:t>
            </a:r>
          </a:p>
          <a:p>
            <a:pPr algn="just"/>
            <a:endParaRPr lang="en-US" sz="1600" i="0" u="none" strike="noStrike" baseline="0" dirty="0"/>
          </a:p>
          <a:p>
            <a:pPr algn="just"/>
            <a:r>
              <a:rPr lang="en-US" sz="1600" i="0" u="none" strike="noStrike" baseline="0" dirty="0"/>
              <a:t>Section 2. This act shall take effect July 1, 2025.  </a:t>
            </a:r>
          </a:p>
          <a:p>
            <a:pPr algn="just"/>
            <a:endParaRPr lang="en-US" sz="1600" dirty="0"/>
          </a:p>
          <a:p>
            <a:pPr algn="just"/>
            <a:endParaRPr lang="en-US" sz="1600" dirty="0"/>
          </a:p>
        </p:txBody>
      </p:sp>
      <p:sp>
        <p:nvSpPr>
          <p:cNvPr id="4" name="TextBox 3">
            <a:extLst>
              <a:ext uri="{FF2B5EF4-FFF2-40B4-BE49-F238E27FC236}">
                <a16:creationId xmlns:a16="http://schemas.microsoft.com/office/drawing/2014/main" id="{3B197055-89CA-FE3D-57D5-2B82AB987BA8}"/>
              </a:ext>
            </a:extLst>
          </p:cNvPr>
          <p:cNvSpPr txBox="1"/>
          <p:nvPr/>
        </p:nvSpPr>
        <p:spPr>
          <a:xfrm>
            <a:off x="480772" y="513347"/>
            <a:ext cx="11038958" cy="1323439"/>
          </a:xfrm>
          <a:prstGeom prst="rect">
            <a:avLst/>
          </a:prstGeom>
          <a:noFill/>
        </p:spPr>
        <p:txBody>
          <a:bodyPr wrap="square">
            <a:spAutoFit/>
          </a:bodyPr>
          <a:lstStyle/>
          <a:p>
            <a:r>
              <a:rPr lang="en-US" sz="4000" b="1" i="0" u="none" strike="noStrike" baseline="0" dirty="0">
                <a:solidFill>
                  <a:schemeClr val="accent4">
                    <a:lumMod val="60000"/>
                    <a:lumOff val="40000"/>
                  </a:schemeClr>
                </a:solidFill>
                <a:latin typeface="+mj-lt"/>
              </a:rPr>
              <a:t>CHAPTER 2025-7</a:t>
            </a:r>
          </a:p>
          <a:p>
            <a:pPr algn="l"/>
            <a:r>
              <a:rPr lang="en-US" sz="4000" b="1" i="0" u="none" strike="noStrike" baseline="0" dirty="0">
                <a:solidFill>
                  <a:srgbClr val="F2BF89"/>
                </a:solidFill>
                <a:latin typeface="+mj-lt"/>
              </a:rPr>
              <a:t>Committee Substitute for House Bill No. 549</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3" name="Picture 2" descr="A mask on a stick&#10;&#10;AI-generated content may be incorrect.">
            <a:extLst>
              <a:ext uri="{FF2B5EF4-FFF2-40B4-BE49-F238E27FC236}">
                <a16:creationId xmlns:a16="http://schemas.microsoft.com/office/drawing/2014/main" id="{40E221E4-3B47-CAEF-DEAE-03CFEDE84CC5}"/>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63486" y="269635"/>
            <a:ext cx="819150" cy="819150"/>
          </a:xfrm>
          <a:prstGeom prst="rect">
            <a:avLst/>
          </a:prstGeom>
        </p:spPr>
      </p:pic>
      <p:sp>
        <p:nvSpPr>
          <p:cNvPr id="5" name="Oval 4">
            <a:extLst>
              <a:ext uri="{FF2B5EF4-FFF2-40B4-BE49-F238E27FC236}">
                <a16:creationId xmlns:a16="http://schemas.microsoft.com/office/drawing/2014/main" id="{3D445D5D-176F-2B31-2679-D723C9B56F98}"/>
              </a:ext>
            </a:extLst>
          </p:cNvPr>
          <p:cNvSpPr/>
          <p:nvPr/>
        </p:nvSpPr>
        <p:spPr>
          <a:xfrm>
            <a:off x="10819181" y="541574"/>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6" name="Oval 5">
            <a:extLst>
              <a:ext uri="{FF2B5EF4-FFF2-40B4-BE49-F238E27FC236}">
                <a16:creationId xmlns:a16="http://schemas.microsoft.com/office/drawing/2014/main" id="{507F3697-34A2-F5D2-29A6-61073AD01F81}"/>
              </a:ext>
            </a:extLst>
          </p:cNvPr>
          <p:cNvSpPr/>
          <p:nvPr/>
        </p:nvSpPr>
        <p:spPr>
          <a:xfrm>
            <a:off x="10632964" y="541573"/>
            <a:ext cx="81221" cy="45719"/>
          </a:xfrm>
          <a:prstGeom prst="ellipse">
            <a:avLst/>
          </a:prstGeom>
          <a:noFill/>
          <a:ln w="3175">
            <a:solidFill>
              <a:srgbClr val="BB8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accent4"/>
              </a:solidFill>
            </a:endParaRPr>
          </a:p>
        </p:txBody>
      </p:sp>
      <p:sp>
        <p:nvSpPr>
          <p:cNvPr id="4" name="TextBox 3">
            <a:extLst>
              <a:ext uri="{FF2B5EF4-FFF2-40B4-BE49-F238E27FC236}">
                <a16:creationId xmlns:a16="http://schemas.microsoft.com/office/drawing/2014/main" id="{CA37C905-2EE8-2564-0764-5AF4F3A5A66F}"/>
              </a:ext>
            </a:extLst>
          </p:cNvPr>
          <p:cNvSpPr txBox="1"/>
          <p:nvPr/>
        </p:nvSpPr>
        <p:spPr>
          <a:xfrm>
            <a:off x="391949" y="1656373"/>
            <a:ext cx="11408101" cy="5573770"/>
          </a:xfrm>
          <a:prstGeom prst="rect">
            <a:avLst/>
          </a:prstGeom>
          <a:noFill/>
        </p:spPr>
        <p:txBody>
          <a:bodyPr wrap="square" numCol="1">
            <a:spAutoFit/>
          </a:bodyPr>
          <a:lstStyle/>
          <a:p>
            <a:pPr algn="just">
              <a:lnSpc>
                <a:spcPct val="150000"/>
              </a:lnSpc>
            </a:pPr>
            <a:endParaRPr lang="en-US" sz="2000" i="0" u="none" strike="noStrike" baseline="0" dirty="0"/>
          </a:p>
          <a:p>
            <a:pPr algn="just">
              <a:lnSpc>
                <a:spcPct val="150000"/>
              </a:lnSpc>
            </a:pPr>
            <a:r>
              <a:rPr lang="en-US" sz="2000" dirty="0"/>
              <a:t>1006.23 Hazardous walking conditions.—</a:t>
            </a:r>
          </a:p>
          <a:p>
            <a:pPr algn="just">
              <a:lnSpc>
                <a:spcPct val="150000"/>
              </a:lnSpc>
            </a:pPr>
            <a:r>
              <a:rPr lang="en-US" sz="2000" dirty="0"/>
              <a:t> (2) HAZARDOUS WALKING CONDITIONS.—</a:t>
            </a:r>
          </a:p>
          <a:p>
            <a:pPr algn="just">
              <a:lnSpc>
                <a:spcPct val="150000"/>
              </a:lnSpc>
            </a:pPr>
            <a:r>
              <a:rPr lang="en-US" sz="2000" dirty="0"/>
              <a:t> (a) Walkways parallel to the road.—</a:t>
            </a:r>
          </a:p>
          <a:p>
            <a:pPr algn="just">
              <a:lnSpc>
                <a:spcPct val="150000"/>
              </a:lnSpc>
            </a:pPr>
            <a:r>
              <a:rPr lang="en-US" sz="2000" dirty="0"/>
              <a:t>1. It shall be considered a hazardous walking condition with respect to any road along which students must walk in order to walk to and from school if there is not an area at least 4 feet wide adjacent to the road, not including drainage ditches, sluiceways, swales, or channels, having a surface upon which students may walk without being required to walk on the road  surface </a:t>
            </a:r>
            <a:r>
              <a:rPr lang="en-US" sz="2000" u="sng" dirty="0"/>
              <a:t>or if the walkway is along a limited access facility as</a:t>
            </a:r>
            <a:endParaRPr lang="en-US" sz="2000" dirty="0"/>
          </a:p>
          <a:p>
            <a:pPr algn="just">
              <a:lnSpc>
                <a:spcPct val="150000"/>
              </a:lnSpc>
            </a:pPr>
            <a:r>
              <a:rPr lang="en-US" sz="2000" u="sng" dirty="0"/>
              <a:t>defined in s. 334.03(12)</a:t>
            </a:r>
            <a:r>
              <a:rPr lang="en-US" sz="2000" dirty="0"/>
              <a:t>.</a:t>
            </a:r>
          </a:p>
          <a:p>
            <a:pPr algn="just">
              <a:lnSpc>
                <a:spcPct val="150000"/>
              </a:lnSpc>
            </a:pPr>
            <a:r>
              <a:rPr lang="en-US" sz="2000" dirty="0"/>
              <a:t> This act shall take effect July 1, 2025.</a:t>
            </a:r>
          </a:p>
          <a:p>
            <a:pPr algn="just">
              <a:lnSpc>
                <a:spcPct val="150000"/>
              </a:lnSpc>
            </a:pPr>
            <a:endParaRPr lang="en-US" sz="2000" dirty="0"/>
          </a:p>
        </p:txBody>
      </p:sp>
      <p:sp>
        <p:nvSpPr>
          <p:cNvPr id="2" name="TextBox 1">
            <a:extLst>
              <a:ext uri="{FF2B5EF4-FFF2-40B4-BE49-F238E27FC236}">
                <a16:creationId xmlns:a16="http://schemas.microsoft.com/office/drawing/2014/main" id="{9019DEE3-4CD6-687A-2817-B150AAF9C154}"/>
              </a:ext>
            </a:extLst>
          </p:cNvPr>
          <p:cNvSpPr txBox="1"/>
          <p:nvPr/>
        </p:nvSpPr>
        <p:spPr>
          <a:xfrm>
            <a:off x="504202" y="734842"/>
            <a:ext cx="9015610" cy="707886"/>
          </a:xfrm>
          <a:prstGeom prst="rect">
            <a:avLst/>
          </a:prstGeom>
          <a:noFill/>
        </p:spPr>
        <p:txBody>
          <a:bodyPr wrap="none" rtlCol="0">
            <a:spAutoFit/>
          </a:bodyPr>
          <a:lstStyle/>
          <a:p>
            <a:r>
              <a:rPr lang="en-US" sz="4000" b="1" dirty="0">
                <a:solidFill>
                  <a:srgbClr val="F2BF89"/>
                </a:solidFill>
                <a:latin typeface="+mj-lt"/>
              </a:rPr>
              <a:t>Chapter 2025-59 amending 1006.23</a:t>
            </a:r>
          </a:p>
        </p:txBody>
      </p:sp>
    </p:spTree>
    <p:extLst>
      <p:ext uri="{BB962C8B-B14F-4D97-AF65-F5344CB8AC3E}">
        <p14:creationId xmlns:p14="http://schemas.microsoft.com/office/powerpoint/2010/main" val="4166244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0375-757C-F4DC-5491-4859541FF2E5}"/>
              </a:ext>
            </a:extLst>
          </p:cNvPr>
          <p:cNvSpPr>
            <a:spLocks noGrp="1"/>
          </p:cNvSpPr>
          <p:nvPr>
            <p:ph type="title"/>
          </p:nvPr>
        </p:nvSpPr>
        <p:spPr/>
        <p:txBody>
          <a:bodyPr/>
          <a:lstStyle/>
          <a:p>
            <a:r>
              <a:rPr lang="en-US" b="1" dirty="0">
                <a:solidFill>
                  <a:srgbClr val="F2BF89"/>
                </a:solidFill>
              </a:rPr>
              <a:t>2025-47 amending 1002.20 </a:t>
            </a:r>
          </a:p>
        </p:txBody>
      </p:sp>
      <p:sp>
        <p:nvSpPr>
          <p:cNvPr id="3" name="Text Placeholder 2">
            <a:extLst>
              <a:ext uri="{FF2B5EF4-FFF2-40B4-BE49-F238E27FC236}">
                <a16:creationId xmlns:a16="http://schemas.microsoft.com/office/drawing/2014/main" id="{3B59696D-E971-05AA-ACE8-87DA5E7E774E}"/>
              </a:ext>
            </a:extLst>
          </p:cNvPr>
          <p:cNvSpPr>
            <a:spLocks noGrp="1"/>
          </p:cNvSpPr>
          <p:nvPr>
            <p:ph type="body" sz="half" idx="2"/>
          </p:nvPr>
        </p:nvSpPr>
        <p:spPr>
          <a:xfrm>
            <a:off x="705080" y="3117773"/>
            <a:ext cx="10477040" cy="3448280"/>
          </a:xfrm>
        </p:spPr>
        <p:txBody>
          <a:bodyPr>
            <a:normAutofit fontScale="70000" lnSpcReduction="20000"/>
          </a:bodyPr>
          <a:lstStyle/>
          <a:p>
            <a:pPr eaLnBrk="0" hangingPunct="0"/>
            <a:endParaRPr lang="en-US" u="sng" dirty="0"/>
          </a:p>
          <a:p>
            <a:pPr eaLnBrk="0" hangingPunct="0"/>
            <a:r>
              <a:rPr lang="en-US" u="sng" dirty="0"/>
              <a:t>(q) </a:t>
            </a:r>
            <a:r>
              <a:rPr lang="en-US" i="1" u="sng" dirty="0"/>
              <a:t>Anaphylaxis policy.</a:t>
            </a:r>
            <a:r>
              <a:rPr lang="en-US" u="sng" dirty="0"/>
              <a:t>—</a:t>
            </a:r>
            <a:endParaRPr lang="en-US" dirty="0"/>
          </a:p>
          <a:p>
            <a:pPr eaLnBrk="0" hangingPunct="0"/>
            <a:r>
              <a:rPr lang="en-US" u="sng" dirty="0"/>
              <a:t>1.  Each district school board and charter school governing board shall</a:t>
            </a:r>
            <a:r>
              <a:rPr lang="en-US" dirty="0"/>
              <a:t> </a:t>
            </a:r>
            <a:r>
              <a:rPr lang="en-US" u="sng" dirty="0"/>
              <a:t>require each school that serves students in kindergarten through grade 8 to</a:t>
            </a:r>
            <a:r>
              <a:rPr lang="en-US" dirty="0"/>
              <a:t> </a:t>
            </a:r>
            <a:r>
              <a:rPr lang="en-US" u="sng" dirty="0"/>
              <a:t>provide training to an adequate number of school personnel and contracted</a:t>
            </a:r>
            <a:r>
              <a:rPr lang="en-US" dirty="0"/>
              <a:t> </a:t>
            </a:r>
            <a:r>
              <a:rPr lang="en-US" u="sng" dirty="0"/>
              <a:t>personnel in preventing and responding to allergic reactions, including</a:t>
            </a:r>
            <a:r>
              <a:rPr lang="en-US" dirty="0"/>
              <a:t> </a:t>
            </a:r>
            <a:r>
              <a:rPr lang="en-US" u="sng" dirty="0"/>
              <a:t>anaphylaxis. This training must include recognizing the signs of an</a:t>
            </a:r>
            <a:r>
              <a:rPr lang="en-US" dirty="0"/>
              <a:t> </a:t>
            </a:r>
            <a:r>
              <a:rPr lang="en-US" u="sng" dirty="0"/>
              <a:t>anaphylactic reaction and administering an FDA-approved epinephrine</a:t>
            </a:r>
            <a:r>
              <a:rPr lang="en-US" dirty="0"/>
              <a:t> </a:t>
            </a:r>
            <a:r>
              <a:rPr lang="en-US" u="sng" dirty="0"/>
              <a:t>delivery device that has a pre-measured, appropriate weight-based dose.</a:t>
            </a:r>
            <a:r>
              <a:rPr lang="en-US" dirty="0"/>
              <a:t> </a:t>
            </a:r>
            <a:r>
              <a:rPr lang="en-US" u="sng" dirty="0"/>
              <a:t>Each district school board and charter school governing board shall also</a:t>
            </a:r>
            <a:r>
              <a:rPr lang="en-US" dirty="0"/>
              <a:t> </a:t>
            </a:r>
            <a:r>
              <a:rPr lang="en-US" u="sng" dirty="0"/>
              <a:t>require that, for each student in kindergarten through grade 8 who has an</a:t>
            </a:r>
            <a:r>
              <a:rPr lang="en-US" dirty="0"/>
              <a:t> </a:t>
            </a:r>
            <a:r>
              <a:rPr lang="en-US" u="sng" dirty="0"/>
              <a:t>emergency action plan for anaphylaxis, such plan must be in effect and</a:t>
            </a:r>
            <a:r>
              <a:rPr lang="en-US" dirty="0"/>
              <a:t> </a:t>
            </a:r>
            <a:r>
              <a:rPr lang="en-US" u="sng" dirty="0"/>
              <a:t>accessible at all times when the student is on school grounds during the</a:t>
            </a:r>
            <a:r>
              <a:rPr lang="en-US" dirty="0"/>
              <a:t> </a:t>
            </a:r>
            <a:r>
              <a:rPr lang="en-US" u="sng" dirty="0"/>
              <a:t>school day or participating in school-sponsored activities. This includes</a:t>
            </a:r>
            <a:r>
              <a:rPr lang="en-US" dirty="0"/>
              <a:t> </a:t>
            </a:r>
            <a:r>
              <a:rPr lang="en-US" u="sng" dirty="0"/>
              <a:t>extracurricular activities, athletics, school dances, and contracted before-school or after-school programs at the student’s school.</a:t>
            </a:r>
            <a:endParaRPr lang="en-US" dirty="0"/>
          </a:p>
          <a:p>
            <a:r>
              <a:rPr lang="en-US" dirty="0"/>
              <a:t> </a:t>
            </a:r>
          </a:p>
          <a:p>
            <a:pPr eaLnBrk="0" hangingPunct="0"/>
            <a:r>
              <a:rPr lang="en-US" u="sng" dirty="0"/>
              <a:t>2.  The State Board of Education, in consultation with the Department of</a:t>
            </a:r>
            <a:r>
              <a:rPr lang="en-US" dirty="0"/>
              <a:t> </a:t>
            </a:r>
            <a:r>
              <a:rPr lang="en-US" u="sng" dirty="0"/>
              <a:t>Health, shall adopt rules to implement this paragraph, including identifying</a:t>
            </a:r>
            <a:r>
              <a:rPr lang="en-US" dirty="0"/>
              <a:t> </a:t>
            </a:r>
            <a:r>
              <a:rPr lang="en-US" u="sng" dirty="0"/>
              <a:t>an approved training curriculum, by October 1, 2025.</a:t>
            </a:r>
            <a:endParaRPr lang="en-US" dirty="0"/>
          </a:p>
          <a:p>
            <a:pPr eaLnBrk="0" hangingPunct="0"/>
            <a:r>
              <a:rPr lang="en-US" dirty="0"/>
              <a:t> </a:t>
            </a:r>
          </a:p>
          <a:p>
            <a:pPr eaLnBrk="0" hangingPunct="0"/>
            <a:r>
              <a:rPr lang="en-US" dirty="0"/>
              <a:t>Section 2. This act shall take effect July 1, 2025.</a:t>
            </a:r>
          </a:p>
          <a:p>
            <a:endParaRPr lang="en-US" dirty="0"/>
          </a:p>
        </p:txBody>
      </p:sp>
    </p:spTree>
    <p:extLst>
      <p:ext uri="{BB962C8B-B14F-4D97-AF65-F5344CB8AC3E}">
        <p14:creationId xmlns:p14="http://schemas.microsoft.com/office/powerpoint/2010/main" val="4223180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5920</TotalTime>
  <Words>5021</Words>
  <Application>Microsoft Office PowerPoint</Application>
  <PresentationFormat>Widescreen</PresentationFormat>
  <Paragraphs>276</Paragraphs>
  <Slides>36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Actor</vt:lpstr>
      <vt:lpstr>Aptos</vt:lpstr>
      <vt:lpstr>Arial</vt:lpstr>
      <vt:lpstr>Century Gothic</vt:lpstr>
      <vt:lpstr>Rockwell</vt:lpstr>
      <vt:lpstr>Showcard Gothic</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2025-47 amending 1002.20 </vt:lpstr>
      <vt:lpstr>PowerPoint Presentation</vt:lpstr>
      <vt:lpstr>2025-86 creating 683.196</vt:lpstr>
      <vt:lpstr>2025-91 creating 683.3343</vt:lpstr>
      <vt:lpstr>PowerPoint Presentation</vt:lpstr>
      <vt:lpstr>2025-56 amends 453.12, 1012.22 and 1012.799</vt:lpstr>
      <vt:lpstr>2025-56 amends 453.12, 1012.22 and 1012.799</vt:lpstr>
      <vt:lpstr>2025-56 amends 453.12, 1012.22 and 1012.799</vt:lpstr>
      <vt:lpstr>2025-118 further amends 435.12</vt:lpstr>
      <vt:lpstr>2025-58 amends 30.15 and 402.305</vt:lpstr>
      <vt:lpstr>2025-108 creates 394.4575</vt:lpstr>
      <vt:lpstr>2052-97 amends 943.0438</vt:lpstr>
      <vt:lpstr>2025-62 amends 1012.55</vt:lpstr>
      <vt:lpstr>2025-104 amending 322.1615</vt:lpstr>
      <vt:lpstr>2025-106 amending 1006.15</vt:lpstr>
      <vt:lpstr>2025-105 amends 1002.87</vt:lpstr>
      <vt:lpstr>PowerPoint Presentation</vt:lpstr>
      <vt:lpstr>2025-149 amending 316.173</vt:lpstr>
      <vt:lpstr>2025-149 amending 318.18</vt:lpstr>
      <vt:lpstr>2025-85 creating 112.3131</vt:lpstr>
      <vt:lpstr>2025-195 amending 119.071</vt:lpstr>
      <vt:lpstr>Claims Bill 2025-215</vt:lpstr>
      <vt:lpstr>Claims Bill 2025-216</vt:lpstr>
      <vt:lpstr>CLAIMS BILL 2025-217</vt:lpstr>
      <vt:lpstr>Claims Bill 2025-218</vt:lpstr>
      <vt:lpstr>Claims Bill 2025-219</vt:lpstr>
      <vt:lpstr>Claims Bill 2025-220</vt:lpstr>
      <vt:lpstr>Claims Bill 2025-221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Augspurger</dc:creator>
  <cp:lastModifiedBy>Selina Ohlson</cp:lastModifiedBy>
  <cp:revision>107</cp:revision>
  <dcterms:created xsi:type="dcterms:W3CDTF">2022-07-08T20:31:43Z</dcterms:created>
  <dcterms:modified xsi:type="dcterms:W3CDTF">2025-07-15T14:52:47Z</dcterms:modified>
</cp:coreProperties>
</file>